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56" r:id="rId2"/>
    <p:sldId id="259" r:id="rId3"/>
    <p:sldId id="282" r:id="rId4"/>
    <p:sldId id="261" r:id="rId5"/>
    <p:sldId id="262" r:id="rId6"/>
    <p:sldId id="269" r:id="rId7"/>
    <p:sldId id="281" r:id="rId8"/>
    <p:sldId id="279" r:id="rId9"/>
    <p:sldId id="265" r:id="rId10"/>
    <p:sldId id="276" r:id="rId11"/>
    <p:sldId id="273" r:id="rId12"/>
    <p:sldId id="296" r:id="rId13"/>
    <p:sldId id="289" r:id="rId14"/>
    <p:sldId id="277" r:id="rId15"/>
    <p:sldId id="284" r:id="rId16"/>
    <p:sldId id="297" r:id="rId17"/>
    <p:sldId id="294" r:id="rId18"/>
    <p:sldId id="295" r:id="rId19"/>
    <p:sldId id="285" r:id="rId20"/>
    <p:sldId id="290" r:id="rId21"/>
    <p:sldId id="291" r:id="rId22"/>
    <p:sldId id="292" r:id="rId23"/>
    <p:sldId id="260" r:id="rId24"/>
    <p:sldId id="257"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67" autoAdjust="0"/>
    <p:restoredTop sz="86441" autoAdjust="0"/>
  </p:normalViewPr>
  <p:slideViewPr>
    <p:cSldViewPr>
      <p:cViewPr varScale="1">
        <p:scale>
          <a:sx n="66" d="100"/>
          <a:sy n="66" d="100"/>
        </p:scale>
        <p:origin x="-1002" y="-114"/>
      </p:cViewPr>
      <p:guideLst>
        <p:guide orient="horz" pos="2160"/>
        <p:guide pos="2880"/>
      </p:guideLst>
    </p:cSldViewPr>
  </p:slideViewPr>
  <p:outlineViewPr>
    <p:cViewPr>
      <p:scale>
        <a:sx n="33" d="100"/>
        <a:sy n="33" d="100"/>
      </p:scale>
      <p:origin x="0" y="27714"/>
    </p:cViewPr>
  </p:outlineViewPr>
  <p:notesTextViewPr>
    <p:cViewPr>
      <p:scale>
        <a:sx n="100" d="100"/>
        <a:sy n="100" d="100"/>
      </p:scale>
      <p:origin x="0" y="0"/>
    </p:cViewPr>
  </p:notesTextViewPr>
  <p:sorterViewPr>
    <p:cViewPr>
      <p:scale>
        <a:sx n="66" d="100"/>
        <a:sy n="66" d="100"/>
      </p:scale>
      <p:origin x="0" y="21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04D0DD8-B9BF-435E-A78E-636D99480AE0}" type="doc">
      <dgm:prSet loTypeId="urn:microsoft.com/office/officeart/2005/8/layout/pyramid1" loCatId="pyramid" qsTypeId="urn:microsoft.com/office/officeart/2005/8/quickstyle/simple1" qsCatId="simple" csTypeId="urn:microsoft.com/office/officeart/2005/8/colors/colorful3" csCatId="colorful" phldr="1"/>
      <dgm:spPr/>
    </dgm:pt>
    <dgm:pt modelId="{AC6E42D0-F85A-4B56-9945-21B90D3CD91B}">
      <dgm:prSet phldrT="[Text]" custT="1"/>
      <dgm:spPr/>
      <dgm:t>
        <a:bodyPr/>
        <a:lstStyle/>
        <a:p>
          <a:r>
            <a:rPr lang="en-US" sz="3300" dirty="0" smtClean="0"/>
            <a:t>District </a:t>
          </a:r>
          <a:r>
            <a:rPr lang="en-US" sz="2800" dirty="0" smtClean="0"/>
            <a:t>Hospital</a:t>
          </a:r>
          <a:endParaRPr lang="en-US" sz="3300" dirty="0"/>
        </a:p>
      </dgm:t>
    </dgm:pt>
    <dgm:pt modelId="{DCC35F04-A7A6-46E2-9F86-34A8518A787B}" type="parTrans" cxnId="{55919133-BC62-41ED-A4F5-E7020F733038}">
      <dgm:prSet/>
      <dgm:spPr/>
      <dgm:t>
        <a:bodyPr/>
        <a:lstStyle/>
        <a:p>
          <a:endParaRPr lang="en-US"/>
        </a:p>
      </dgm:t>
    </dgm:pt>
    <dgm:pt modelId="{C8C6D09F-D507-4084-BFBF-46B544928D2A}" type="sibTrans" cxnId="{55919133-BC62-41ED-A4F5-E7020F733038}">
      <dgm:prSet/>
      <dgm:spPr/>
      <dgm:t>
        <a:bodyPr/>
        <a:lstStyle/>
        <a:p>
          <a:endParaRPr lang="en-US"/>
        </a:p>
      </dgm:t>
    </dgm:pt>
    <dgm:pt modelId="{210A3D5C-8D53-4957-8E71-D2AE176DB241}">
      <dgm:prSet phldrT="[Text]" custT="1"/>
      <dgm:spPr/>
      <dgm:t>
        <a:bodyPr/>
        <a:lstStyle/>
        <a:p>
          <a:r>
            <a:rPr lang="en-US" sz="3600" dirty="0" smtClean="0"/>
            <a:t>1</a:t>
          </a:r>
          <a:r>
            <a:rPr lang="en-US" sz="3600" baseline="30000" dirty="0" smtClean="0"/>
            <a:t>st</a:t>
          </a:r>
          <a:r>
            <a:rPr lang="en-US" sz="3600" dirty="0" smtClean="0"/>
            <a:t> level health</a:t>
          </a:r>
          <a:endParaRPr lang="en-US" sz="3600" dirty="0"/>
        </a:p>
      </dgm:t>
    </dgm:pt>
    <dgm:pt modelId="{4D138B69-8D3B-4E4E-957E-6732699821AE}" type="parTrans" cxnId="{30EF8232-ED98-48FB-B3B1-16C8501C38E3}">
      <dgm:prSet/>
      <dgm:spPr/>
      <dgm:t>
        <a:bodyPr/>
        <a:lstStyle/>
        <a:p>
          <a:endParaRPr lang="en-US"/>
        </a:p>
      </dgm:t>
    </dgm:pt>
    <dgm:pt modelId="{D3B61AA4-31DD-4EEB-95F3-61DF0B0D4239}" type="sibTrans" cxnId="{30EF8232-ED98-48FB-B3B1-16C8501C38E3}">
      <dgm:prSet/>
      <dgm:spPr/>
      <dgm:t>
        <a:bodyPr/>
        <a:lstStyle/>
        <a:p>
          <a:endParaRPr lang="en-US"/>
        </a:p>
      </dgm:t>
    </dgm:pt>
    <dgm:pt modelId="{31B2AA64-AEE7-4510-9780-B67EA994369F}">
      <dgm:prSet phldrT="[Text]" custT="1"/>
      <dgm:spPr/>
      <dgm:t>
        <a:bodyPr/>
        <a:lstStyle/>
        <a:p>
          <a:r>
            <a:rPr lang="en-US" sz="4000" dirty="0" smtClean="0"/>
            <a:t>Community</a:t>
          </a:r>
          <a:endParaRPr lang="en-US" sz="4000" dirty="0"/>
        </a:p>
      </dgm:t>
    </dgm:pt>
    <dgm:pt modelId="{D144AD95-60B9-4A7A-A880-A42C9A7F6A09}" type="parTrans" cxnId="{45B2B555-711D-4003-9FF2-741F7F569276}">
      <dgm:prSet/>
      <dgm:spPr/>
      <dgm:t>
        <a:bodyPr/>
        <a:lstStyle/>
        <a:p>
          <a:endParaRPr lang="en-US"/>
        </a:p>
      </dgm:t>
    </dgm:pt>
    <dgm:pt modelId="{143A8D67-A640-4B70-A113-C91548119A55}" type="sibTrans" cxnId="{45B2B555-711D-4003-9FF2-741F7F569276}">
      <dgm:prSet/>
      <dgm:spPr/>
      <dgm:t>
        <a:bodyPr/>
        <a:lstStyle/>
        <a:p>
          <a:endParaRPr lang="en-US"/>
        </a:p>
      </dgm:t>
    </dgm:pt>
    <dgm:pt modelId="{0C8AF88F-CA89-4BD8-8D15-D61DDF6201F0}">
      <dgm:prSet phldrT="[Text]" custT="1"/>
      <dgm:spPr/>
      <dgm:t>
        <a:bodyPr/>
        <a:lstStyle/>
        <a:p>
          <a:r>
            <a:rPr lang="en-US" sz="4400" dirty="0" smtClean="0"/>
            <a:t>Home</a:t>
          </a:r>
          <a:endParaRPr lang="en-US" sz="4400" dirty="0"/>
        </a:p>
      </dgm:t>
    </dgm:pt>
    <dgm:pt modelId="{8C8DAADE-9BFB-4DC3-9772-D79306D45446}" type="parTrans" cxnId="{703AE86D-9095-4D60-A4D3-6D4EBC95539A}">
      <dgm:prSet/>
      <dgm:spPr/>
      <dgm:t>
        <a:bodyPr/>
        <a:lstStyle/>
        <a:p>
          <a:endParaRPr lang="en-US"/>
        </a:p>
      </dgm:t>
    </dgm:pt>
    <dgm:pt modelId="{301F251C-E137-42BB-B234-DF92235690C6}" type="sibTrans" cxnId="{703AE86D-9095-4D60-A4D3-6D4EBC95539A}">
      <dgm:prSet/>
      <dgm:spPr/>
      <dgm:t>
        <a:bodyPr/>
        <a:lstStyle/>
        <a:p>
          <a:endParaRPr lang="en-US"/>
        </a:p>
      </dgm:t>
    </dgm:pt>
    <dgm:pt modelId="{7D1DBDD8-9E19-4414-8333-2020838CCD5D}">
      <dgm:prSet phldrT="[Text]" custT="1"/>
      <dgm:spPr/>
      <dgm:t>
        <a:bodyPr/>
        <a:lstStyle/>
        <a:p>
          <a:r>
            <a:rPr lang="en-US" sz="2000" dirty="0" smtClean="0"/>
            <a:t>Emergency, referral, surgery</a:t>
          </a:r>
          <a:endParaRPr lang="en-US" sz="2000" dirty="0"/>
        </a:p>
      </dgm:t>
    </dgm:pt>
    <dgm:pt modelId="{6FA5C7BC-6149-41C6-971E-C5C21B2D5F39}" type="parTrans" cxnId="{A9E7179E-1409-45FC-849F-3400D848C24F}">
      <dgm:prSet/>
      <dgm:spPr/>
      <dgm:t>
        <a:bodyPr/>
        <a:lstStyle/>
        <a:p>
          <a:endParaRPr lang="en-US"/>
        </a:p>
      </dgm:t>
    </dgm:pt>
    <dgm:pt modelId="{F3ED31B6-E9B6-49A6-AF20-B34F98462415}" type="sibTrans" cxnId="{A9E7179E-1409-45FC-849F-3400D848C24F}">
      <dgm:prSet/>
      <dgm:spPr/>
      <dgm:t>
        <a:bodyPr/>
        <a:lstStyle/>
        <a:p>
          <a:endParaRPr lang="en-US"/>
        </a:p>
      </dgm:t>
    </dgm:pt>
    <dgm:pt modelId="{EC059AA6-FF53-477A-940E-78CD94BD208D}">
      <dgm:prSet phldrT="[Text]" custT="1"/>
      <dgm:spPr/>
      <dgm:t>
        <a:bodyPr/>
        <a:lstStyle/>
        <a:p>
          <a:r>
            <a:rPr lang="en-US" sz="2000" dirty="0" smtClean="0"/>
            <a:t>Basic primary care, common illnesses and injuries, MCH, reproductive health, Essential drugs,  Health promotion, nutrition, environment</a:t>
          </a:r>
          <a:endParaRPr lang="en-US" sz="2000" dirty="0"/>
        </a:p>
      </dgm:t>
    </dgm:pt>
    <dgm:pt modelId="{6392B6C0-2A0D-4165-989B-A2EBDDEAD827}" type="parTrans" cxnId="{B57CAFA6-F4AF-4302-AFCC-E87E0B32CDD1}">
      <dgm:prSet/>
      <dgm:spPr/>
      <dgm:t>
        <a:bodyPr/>
        <a:lstStyle/>
        <a:p>
          <a:endParaRPr lang="en-US"/>
        </a:p>
      </dgm:t>
    </dgm:pt>
    <dgm:pt modelId="{24D2C7DC-8176-4FF2-9C72-332463DBC2FF}" type="sibTrans" cxnId="{B57CAFA6-F4AF-4302-AFCC-E87E0B32CDD1}">
      <dgm:prSet/>
      <dgm:spPr/>
      <dgm:t>
        <a:bodyPr/>
        <a:lstStyle/>
        <a:p>
          <a:endParaRPr lang="en-US"/>
        </a:p>
      </dgm:t>
    </dgm:pt>
    <dgm:pt modelId="{9554F288-9B90-45D4-8180-974C30835C44}">
      <dgm:prSet phldrT="[Text]" custT="1"/>
      <dgm:spPr/>
      <dgm:t>
        <a:bodyPr/>
        <a:lstStyle/>
        <a:p>
          <a:r>
            <a:rPr lang="en-US" sz="2000" dirty="0" smtClean="0"/>
            <a:t>Food, Water, Sanitation, Shelter</a:t>
          </a:r>
          <a:endParaRPr lang="en-US" sz="2000" dirty="0"/>
        </a:p>
      </dgm:t>
    </dgm:pt>
    <dgm:pt modelId="{1E6D09B5-2014-4565-981E-79EA6A6BF2BC}" type="parTrans" cxnId="{2294D465-5798-4CCF-85B5-88D642ABABC4}">
      <dgm:prSet/>
      <dgm:spPr/>
      <dgm:t>
        <a:bodyPr/>
        <a:lstStyle/>
        <a:p>
          <a:endParaRPr lang="en-US"/>
        </a:p>
      </dgm:t>
    </dgm:pt>
    <dgm:pt modelId="{F4B33511-38D8-4140-ADBB-27E3A5AEB46C}" type="sibTrans" cxnId="{2294D465-5798-4CCF-85B5-88D642ABABC4}">
      <dgm:prSet/>
      <dgm:spPr/>
      <dgm:t>
        <a:bodyPr/>
        <a:lstStyle/>
        <a:p>
          <a:endParaRPr lang="en-US"/>
        </a:p>
      </dgm:t>
    </dgm:pt>
    <dgm:pt modelId="{87AD235A-431A-42AA-8C0B-4C326CFBBB65}">
      <dgm:prSet phldrT="[Text]" custT="1"/>
      <dgm:spPr/>
      <dgm:t>
        <a:bodyPr/>
        <a:lstStyle/>
        <a:p>
          <a:r>
            <a:rPr lang="en-US" sz="2000" dirty="0" smtClean="0"/>
            <a:t>Immunization, </a:t>
          </a:r>
          <a:r>
            <a:rPr lang="en-US" sz="2000" dirty="0" err="1" smtClean="0"/>
            <a:t>Vit</a:t>
          </a:r>
          <a:r>
            <a:rPr lang="en-US" sz="2000" dirty="0" smtClean="0"/>
            <a:t> A, ORT, screening referral, surveillance, skilled birth…</a:t>
          </a:r>
          <a:endParaRPr lang="en-US" sz="2000" dirty="0"/>
        </a:p>
      </dgm:t>
    </dgm:pt>
    <dgm:pt modelId="{F1DDEA23-C75F-4571-BA2E-B77098AACD6C}" type="parTrans" cxnId="{106D8829-3179-43F4-938C-07F9C4124181}">
      <dgm:prSet/>
      <dgm:spPr/>
      <dgm:t>
        <a:bodyPr/>
        <a:lstStyle/>
        <a:p>
          <a:endParaRPr lang="en-US"/>
        </a:p>
      </dgm:t>
    </dgm:pt>
    <dgm:pt modelId="{25B47EF3-A74D-49FF-BCEB-342CDC04A7CD}" type="sibTrans" cxnId="{106D8829-3179-43F4-938C-07F9C4124181}">
      <dgm:prSet/>
      <dgm:spPr/>
      <dgm:t>
        <a:bodyPr/>
        <a:lstStyle/>
        <a:p>
          <a:endParaRPr lang="en-US"/>
        </a:p>
      </dgm:t>
    </dgm:pt>
    <dgm:pt modelId="{A78CCF48-738C-4701-97FC-AC241F8BCED9}">
      <dgm:prSet phldrT="[Text]" custT="1"/>
      <dgm:spPr/>
      <dgm:t>
        <a:bodyPr/>
        <a:lstStyle/>
        <a:p>
          <a:r>
            <a:rPr lang="en-US" sz="2000" dirty="0" smtClean="0"/>
            <a:t>Breast </a:t>
          </a:r>
          <a:r>
            <a:rPr lang="en-US" sz="2000" dirty="0" smtClean="0"/>
            <a:t>feeding, </a:t>
          </a:r>
          <a:r>
            <a:rPr lang="en-US" sz="2000" dirty="0" smtClean="0"/>
            <a:t>food availability</a:t>
          </a:r>
          <a:endParaRPr lang="en-US" sz="2000" dirty="0"/>
        </a:p>
      </dgm:t>
    </dgm:pt>
    <dgm:pt modelId="{7AF49FF9-14E1-4092-8672-CCBCF52CA287}" type="parTrans" cxnId="{8321C5EB-373B-4C01-8282-5B47C0B4EF28}">
      <dgm:prSet/>
      <dgm:spPr/>
      <dgm:t>
        <a:bodyPr/>
        <a:lstStyle/>
        <a:p>
          <a:endParaRPr lang="en-US"/>
        </a:p>
      </dgm:t>
    </dgm:pt>
    <dgm:pt modelId="{DC12B4BB-4CEA-4793-ACE2-AA708C576874}" type="sibTrans" cxnId="{8321C5EB-373B-4C01-8282-5B47C0B4EF28}">
      <dgm:prSet/>
      <dgm:spPr/>
      <dgm:t>
        <a:bodyPr/>
        <a:lstStyle/>
        <a:p>
          <a:endParaRPr lang="en-US"/>
        </a:p>
      </dgm:t>
    </dgm:pt>
    <dgm:pt modelId="{46E3F31C-2423-4D7D-86BF-7867413ABB87}">
      <dgm:prSet phldrT="[Text]" custT="1"/>
      <dgm:spPr/>
      <dgm:t>
        <a:bodyPr/>
        <a:lstStyle/>
        <a:p>
          <a:r>
            <a:rPr lang="en-US" sz="2000" dirty="0" smtClean="0"/>
            <a:t>Water </a:t>
          </a:r>
          <a:r>
            <a:rPr lang="en-US" sz="2000" dirty="0" smtClean="0"/>
            <a:t>source</a:t>
          </a:r>
          <a:r>
            <a:rPr lang="en-US" sz="2000" dirty="0" smtClean="0"/>
            <a:t>, storage, </a:t>
          </a:r>
          <a:r>
            <a:rPr lang="en-US" sz="2000" dirty="0" smtClean="0"/>
            <a:t>quality</a:t>
          </a:r>
          <a:endParaRPr lang="en-US" sz="2000" dirty="0"/>
        </a:p>
      </dgm:t>
    </dgm:pt>
    <dgm:pt modelId="{F03BAC58-3FCF-4F30-8651-C2AA387AA755}" type="parTrans" cxnId="{7B454163-4216-4AAB-AF70-8DF16E8D3EFD}">
      <dgm:prSet/>
      <dgm:spPr/>
      <dgm:t>
        <a:bodyPr/>
        <a:lstStyle/>
        <a:p>
          <a:endParaRPr lang="en-US"/>
        </a:p>
      </dgm:t>
    </dgm:pt>
    <dgm:pt modelId="{FABCCBC2-0B51-4B4A-BA5A-98FE50E9DCF6}" type="sibTrans" cxnId="{7B454163-4216-4AAB-AF70-8DF16E8D3EFD}">
      <dgm:prSet/>
      <dgm:spPr/>
      <dgm:t>
        <a:bodyPr/>
        <a:lstStyle/>
        <a:p>
          <a:endParaRPr lang="en-US"/>
        </a:p>
      </dgm:t>
    </dgm:pt>
    <dgm:pt modelId="{291B5547-6BCD-41F6-8073-2AA5DCBAEC8A}">
      <dgm:prSet phldrT="[Text]" custT="1"/>
      <dgm:spPr/>
      <dgm:t>
        <a:bodyPr/>
        <a:lstStyle/>
        <a:p>
          <a:r>
            <a:rPr lang="en-US" sz="2000" dirty="0" smtClean="0"/>
            <a:t>Sanitation - latrine, </a:t>
          </a:r>
          <a:r>
            <a:rPr lang="en-US" sz="2000" dirty="0" smtClean="0"/>
            <a:t>hygiene</a:t>
          </a:r>
          <a:endParaRPr lang="en-US" sz="2000" dirty="0"/>
        </a:p>
      </dgm:t>
    </dgm:pt>
    <dgm:pt modelId="{177541F8-210C-456E-9FF0-109BC733C9BB}" type="parTrans" cxnId="{4A55FCFF-1441-40AC-BD3A-98653C45D9B8}">
      <dgm:prSet/>
      <dgm:spPr/>
      <dgm:t>
        <a:bodyPr/>
        <a:lstStyle/>
        <a:p>
          <a:endParaRPr lang="en-US"/>
        </a:p>
      </dgm:t>
    </dgm:pt>
    <dgm:pt modelId="{41B4DEC0-CB18-4A6D-BE94-50147FB13020}" type="sibTrans" cxnId="{4A55FCFF-1441-40AC-BD3A-98653C45D9B8}">
      <dgm:prSet/>
      <dgm:spPr/>
      <dgm:t>
        <a:bodyPr/>
        <a:lstStyle/>
        <a:p>
          <a:endParaRPr lang="en-US"/>
        </a:p>
      </dgm:t>
    </dgm:pt>
    <dgm:pt modelId="{F4EDF3D9-C702-4290-B27F-4E61F3FF1515}">
      <dgm:prSet phldrT="[Text]" custT="1"/>
      <dgm:spPr/>
      <dgm:t>
        <a:bodyPr/>
        <a:lstStyle/>
        <a:p>
          <a:r>
            <a:rPr lang="en-US" sz="2000" dirty="0" smtClean="0"/>
            <a:t>Shelter, goods, </a:t>
          </a:r>
          <a:r>
            <a:rPr lang="en-US" sz="2000" dirty="0" smtClean="0"/>
            <a:t>prevent injury</a:t>
          </a:r>
          <a:endParaRPr lang="en-US" sz="2000" dirty="0"/>
        </a:p>
      </dgm:t>
    </dgm:pt>
    <dgm:pt modelId="{893ED33F-4843-43E9-8485-5C93863DA9FE}" type="parTrans" cxnId="{4599F692-AAEF-4E86-B684-8CA84B075309}">
      <dgm:prSet/>
      <dgm:spPr/>
      <dgm:t>
        <a:bodyPr/>
        <a:lstStyle/>
        <a:p>
          <a:endParaRPr lang="en-US"/>
        </a:p>
      </dgm:t>
    </dgm:pt>
    <dgm:pt modelId="{77553990-6B30-4DE1-A359-211C1AD59EE3}" type="sibTrans" cxnId="{4599F692-AAEF-4E86-B684-8CA84B075309}">
      <dgm:prSet/>
      <dgm:spPr/>
      <dgm:t>
        <a:bodyPr/>
        <a:lstStyle/>
        <a:p>
          <a:endParaRPr lang="en-US"/>
        </a:p>
      </dgm:t>
    </dgm:pt>
    <dgm:pt modelId="{B98D2261-8F7D-4517-8A2D-83A06309578D}" type="pres">
      <dgm:prSet presAssocID="{F04D0DD8-B9BF-435E-A78E-636D99480AE0}" presName="Name0" presStyleCnt="0">
        <dgm:presLayoutVars>
          <dgm:dir/>
          <dgm:animLvl val="lvl"/>
          <dgm:resizeHandles val="exact"/>
        </dgm:presLayoutVars>
      </dgm:prSet>
      <dgm:spPr/>
    </dgm:pt>
    <dgm:pt modelId="{7A6DC4B1-8A13-4594-8777-E42948EFB9A7}" type="pres">
      <dgm:prSet presAssocID="{AC6E42D0-F85A-4B56-9945-21B90D3CD91B}" presName="Name8" presStyleCnt="0"/>
      <dgm:spPr/>
    </dgm:pt>
    <dgm:pt modelId="{D3BD0965-7719-48F2-A752-83D6F1C86964}" type="pres">
      <dgm:prSet presAssocID="{AC6E42D0-F85A-4B56-9945-21B90D3CD91B}" presName="acctBkgd" presStyleLbl="alignAcc1" presStyleIdx="0" presStyleCnt="4" custScaleX="110238"/>
      <dgm:spPr/>
      <dgm:t>
        <a:bodyPr/>
        <a:lstStyle/>
        <a:p>
          <a:endParaRPr lang="en-US"/>
        </a:p>
      </dgm:t>
    </dgm:pt>
    <dgm:pt modelId="{CAFDD376-6F6F-418A-A812-83F8A80EB440}" type="pres">
      <dgm:prSet presAssocID="{AC6E42D0-F85A-4B56-9945-21B90D3CD91B}" presName="acctTx" presStyleLbl="alignAcc1" presStyleIdx="0" presStyleCnt="4">
        <dgm:presLayoutVars>
          <dgm:bulletEnabled val="1"/>
        </dgm:presLayoutVars>
      </dgm:prSet>
      <dgm:spPr/>
      <dgm:t>
        <a:bodyPr/>
        <a:lstStyle/>
        <a:p>
          <a:endParaRPr lang="en-US"/>
        </a:p>
      </dgm:t>
    </dgm:pt>
    <dgm:pt modelId="{9C40F6E9-79B2-4B1B-882E-F3EF225B8FCE}" type="pres">
      <dgm:prSet presAssocID="{AC6E42D0-F85A-4B56-9945-21B90D3CD91B}" presName="level" presStyleLbl="node1" presStyleIdx="0" presStyleCnt="4">
        <dgm:presLayoutVars>
          <dgm:chMax val="1"/>
          <dgm:bulletEnabled val="1"/>
        </dgm:presLayoutVars>
      </dgm:prSet>
      <dgm:spPr/>
      <dgm:t>
        <a:bodyPr/>
        <a:lstStyle/>
        <a:p>
          <a:endParaRPr lang="en-US"/>
        </a:p>
      </dgm:t>
    </dgm:pt>
    <dgm:pt modelId="{F3F30366-B957-4237-930D-B84F39B0CA68}" type="pres">
      <dgm:prSet presAssocID="{AC6E42D0-F85A-4B56-9945-21B90D3CD91B}" presName="levelTx" presStyleLbl="revTx" presStyleIdx="0" presStyleCnt="0">
        <dgm:presLayoutVars>
          <dgm:chMax val="1"/>
          <dgm:bulletEnabled val="1"/>
        </dgm:presLayoutVars>
      </dgm:prSet>
      <dgm:spPr/>
      <dgm:t>
        <a:bodyPr/>
        <a:lstStyle/>
        <a:p>
          <a:endParaRPr lang="en-US"/>
        </a:p>
      </dgm:t>
    </dgm:pt>
    <dgm:pt modelId="{16970740-902C-4386-A6D9-36DCEAD6D22D}" type="pres">
      <dgm:prSet presAssocID="{210A3D5C-8D53-4957-8E71-D2AE176DB241}" presName="Name8" presStyleCnt="0"/>
      <dgm:spPr/>
    </dgm:pt>
    <dgm:pt modelId="{40F49042-FF20-4344-9379-4C8A362C012D}" type="pres">
      <dgm:prSet presAssocID="{210A3D5C-8D53-4957-8E71-D2AE176DB241}" presName="acctBkgd" presStyleLbl="alignAcc1" presStyleIdx="1" presStyleCnt="4" custScaleX="111752"/>
      <dgm:spPr/>
      <dgm:t>
        <a:bodyPr/>
        <a:lstStyle/>
        <a:p>
          <a:endParaRPr lang="en-US"/>
        </a:p>
      </dgm:t>
    </dgm:pt>
    <dgm:pt modelId="{D8B3B2A8-655E-432F-AF9F-DC8E4FCF020F}" type="pres">
      <dgm:prSet presAssocID="{210A3D5C-8D53-4957-8E71-D2AE176DB241}" presName="acctTx" presStyleLbl="alignAcc1" presStyleIdx="1" presStyleCnt="4">
        <dgm:presLayoutVars>
          <dgm:bulletEnabled val="1"/>
        </dgm:presLayoutVars>
      </dgm:prSet>
      <dgm:spPr/>
      <dgm:t>
        <a:bodyPr/>
        <a:lstStyle/>
        <a:p>
          <a:endParaRPr lang="en-US"/>
        </a:p>
      </dgm:t>
    </dgm:pt>
    <dgm:pt modelId="{27203B3B-58BC-4FDD-B136-40D874825C08}" type="pres">
      <dgm:prSet presAssocID="{210A3D5C-8D53-4957-8E71-D2AE176DB241}" presName="level" presStyleLbl="node1" presStyleIdx="1" presStyleCnt="4" custScaleX="96111">
        <dgm:presLayoutVars>
          <dgm:chMax val="1"/>
          <dgm:bulletEnabled val="1"/>
        </dgm:presLayoutVars>
      </dgm:prSet>
      <dgm:spPr/>
      <dgm:t>
        <a:bodyPr/>
        <a:lstStyle/>
        <a:p>
          <a:endParaRPr lang="en-US"/>
        </a:p>
      </dgm:t>
    </dgm:pt>
    <dgm:pt modelId="{2E2BA965-D4D8-450F-B7AB-91005E7B8B39}" type="pres">
      <dgm:prSet presAssocID="{210A3D5C-8D53-4957-8E71-D2AE176DB241}" presName="levelTx" presStyleLbl="revTx" presStyleIdx="0" presStyleCnt="0">
        <dgm:presLayoutVars>
          <dgm:chMax val="1"/>
          <dgm:bulletEnabled val="1"/>
        </dgm:presLayoutVars>
      </dgm:prSet>
      <dgm:spPr/>
      <dgm:t>
        <a:bodyPr/>
        <a:lstStyle/>
        <a:p>
          <a:endParaRPr lang="en-US"/>
        </a:p>
      </dgm:t>
    </dgm:pt>
    <dgm:pt modelId="{2445E115-5665-4ABA-9CBF-C687BD4B0F9B}" type="pres">
      <dgm:prSet presAssocID="{31B2AA64-AEE7-4510-9780-B67EA994369F}" presName="Name8" presStyleCnt="0"/>
      <dgm:spPr/>
    </dgm:pt>
    <dgm:pt modelId="{99761739-98A4-491C-BACD-BC504356FCB1}" type="pres">
      <dgm:prSet presAssocID="{31B2AA64-AEE7-4510-9780-B67EA994369F}" presName="acctBkgd" presStyleLbl="alignAcc1" presStyleIdx="2" presStyleCnt="4" custScaleX="113790"/>
      <dgm:spPr/>
      <dgm:t>
        <a:bodyPr/>
        <a:lstStyle/>
        <a:p>
          <a:endParaRPr lang="en-US"/>
        </a:p>
      </dgm:t>
    </dgm:pt>
    <dgm:pt modelId="{96419067-F577-45F4-BDF6-FC80B6A58262}" type="pres">
      <dgm:prSet presAssocID="{31B2AA64-AEE7-4510-9780-B67EA994369F}" presName="acctTx" presStyleLbl="alignAcc1" presStyleIdx="2" presStyleCnt="4">
        <dgm:presLayoutVars>
          <dgm:bulletEnabled val="1"/>
        </dgm:presLayoutVars>
      </dgm:prSet>
      <dgm:spPr/>
      <dgm:t>
        <a:bodyPr/>
        <a:lstStyle/>
        <a:p>
          <a:endParaRPr lang="en-US"/>
        </a:p>
      </dgm:t>
    </dgm:pt>
    <dgm:pt modelId="{BC0A51A5-F708-462A-AE58-DC9A9F8C6135}" type="pres">
      <dgm:prSet presAssocID="{31B2AA64-AEE7-4510-9780-B67EA994369F}" presName="level" presStyleLbl="node1" presStyleIdx="2" presStyleCnt="4" custScaleX="96754">
        <dgm:presLayoutVars>
          <dgm:chMax val="1"/>
          <dgm:bulletEnabled val="1"/>
        </dgm:presLayoutVars>
      </dgm:prSet>
      <dgm:spPr/>
      <dgm:t>
        <a:bodyPr/>
        <a:lstStyle/>
        <a:p>
          <a:endParaRPr lang="en-US"/>
        </a:p>
      </dgm:t>
    </dgm:pt>
    <dgm:pt modelId="{2503CB48-7B34-4153-A724-0BD3F0582E4C}" type="pres">
      <dgm:prSet presAssocID="{31B2AA64-AEE7-4510-9780-B67EA994369F}" presName="levelTx" presStyleLbl="revTx" presStyleIdx="0" presStyleCnt="0">
        <dgm:presLayoutVars>
          <dgm:chMax val="1"/>
          <dgm:bulletEnabled val="1"/>
        </dgm:presLayoutVars>
      </dgm:prSet>
      <dgm:spPr/>
      <dgm:t>
        <a:bodyPr/>
        <a:lstStyle/>
        <a:p>
          <a:endParaRPr lang="en-US"/>
        </a:p>
      </dgm:t>
    </dgm:pt>
    <dgm:pt modelId="{C56BE1F5-D320-4B6F-AE14-D6D1A2806B1E}" type="pres">
      <dgm:prSet presAssocID="{0C8AF88F-CA89-4BD8-8D15-D61DDF6201F0}" presName="Name8" presStyleCnt="0"/>
      <dgm:spPr/>
    </dgm:pt>
    <dgm:pt modelId="{9A9EAD6F-4317-4B92-8B5F-33ABB5D36DD5}" type="pres">
      <dgm:prSet presAssocID="{0C8AF88F-CA89-4BD8-8D15-D61DDF6201F0}" presName="acctBkgd" presStyleLbl="alignAcc1" presStyleIdx="3" presStyleCnt="4" custScaleX="141646" custLinFactNeighborX="-6158"/>
      <dgm:spPr/>
      <dgm:t>
        <a:bodyPr/>
        <a:lstStyle/>
        <a:p>
          <a:endParaRPr lang="en-US"/>
        </a:p>
      </dgm:t>
    </dgm:pt>
    <dgm:pt modelId="{938C2CDD-2ADC-42C2-B649-AD5C23651C84}" type="pres">
      <dgm:prSet presAssocID="{0C8AF88F-CA89-4BD8-8D15-D61DDF6201F0}" presName="acctTx" presStyleLbl="alignAcc1" presStyleIdx="3" presStyleCnt="4">
        <dgm:presLayoutVars>
          <dgm:bulletEnabled val="1"/>
        </dgm:presLayoutVars>
      </dgm:prSet>
      <dgm:spPr/>
      <dgm:t>
        <a:bodyPr/>
        <a:lstStyle/>
        <a:p>
          <a:endParaRPr lang="en-US"/>
        </a:p>
      </dgm:t>
    </dgm:pt>
    <dgm:pt modelId="{CA781443-E45A-48F0-9D95-6500B6AAC305}" type="pres">
      <dgm:prSet presAssocID="{0C8AF88F-CA89-4BD8-8D15-D61DDF6201F0}" presName="level" presStyleLbl="node1" presStyleIdx="3" presStyleCnt="4">
        <dgm:presLayoutVars>
          <dgm:chMax val="1"/>
          <dgm:bulletEnabled val="1"/>
        </dgm:presLayoutVars>
      </dgm:prSet>
      <dgm:spPr/>
      <dgm:t>
        <a:bodyPr/>
        <a:lstStyle/>
        <a:p>
          <a:endParaRPr lang="en-US"/>
        </a:p>
      </dgm:t>
    </dgm:pt>
    <dgm:pt modelId="{F0E3C736-0275-4FB8-AEA1-B828E7A7C31A}" type="pres">
      <dgm:prSet presAssocID="{0C8AF88F-CA89-4BD8-8D15-D61DDF6201F0}" presName="levelTx" presStyleLbl="revTx" presStyleIdx="0" presStyleCnt="0">
        <dgm:presLayoutVars>
          <dgm:chMax val="1"/>
          <dgm:bulletEnabled val="1"/>
        </dgm:presLayoutVars>
      </dgm:prSet>
      <dgm:spPr/>
      <dgm:t>
        <a:bodyPr/>
        <a:lstStyle/>
        <a:p>
          <a:endParaRPr lang="en-US"/>
        </a:p>
      </dgm:t>
    </dgm:pt>
  </dgm:ptLst>
  <dgm:cxnLst>
    <dgm:cxn modelId="{A5F85C60-B5ED-45DB-922E-D823BD5AA6B7}" type="presOf" srcId="{87AD235A-431A-42AA-8C0B-4C326CFBBB65}" destId="{96419067-F577-45F4-BDF6-FC80B6A58262}" srcOrd="1" destOrd="1" presId="urn:microsoft.com/office/officeart/2005/8/layout/pyramid1"/>
    <dgm:cxn modelId="{19EDB505-CBB2-4C4D-849B-20F7E63DB317}" type="presOf" srcId="{210A3D5C-8D53-4957-8E71-D2AE176DB241}" destId="{2E2BA965-D4D8-450F-B7AB-91005E7B8B39}" srcOrd="1" destOrd="0" presId="urn:microsoft.com/office/officeart/2005/8/layout/pyramid1"/>
    <dgm:cxn modelId="{4599F692-AAEF-4E86-B684-8CA84B075309}" srcId="{0C8AF88F-CA89-4BD8-8D15-D61DDF6201F0}" destId="{F4EDF3D9-C702-4290-B27F-4E61F3FF1515}" srcOrd="3" destOrd="0" parTransId="{893ED33F-4843-43E9-8485-5C93863DA9FE}" sibTransId="{77553990-6B30-4DE1-A359-211C1AD59EE3}"/>
    <dgm:cxn modelId="{FA771784-9738-4852-962F-659B9D76B598}" type="presOf" srcId="{291B5547-6BCD-41F6-8073-2AA5DCBAEC8A}" destId="{938C2CDD-2ADC-42C2-B649-AD5C23651C84}" srcOrd="1" destOrd="2" presId="urn:microsoft.com/office/officeart/2005/8/layout/pyramid1"/>
    <dgm:cxn modelId="{2294D465-5798-4CCF-85B5-88D642ABABC4}" srcId="{31B2AA64-AEE7-4510-9780-B67EA994369F}" destId="{9554F288-9B90-45D4-8180-974C30835C44}" srcOrd="0" destOrd="0" parTransId="{1E6D09B5-2014-4565-981E-79EA6A6BF2BC}" sibTransId="{F4B33511-38D8-4140-ADBB-27E3A5AEB46C}"/>
    <dgm:cxn modelId="{703AE86D-9095-4D60-A4D3-6D4EBC95539A}" srcId="{F04D0DD8-B9BF-435E-A78E-636D99480AE0}" destId="{0C8AF88F-CA89-4BD8-8D15-D61DDF6201F0}" srcOrd="3" destOrd="0" parTransId="{8C8DAADE-9BFB-4DC3-9772-D79306D45446}" sibTransId="{301F251C-E137-42BB-B234-DF92235690C6}"/>
    <dgm:cxn modelId="{B57CAFA6-F4AF-4302-AFCC-E87E0B32CDD1}" srcId="{210A3D5C-8D53-4957-8E71-D2AE176DB241}" destId="{EC059AA6-FF53-477A-940E-78CD94BD208D}" srcOrd="0" destOrd="0" parTransId="{6392B6C0-2A0D-4165-989B-A2EBDDEAD827}" sibTransId="{24D2C7DC-8176-4FF2-9C72-332463DBC2FF}"/>
    <dgm:cxn modelId="{8321C5EB-373B-4C01-8282-5B47C0B4EF28}" srcId="{0C8AF88F-CA89-4BD8-8D15-D61DDF6201F0}" destId="{A78CCF48-738C-4701-97FC-AC241F8BCED9}" srcOrd="0" destOrd="0" parTransId="{7AF49FF9-14E1-4092-8672-CCBCF52CA287}" sibTransId="{DC12B4BB-4CEA-4793-ACE2-AA708C576874}"/>
    <dgm:cxn modelId="{C42BA345-2AFE-46CB-B9D1-9E6A3D0CA5F7}" type="presOf" srcId="{EC059AA6-FF53-477A-940E-78CD94BD208D}" destId="{40F49042-FF20-4344-9379-4C8A362C012D}" srcOrd="0" destOrd="0" presId="urn:microsoft.com/office/officeart/2005/8/layout/pyramid1"/>
    <dgm:cxn modelId="{106D8829-3179-43F4-938C-07F9C4124181}" srcId="{31B2AA64-AEE7-4510-9780-B67EA994369F}" destId="{87AD235A-431A-42AA-8C0B-4C326CFBBB65}" srcOrd="1" destOrd="0" parTransId="{F1DDEA23-C75F-4571-BA2E-B77098AACD6C}" sibTransId="{25B47EF3-A74D-49FF-BCEB-342CDC04A7CD}"/>
    <dgm:cxn modelId="{2517738F-6378-46E6-8CA5-3FA109AA9523}" type="presOf" srcId="{AC6E42D0-F85A-4B56-9945-21B90D3CD91B}" destId="{9C40F6E9-79B2-4B1B-882E-F3EF225B8FCE}" srcOrd="0" destOrd="0" presId="urn:microsoft.com/office/officeart/2005/8/layout/pyramid1"/>
    <dgm:cxn modelId="{DA66AF09-ED3C-4ADA-9D8F-15037F725D87}" type="presOf" srcId="{210A3D5C-8D53-4957-8E71-D2AE176DB241}" destId="{27203B3B-58BC-4FDD-B136-40D874825C08}" srcOrd="0" destOrd="0" presId="urn:microsoft.com/office/officeart/2005/8/layout/pyramid1"/>
    <dgm:cxn modelId="{C7D42F05-A6D6-48D5-B034-E858E2B47F31}" type="presOf" srcId="{F4EDF3D9-C702-4290-B27F-4E61F3FF1515}" destId="{9A9EAD6F-4317-4B92-8B5F-33ABB5D36DD5}" srcOrd="0" destOrd="3" presId="urn:microsoft.com/office/officeart/2005/8/layout/pyramid1"/>
    <dgm:cxn modelId="{FA30480E-626A-4AE1-9082-D3ADBA9BBB11}" type="presOf" srcId="{46E3F31C-2423-4D7D-86BF-7867413ABB87}" destId="{938C2CDD-2ADC-42C2-B649-AD5C23651C84}" srcOrd="1" destOrd="1" presId="urn:microsoft.com/office/officeart/2005/8/layout/pyramid1"/>
    <dgm:cxn modelId="{89645BFD-8C30-4508-A10A-6C9A7CABD7E7}" type="presOf" srcId="{F04D0DD8-B9BF-435E-A78E-636D99480AE0}" destId="{B98D2261-8F7D-4517-8A2D-83A06309578D}" srcOrd="0" destOrd="0" presId="urn:microsoft.com/office/officeart/2005/8/layout/pyramid1"/>
    <dgm:cxn modelId="{17BD6F68-5D6B-4670-88D1-85CE3B6F1945}" type="presOf" srcId="{A78CCF48-738C-4701-97FC-AC241F8BCED9}" destId="{9A9EAD6F-4317-4B92-8B5F-33ABB5D36DD5}" srcOrd="0" destOrd="0" presId="urn:microsoft.com/office/officeart/2005/8/layout/pyramid1"/>
    <dgm:cxn modelId="{4EF2BB06-0D34-476C-9FD4-0BAE7F814C5C}" type="presOf" srcId="{EC059AA6-FF53-477A-940E-78CD94BD208D}" destId="{D8B3B2A8-655E-432F-AF9F-DC8E4FCF020F}" srcOrd="1" destOrd="0" presId="urn:microsoft.com/office/officeart/2005/8/layout/pyramid1"/>
    <dgm:cxn modelId="{C8D11CC6-411B-406C-975F-A4437E02234F}" type="presOf" srcId="{291B5547-6BCD-41F6-8073-2AA5DCBAEC8A}" destId="{9A9EAD6F-4317-4B92-8B5F-33ABB5D36DD5}" srcOrd="0" destOrd="2" presId="urn:microsoft.com/office/officeart/2005/8/layout/pyramid1"/>
    <dgm:cxn modelId="{22CA9CAC-F7F4-4649-B520-E4507DD627B7}" type="presOf" srcId="{87AD235A-431A-42AA-8C0B-4C326CFBBB65}" destId="{99761739-98A4-491C-BACD-BC504356FCB1}" srcOrd="0" destOrd="1" presId="urn:microsoft.com/office/officeart/2005/8/layout/pyramid1"/>
    <dgm:cxn modelId="{7B454163-4216-4AAB-AF70-8DF16E8D3EFD}" srcId="{0C8AF88F-CA89-4BD8-8D15-D61DDF6201F0}" destId="{46E3F31C-2423-4D7D-86BF-7867413ABB87}" srcOrd="1" destOrd="0" parTransId="{F03BAC58-3FCF-4F30-8651-C2AA387AA755}" sibTransId="{FABCCBC2-0B51-4B4A-BA5A-98FE50E9DCF6}"/>
    <dgm:cxn modelId="{55919133-BC62-41ED-A4F5-E7020F733038}" srcId="{F04D0DD8-B9BF-435E-A78E-636D99480AE0}" destId="{AC6E42D0-F85A-4B56-9945-21B90D3CD91B}" srcOrd="0" destOrd="0" parTransId="{DCC35F04-A7A6-46E2-9F86-34A8518A787B}" sibTransId="{C8C6D09F-D507-4084-BFBF-46B544928D2A}"/>
    <dgm:cxn modelId="{A833D184-8CC4-4E4B-BCA0-D02C9E25E640}" type="presOf" srcId="{0C8AF88F-CA89-4BD8-8D15-D61DDF6201F0}" destId="{F0E3C736-0275-4FB8-AEA1-B828E7A7C31A}" srcOrd="1" destOrd="0" presId="urn:microsoft.com/office/officeart/2005/8/layout/pyramid1"/>
    <dgm:cxn modelId="{45B2B555-711D-4003-9FF2-741F7F569276}" srcId="{F04D0DD8-B9BF-435E-A78E-636D99480AE0}" destId="{31B2AA64-AEE7-4510-9780-B67EA994369F}" srcOrd="2" destOrd="0" parTransId="{D144AD95-60B9-4A7A-A880-A42C9A7F6A09}" sibTransId="{143A8D67-A640-4B70-A113-C91548119A55}"/>
    <dgm:cxn modelId="{3FA60A8A-6B50-429C-A6D6-F6349FED0E98}" type="presOf" srcId="{9554F288-9B90-45D4-8180-974C30835C44}" destId="{96419067-F577-45F4-BDF6-FC80B6A58262}" srcOrd="1" destOrd="0" presId="urn:microsoft.com/office/officeart/2005/8/layout/pyramid1"/>
    <dgm:cxn modelId="{4E6A63B6-D57E-47D6-8A2B-2045526C7D9F}" type="presOf" srcId="{9554F288-9B90-45D4-8180-974C30835C44}" destId="{99761739-98A4-491C-BACD-BC504356FCB1}" srcOrd="0" destOrd="0" presId="urn:microsoft.com/office/officeart/2005/8/layout/pyramid1"/>
    <dgm:cxn modelId="{99CCCBAE-DBB3-46AF-872C-A76A2F6BD3D6}" type="presOf" srcId="{A78CCF48-738C-4701-97FC-AC241F8BCED9}" destId="{938C2CDD-2ADC-42C2-B649-AD5C23651C84}" srcOrd="1" destOrd="0" presId="urn:microsoft.com/office/officeart/2005/8/layout/pyramid1"/>
    <dgm:cxn modelId="{B9D66917-64B9-4B3E-BF82-0F03917A07D5}" type="presOf" srcId="{7D1DBDD8-9E19-4414-8333-2020838CCD5D}" destId="{CAFDD376-6F6F-418A-A812-83F8A80EB440}" srcOrd="1" destOrd="0" presId="urn:microsoft.com/office/officeart/2005/8/layout/pyramid1"/>
    <dgm:cxn modelId="{59F28152-CD32-4312-8EF0-C14A4AE9F4DE}" type="presOf" srcId="{AC6E42D0-F85A-4B56-9945-21B90D3CD91B}" destId="{F3F30366-B957-4237-930D-B84F39B0CA68}" srcOrd="1" destOrd="0" presId="urn:microsoft.com/office/officeart/2005/8/layout/pyramid1"/>
    <dgm:cxn modelId="{67675A2C-C863-453C-8046-4319572DF198}" type="presOf" srcId="{31B2AA64-AEE7-4510-9780-B67EA994369F}" destId="{2503CB48-7B34-4153-A724-0BD3F0582E4C}" srcOrd="1" destOrd="0" presId="urn:microsoft.com/office/officeart/2005/8/layout/pyramid1"/>
    <dgm:cxn modelId="{30EF8232-ED98-48FB-B3B1-16C8501C38E3}" srcId="{F04D0DD8-B9BF-435E-A78E-636D99480AE0}" destId="{210A3D5C-8D53-4957-8E71-D2AE176DB241}" srcOrd="1" destOrd="0" parTransId="{4D138B69-8D3B-4E4E-957E-6732699821AE}" sibTransId="{D3B61AA4-31DD-4EEB-95F3-61DF0B0D4239}"/>
    <dgm:cxn modelId="{75A30F82-EE67-4AA1-86E5-108A49837B27}" type="presOf" srcId="{46E3F31C-2423-4D7D-86BF-7867413ABB87}" destId="{9A9EAD6F-4317-4B92-8B5F-33ABB5D36DD5}" srcOrd="0" destOrd="1" presId="urn:microsoft.com/office/officeart/2005/8/layout/pyramid1"/>
    <dgm:cxn modelId="{A9E7179E-1409-45FC-849F-3400D848C24F}" srcId="{AC6E42D0-F85A-4B56-9945-21B90D3CD91B}" destId="{7D1DBDD8-9E19-4414-8333-2020838CCD5D}" srcOrd="0" destOrd="0" parTransId="{6FA5C7BC-6149-41C6-971E-C5C21B2D5F39}" sibTransId="{F3ED31B6-E9B6-49A6-AF20-B34F98462415}"/>
    <dgm:cxn modelId="{215D2BBC-B8AB-4889-A5B9-301515FE93E1}" type="presOf" srcId="{31B2AA64-AEE7-4510-9780-B67EA994369F}" destId="{BC0A51A5-F708-462A-AE58-DC9A9F8C6135}" srcOrd="0" destOrd="0" presId="urn:microsoft.com/office/officeart/2005/8/layout/pyramid1"/>
    <dgm:cxn modelId="{087BAD99-2168-4641-B304-AB8B5B6D9AAE}" type="presOf" srcId="{7D1DBDD8-9E19-4414-8333-2020838CCD5D}" destId="{D3BD0965-7719-48F2-A752-83D6F1C86964}" srcOrd="0" destOrd="0" presId="urn:microsoft.com/office/officeart/2005/8/layout/pyramid1"/>
    <dgm:cxn modelId="{3AD84862-00E5-45DB-8D26-7714741E7818}" type="presOf" srcId="{0C8AF88F-CA89-4BD8-8D15-D61DDF6201F0}" destId="{CA781443-E45A-48F0-9D95-6500B6AAC305}" srcOrd="0" destOrd="0" presId="urn:microsoft.com/office/officeart/2005/8/layout/pyramid1"/>
    <dgm:cxn modelId="{4A55FCFF-1441-40AC-BD3A-98653C45D9B8}" srcId="{0C8AF88F-CA89-4BD8-8D15-D61DDF6201F0}" destId="{291B5547-6BCD-41F6-8073-2AA5DCBAEC8A}" srcOrd="2" destOrd="0" parTransId="{177541F8-210C-456E-9FF0-109BC733C9BB}" sibTransId="{41B4DEC0-CB18-4A6D-BE94-50147FB13020}"/>
    <dgm:cxn modelId="{1AC62B5D-88F3-485B-9B6A-1FF714E8B48B}" type="presOf" srcId="{F4EDF3D9-C702-4290-B27F-4E61F3FF1515}" destId="{938C2CDD-2ADC-42C2-B649-AD5C23651C84}" srcOrd="1" destOrd="3" presId="urn:microsoft.com/office/officeart/2005/8/layout/pyramid1"/>
    <dgm:cxn modelId="{FB50BE6B-B6DE-4866-A15E-CD074A24CBE0}" type="presParOf" srcId="{B98D2261-8F7D-4517-8A2D-83A06309578D}" destId="{7A6DC4B1-8A13-4594-8777-E42948EFB9A7}" srcOrd="0" destOrd="0" presId="urn:microsoft.com/office/officeart/2005/8/layout/pyramid1"/>
    <dgm:cxn modelId="{8C6A4595-8BC8-4324-B03B-12BA0E493F51}" type="presParOf" srcId="{7A6DC4B1-8A13-4594-8777-E42948EFB9A7}" destId="{D3BD0965-7719-48F2-A752-83D6F1C86964}" srcOrd="0" destOrd="0" presId="urn:microsoft.com/office/officeart/2005/8/layout/pyramid1"/>
    <dgm:cxn modelId="{DAAB0A7D-403A-4A32-B4EF-BACF2A67B4CB}" type="presParOf" srcId="{7A6DC4B1-8A13-4594-8777-E42948EFB9A7}" destId="{CAFDD376-6F6F-418A-A812-83F8A80EB440}" srcOrd="1" destOrd="0" presId="urn:microsoft.com/office/officeart/2005/8/layout/pyramid1"/>
    <dgm:cxn modelId="{0226224A-11C2-4F94-8DDF-C141ABCB34BA}" type="presParOf" srcId="{7A6DC4B1-8A13-4594-8777-E42948EFB9A7}" destId="{9C40F6E9-79B2-4B1B-882E-F3EF225B8FCE}" srcOrd="2" destOrd="0" presId="urn:microsoft.com/office/officeart/2005/8/layout/pyramid1"/>
    <dgm:cxn modelId="{AF3B546A-52DD-4C7D-AFFD-E62291CA06C7}" type="presParOf" srcId="{7A6DC4B1-8A13-4594-8777-E42948EFB9A7}" destId="{F3F30366-B957-4237-930D-B84F39B0CA68}" srcOrd="3" destOrd="0" presId="urn:microsoft.com/office/officeart/2005/8/layout/pyramid1"/>
    <dgm:cxn modelId="{5E4F0B13-BE12-44B7-957C-A5568DCBBB63}" type="presParOf" srcId="{B98D2261-8F7D-4517-8A2D-83A06309578D}" destId="{16970740-902C-4386-A6D9-36DCEAD6D22D}" srcOrd="1" destOrd="0" presId="urn:microsoft.com/office/officeart/2005/8/layout/pyramid1"/>
    <dgm:cxn modelId="{0459900E-EA07-46C8-BAAD-8349A2A43E5A}" type="presParOf" srcId="{16970740-902C-4386-A6D9-36DCEAD6D22D}" destId="{40F49042-FF20-4344-9379-4C8A362C012D}" srcOrd="0" destOrd="0" presId="urn:microsoft.com/office/officeart/2005/8/layout/pyramid1"/>
    <dgm:cxn modelId="{9A55ADEF-7AD0-4514-BC59-A80723D001D2}" type="presParOf" srcId="{16970740-902C-4386-A6D9-36DCEAD6D22D}" destId="{D8B3B2A8-655E-432F-AF9F-DC8E4FCF020F}" srcOrd="1" destOrd="0" presId="urn:microsoft.com/office/officeart/2005/8/layout/pyramid1"/>
    <dgm:cxn modelId="{D7A71D75-10B2-4248-9B55-FCB70CB75183}" type="presParOf" srcId="{16970740-902C-4386-A6D9-36DCEAD6D22D}" destId="{27203B3B-58BC-4FDD-B136-40D874825C08}" srcOrd="2" destOrd="0" presId="urn:microsoft.com/office/officeart/2005/8/layout/pyramid1"/>
    <dgm:cxn modelId="{35714D83-8C66-4473-8ED3-337D90C769A7}" type="presParOf" srcId="{16970740-902C-4386-A6D9-36DCEAD6D22D}" destId="{2E2BA965-D4D8-450F-B7AB-91005E7B8B39}" srcOrd="3" destOrd="0" presId="urn:microsoft.com/office/officeart/2005/8/layout/pyramid1"/>
    <dgm:cxn modelId="{7C9E07BC-A8D5-4E22-9E4B-FF77DD9A3603}" type="presParOf" srcId="{B98D2261-8F7D-4517-8A2D-83A06309578D}" destId="{2445E115-5665-4ABA-9CBF-C687BD4B0F9B}" srcOrd="2" destOrd="0" presId="urn:microsoft.com/office/officeart/2005/8/layout/pyramid1"/>
    <dgm:cxn modelId="{0985BE41-8AA5-47E3-A6B1-BC08D74902D8}" type="presParOf" srcId="{2445E115-5665-4ABA-9CBF-C687BD4B0F9B}" destId="{99761739-98A4-491C-BACD-BC504356FCB1}" srcOrd="0" destOrd="0" presId="urn:microsoft.com/office/officeart/2005/8/layout/pyramid1"/>
    <dgm:cxn modelId="{A9370952-171C-4581-A406-7954C1E3CD15}" type="presParOf" srcId="{2445E115-5665-4ABA-9CBF-C687BD4B0F9B}" destId="{96419067-F577-45F4-BDF6-FC80B6A58262}" srcOrd="1" destOrd="0" presId="urn:microsoft.com/office/officeart/2005/8/layout/pyramid1"/>
    <dgm:cxn modelId="{981B38D4-A154-40B4-B102-CCC0985DBEA8}" type="presParOf" srcId="{2445E115-5665-4ABA-9CBF-C687BD4B0F9B}" destId="{BC0A51A5-F708-462A-AE58-DC9A9F8C6135}" srcOrd="2" destOrd="0" presId="urn:microsoft.com/office/officeart/2005/8/layout/pyramid1"/>
    <dgm:cxn modelId="{F9867503-761F-44AD-B1B3-EDB785C519AC}" type="presParOf" srcId="{2445E115-5665-4ABA-9CBF-C687BD4B0F9B}" destId="{2503CB48-7B34-4153-A724-0BD3F0582E4C}" srcOrd="3" destOrd="0" presId="urn:microsoft.com/office/officeart/2005/8/layout/pyramid1"/>
    <dgm:cxn modelId="{66813515-8B2B-4B35-8C20-7AFB57EE99BC}" type="presParOf" srcId="{B98D2261-8F7D-4517-8A2D-83A06309578D}" destId="{C56BE1F5-D320-4B6F-AE14-D6D1A2806B1E}" srcOrd="3" destOrd="0" presId="urn:microsoft.com/office/officeart/2005/8/layout/pyramid1"/>
    <dgm:cxn modelId="{1F2FABB8-29AA-47B0-83D2-3D89299A89F7}" type="presParOf" srcId="{C56BE1F5-D320-4B6F-AE14-D6D1A2806B1E}" destId="{9A9EAD6F-4317-4B92-8B5F-33ABB5D36DD5}" srcOrd="0" destOrd="0" presId="urn:microsoft.com/office/officeart/2005/8/layout/pyramid1"/>
    <dgm:cxn modelId="{E6C8C9C9-E99A-40B2-AC11-8E8514837F2C}" type="presParOf" srcId="{C56BE1F5-D320-4B6F-AE14-D6D1A2806B1E}" destId="{938C2CDD-2ADC-42C2-B649-AD5C23651C84}" srcOrd="1" destOrd="0" presId="urn:microsoft.com/office/officeart/2005/8/layout/pyramid1"/>
    <dgm:cxn modelId="{E905E6AB-462D-4911-A8C3-2E6336F2AD5C}" type="presParOf" srcId="{C56BE1F5-D320-4B6F-AE14-D6D1A2806B1E}" destId="{CA781443-E45A-48F0-9D95-6500B6AAC305}" srcOrd="2" destOrd="0" presId="urn:microsoft.com/office/officeart/2005/8/layout/pyramid1"/>
    <dgm:cxn modelId="{AD7AE8F9-FBCF-41E7-A06C-D6249AD5A330}" type="presParOf" srcId="{C56BE1F5-D320-4B6F-AE14-D6D1A2806B1E}" destId="{F0E3C736-0275-4FB8-AEA1-B828E7A7C31A}" srcOrd="3" destOrd="0" presId="urn:microsoft.com/office/officeart/2005/8/layout/pyramid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3BD0965-7719-48F2-A752-83D6F1C86964}">
      <dsp:nvSpPr>
        <dsp:cNvPr id="0" name=""/>
        <dsp:cNvSpPr/>
      </dsp:nvSpPr>
      <dsp:spPr>
        <a:xfrm rot="10800000">
          <a:off x="2388046" y="0"/>
          <a:ext cx="6652907" cy="1327150"/>
        </a:xfrm>
        <a:prstGeom prst="nonIsoscelesTrapezoid">
          <a:avLst>
            <a:gd name="adj1" fmla="val 0"/>
            <a:gd name="adj2" fmla="val 58565"/>
          </a:avLst>
        </a:prstGeom>
        <a:solidFill>
          <a:schemeClr val="lt1">
            <a:alpha val="90000"/>
            <a:hueOff val="0"/>
            <a:satOff val="0"/>
            <a:lumOff val="0"/>
            <a:alphaOff val="0"/>
          </a:schemeClr>
        </a:solidFill>
        <a:ln w="1905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t>Emergency, referral, surgery</a:t>
          </a:r>
          <a:endParaRPr lang="en-US" sz="2000" kern="1200" dirty="0"/>
        </a:p>
      </dsp:txBody>
      <dsp:txXfrm rot="10800000">
        <a:off x="3288720" y="0"/>
        <a:ext cx="5796093" cy="1327150"/>
      </dsp:txXfrm>
    </dsp:sp>
    <dsp:sp modelId="{9C40F6E9-79B2-4B1B-882E-F3EF225B8FCE}">
      <dsp:nvSpPr>
        <dsp:cNvPr id="0" name=""/>
        <dsp:cNvSpPr/>
      </dsp:nvSpPr>
      <dsp:spPr>
        <a:xfrm>
          <a:off x="1919739" y="0"/>
          <a:ext cx="1554479" cy="1327150"/>
        </a:xfrm>
        <a:prstGeom prst="trapezoid">
          <a:avLst>
            <a:gd name="adj" fmla="val 58565"/>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1466850">
            <a:lnSpc>
              <a:spcPct val="90000"/>
            </a:lnSpc>
            <a:spcBef>
              <a:spcPct val="0"/>
            </a:spcBef>
            <a:spcAft>
              <a:spcPct val="35000"/>
            </a:spcAft>
          </a:pPr>
          <a:r>
            <a:rPr lang="en-US" sz="3300" kern="1200" dirty="0" smtClean="0"/>
            <a:t>District </a:t>
          </a:r>
          <a:r>
            <a:rPr lang="en-US" sz="2800" kern="1200" dirty="0" smtClean="0"/>
            <a:t>Hospital</a:t>
          </a:r>
          <a:endParaRPr lang="en-US" sz="3300" kern="1200" dirty="0"/>
        </a:p>
      </dsp:txBody>
      <dsp:txXfrm>
        <a:off x="1919739" y="0"/>
        <a:ext cx="1554479" cy="1327150"/>
      </dsp:txXfrm>
    </dsp:sp>
    <dsp:sp modelId="{40F49042-FF20-4344-9379-4C8A362C012D}">
      <dsp:nvSpPr>
        <dsp:cNvPr id="0" name=""/>
        <dsp:cNvSpPr/>
      </dsp:nvSpPr>
      <dsp:spPr>
        <a:xfrm rot="10800000">
          <a:off x="3101265" y="1327150"/>
          <a:ext cx="5943254" cy="1327150"/>
        </a:xfrm>
        <a:prstGeom prst="nonIsoscelesTrapezoid">
          <a:avLst>
            <a:gd name="adj1" fmla="val 0"/>
            <a:gd name="adj2" fmla="val 58565"/>
          </a:avLst>
        </a:prstGeom>
        <a:solidFill>
          <a:schemeClr val="lt1">
            <a:alpha val="90000"/>
            <a:hueOff val="0"/>
            <a:satOff val="0"/>
            <a:lumOff val="0"/>
            <a:alphaOff val="0"/>
          </a:schemeClr>
        </a:solidFill>
        <a:ln w="19050" cap="flat" cmpd="sng" algn="ctr">
          <a:solidFill>
            <a:schemeClr val="accent3">
              <a:hueOff val="-5513091"/>
              <a:satOff val="8941"/>
              <a:lumOff val="6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t>Basic primary care, common illnesses and injuries, MCH, reproductive health, Essential drugs,  Health promotion, nutrition, environment</a:t>
          </a:r>
          <a:endParaRPr lang="en-US" sz="2000" kern="1200" dirty="0"/>
        </a:p>
      </dsp:txBody>
      <dsp:txXfrm rot="10800000">
        <a:off x="4020884" y="1327150"/>
        <a:ext cx="5074673" cy="1327150"/>
      </dsp:txXfrm>
    </dsp:sp>
    <dsp:sp modelId="{27203B3B-58BC-4FDD-B136-40D874825C08}">
      <dsp:nvSpPr>
        <dsp:cNvPr id="0" name=""/>
        <dsp:cNvSpPr/>
      </dsp:nvSpPr>
      <dsp:spPr>
        <a:xfrm>
          <a:off x="1202953" y="1327150"/>
          <a:ext cx="2988052" cy="1327150"/>
        </a:xfrm>
        <a:prstGeom prst="trapezoid">
          <a:avLst>
            <a:gd name="adj" fmla="val 58565"/>
          </a:avLst>
        </a:prstGeom>
        <a:solidFill>
          <a:schemeClr val="accent3">
            <a:hueOff val="-5513091"/>
            <a:satOff val="8941"/>
            <a:lumOff val="66"/>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r>
            <a:rPr lang="en-US" sz="3600" kern="1200" dirty="0" smtClean="0"/>
            <a:t>1</a:t>
          </a:r>
          <a:r>
            <a:rPr lang="en-US" sz="3600" kern="1200" baseline="30000" dirty="0" smtClean="0"/>
            <a:t>st</a:t>
          </a:r>
          <a:r>
            <a:rPr lang="en-US" sz="3600" kern="1200" dirty="0" smtClean="0"/>
            <a:t> level health</a:t>
          </a:r>
          <a:endParaRPr lang="en-US" sz="3600" kern="1200" dirty="0"/>
        </a:p>
      </dsp:txBody>
      <dsp:txXfrm>
        <a:off x="1725862" y="1327150"/>
        <a:ext cx="1942234" cy="1327150"/>
      </dsp:txXfrm>
    </dsp:sp>
    <dsp:sp modelId="{99761739-98A4-491C-BACD-BC504356FCB1}">
      <dsp:nvSpPr>
        <dsp:cNvPr id="0" name=""/>
        <dsp:cNvSpPr/>
      </dsp:nvSpPr>
      <dsp:spPr>
        <a:xfrm rot="10800000">
          <a:off x="3861618" y="2654300"/>
          <a:ext cx="5184554" cy="1327150"/>
        </a:xfrm>
        <a:prstGeom prst="nonIsoscelesTrapezoid">
          <a:avLst>
            <a:gd name="adj1" fmla="val 0"/>
            <a:gd name="adj2" fmla="val 58565"/>
          </a:avLst>
        </a:prstGeom>
        <a:solidFill>
          <a:schemeClr val="lt1">
            <a:alpha val="90000"/>
            <a:hueOff val="0"/>
            <a:satOff val="0"/>
            <a:lumOff val="0"/>
            <a:alphaOff val="0"/>
          </a:schemeClr>
        </a:solidFill>
        <a:ln w="19050" cap="flat" cmpd="sng" algn="ctr">
          <a:solidFill>
            <a:schemeClr val="accent3">
              <a:hueOff val="-11026182"/>
              <a:satOff val="17881"/>
              <a:lumOff val="13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t>Food, Water, Sanitation, Shelter</a:t>
          </a:r>
          <a:endParaRPr lang="en-US" sz="2000" kern="1200" dirty="0"/>
        </a:p>
        <a:p>
          <a:pPr marL="228600" lvl="1" indent="-228600" algn="l" defTabSz="889000">
            <a:lnSpc>
              <a:spcPct val="90000"/>
            </a:lnSpc>
            <a:spcBef>
              <a:spcPct val="0"/>
            </a:spcBef>
            <a:spcAft>
              <a:spcPct val="15000"/>
            </a:spcAft>
            <a:buChar char="••"/>
          </a:pPr>
          <a:r>
            <a:rPr lang="en-US" sz="2000" kern="1200" dirty="0" smtClean="0"/>
            <a:t>Immunization, </a:t>
          </a:r>
          <a:r>
            <a:rPr lang="en-US" sz="2000" kern="1200" dirty="0" err="1" smtClean="0"/>
            <a:t>Vit</a:t>
          </a:r>
          <a:r>
            <a:rPr lang="en-US" sz="2000" kern="1200" dirty="0" smtClean="0"/>
            <a:t> A, ORT, screening referral, surveillance, skilled birth…</a:t>
          </a:r>
          <a:endParaRPr lang="en-US" sz="2000" kern="1200" dirty="0"/>
        </a:p>
      </dsp:txBody>
      <dsp:txXfrm rot="10800000">
        <a:off x="4807021" y="2654300"/>
        <a:ext cx="4300132" cy="1327150"/>
      </dsp:txXfrm>
    </dsp:sp>
    <dsp:sp modelId="{BC0A51A5-F708-462A-AE58-DC9A9F8C6135}">
      <dsp:nvSpPr>
        <dsp:cNvPr id="0" name=""/>
        <dsp:cNvSpPr/>
      </dsp:nvSpPr>
      <dsp:spPr>
        <a:xfrm>
          <a:off x="440947" y="2654300"/>
          <a:ext cx="4512064" cy="1327150"/>
        </a:xfrm>
        <a:prstGeom prst="trapezoid">
          <a:avLst>
            <a:gd name="adj" fmla="val 58565"/>
          </a:avLst>
        </a:prstGeom>
        <a:solidFill>
          <a:schemeClr val="accent3">
            <a:hueOff val="-11026182"/>
            <a:satOff val="17881"/>
            <a:lumOff val="131"/>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lvl="0" algn="ctr" defTabSz="1778000">
            <a:lnSpc>
              <a:spcPct val="90000"/>
            </a:lnSpc>
            <a:spcBef>
              <a:spcPct val="0"/>
            </a:spcBef>
            <a:spcAft>
              <a:spcPct val="35000"/>
            </a:spcAft>
          </a:pPr>
          <a:r>
            <a:rPr lang="en-US" sz="4000" kern="1200" dirty="0" smtClean="0"/>
            <a:t>Community</a:t>
          </a:r>
          <a:endParaRPr lang="en-US" sz="4000" kern="1200" dirty="0"/>
        </a:p>
      </dsp:txBody>
      <dsp:txXfrm>
        <a:off x="1230558" y="2654300"/>
        <a:ext cx="2932842" cy="1327150"/>
      </dsp:txXfrm>
    </dsp:sp>
    <dsp:sp modelId="{9A9EAD6F-4317-4B92-8B5F-33ABB5D36DD5}">
      <dsp:nvSpPr>
        <dsp:cNvPr id="0" name=""/>
        <dsp:cNvSpPr/>
      </dsp:nvSpPr>
      <dsp:spPr>
        <a:xfrm rot="10800000">
          <a:off x="3952261" y="3981449"/>
          <a:ext cx="5154374" cy="1327150"/>
        </a:xfrm>
        <a:prstGeom prst="nonIsoscelesTrapezoid">
          <a:avLst>
            <a:gd name="adj1" fmla="val 0"/>
            <a:gd name="adj2" fmla="val 58565"/>
          </a:avLst>
        </a:prstGeom>
        <a:solidFill>
          <a:schemeClr val="lt1">
            <a:alpha val="90000"/>
            <a:hueOff val="0"/>
            <a:satOff val="0"/>
            <a:lumOff val="0"/>
            <a:alphaOff val="0"/>
          </a:schemeClr>
        </a:solidFill>
        <a:ln w="19050" cap="flat" cmpd="sng" algn="ctr">
          <a:solidFill>
            <a:schemeClr val="accent3">
              <a:hueOff val="-16539272"/>
              <a:satOff val="26822"/>
              <a:lumOff val="19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t>Breast </a:t>
          </a:r>
          <a:r>
            <a:rPr lang="en-US" sz="2000" kern="1200" dirty="0" smtClean="0"/>
            <a:t>feeding, </a:t>
          </a:r>
          <a:r>
            <a:rPr lang="en-US" sz="2000" kern="1200" dirty="0" smtClean="0"/>
            <a:t>food availability</a:t>
          </a:r>
          <a:endParaRPr lang="en-US" sz="2000" kern="1200" dirty="0"/>
        </a:p>
        <a:p>
          <a:pPr marL="228600" lvl="1" indent="-228600" algn="l" defTabSz="889000">
            <a:lnSpc>
              <a:spcPct val="90000"/>
            </a:lnSpc>
            <a:spcBef>
              <a:spcPct val="0"/>
            </a:spcBef>
            <a:spcAft>
              <a:spcPct val="15000"/>
            </a:spcAft>
            <a:buChar char="••"/>
          </a:pPr>
          <a:r>
            <a:rPr lang="en-US" sz="2000" kern="1200" dirty="0" smtClean="0"/>
            <a:t>Water </a:t>
          </a:r>
          <a:r>
            <a:rPr lang="en-US" sz="2000" kern="1200" dirty="0" smtClean="0"/>
            <a:t>source</a:t>
          </a:r>
          <a:r>
            <a:rPr lang="en-US" sz="2000" kern="1200" dirty="0" smtClean="0"/>
            <a:t>, storage, </a:t>
          </a:r>
          <a:r>
            <a:rPr lang="en-US" sz="2000" kern="1200" dirty="0" smtClean="0"/>
            <a:t>quality</a:t>
          </a:r>
          <a:endParaRPr lang="en-US" sz="2000" kern="1200" dirty="0"/>
        </a:p>
        <a:p>
          <a:pPr marL="228600" lvl="1" indent="-228600" algn="l" defTabSz="889000">
            <a:lnSpc>
              <a:spcPct val="90000"/>
            </a:lnSpc>
            <a:spcBef>
              <a:spcPct val="0"/>
            </a:spcBef>
            <a:spcAft>
              <a:spcPct val="15000"/>
            </a:spcAft>
            <a:buChar char="••"/>
          </a:pPr>
          <a:r>
            <a:rPr lang="en-US" sz="2000" kern="1200" dirty="0" smtClean="0"/>
            <a:t>Sanitation - latrine, </a:t>
          </a:r>
          <a:r>
            <a:rPr lang="en-US" sz="2000" kern="1200" dirty="0" smtClean="0"/>
            <a:t>hygiene</a:t>
          </a:r>
          <a:endParaRPr lang="en-US" sz="2000" kern="1200" dirty="0"/>
        </a:p>
        <a:p>
          <a:pPr marL="228600" lvl="1" indent="-228600" algn="l" defTabSz="889000">
            <a:lnSpc>
              <a:spcPct val="90000"/>
            </a:lnSpc>
            <a:spcBef>
              <a:spcPct val="0"/>
            </a:spcBef>
            <a:spcAft>
              <a:spcPct val="15000"/>
            </a:spcAft>
            <a:buChar char="••"/>
          </a:pPr>
          <a:r>
            <a:rPr lang="en-US" sz="2000" kern="1200" dirty="0" smtClean="0"/>
            <a:t>Shelter, goods, </a:t>
          </a:r>
          <a:r>
            <a:rPr lang="en-US" sz="2000" kern="1200" dirty="0" smtClean="0"/>
            <a:t>prevent injury</a:t>
          </a:r>
          <a:endParaRPr lang="en-US" sz="2000" kern="1200" dirty="0"/>
        </a:p>
      </dsp:txBody>
      <dsp:txXfrm rot="10800000">
        <a:off x="5259303" y="3981449"/>
        <a:ext cx="4072592" cy="1327150"/>
      </dsp:txXfrm>
    </dsp:sp>
    <dsp:sp modelId="{CA781443-E45A-48F0-9D95-6500B6AAC305}">
      <dsp:nvSpPr>
        <dsp:cNvPr id="0" name=""/>
        <dsp:cNvSpPr/>
      </dsp:nvSpPr>
      <dsp:spPr>
        <a:xfrm>
          <a:off x="-411980" y="3981449"/>
          <a:ext cx="6109779" cy="1327150"/>
        </a:xfrm>
        <a:prstGeom prst="trapezoid">
          <a:avLst>
            <a:gd name="adj" fmla="val 58565"/>
          </a:avLst>
        </a:prstGeom>
        <a:solidFill>
          <a:schemeClr val="accent3">
            <a:hueOff val="-16539272"/>
            <a:satOff val="26822"/>
            <a:lumOff val="197"/>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55880" rIns="55880" bIns="55880" numCol="1" spcCol="1270" anchor="ctr" anchorCtr="0">
          <a:noAutofit/>
        </a:bodyPr>
        <a:lstStyle/>
        <a:p>
          <a:pPr lvl="0" algn="ctr" defTabSz="1955800">
            <a:lnSpc>
              <a:spcPct val="90000"/>
            </a:lnSpc>
            <a:spcBef>
              <a:spcPct val="0"/>
            </a:spcBef>
            <a:spcAft>
              <a:spcPct val="35000"/>
            </a:spcAft>
          </a:pPr>
          <a:r>
            <a:rPr lang="en-US" sz="4400" kern="1200" dirty="0" smtClean="0"/>
            <a:t>Home</a:t>
          </a:r>
          <a:endParaRPr lang="en-US" sz="4400" kern="1200" dirty="0"/>
        </a:p>
      </dsp:txBody>
      <dsp:txXfrm>
        <a:off x="657231" y="3981449"/>
        <a:ext cx="3971356" cy="1327150"/>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DFC15AC-59FE-43A2-8F27-D04884AD2AD8}" type="datetimeFigureOut">
              <a:rPr lang="en-US" smtClean="0"/>
              <a:t>7-Nov-13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11CB45C-DC3F-4A17-B8F3-D5160B162A22}"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11CB45C-DC3F-4A17-B8F3-D5160B162A22}" type="slidenum">
              <a:rPr lang="en-US" smtClean="0"/>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12BEFC44-7670-4C9F-854C-C3615C4B9600}" type="datetimeFigureOut">
              <a:rPr lang="en-US" smtClean="0"/>
              <a:pPr/>
              <a:t>7-Nov-13</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5CF06789-AF24-48A4-9FA0-B271F648EE0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2BEFC44-7670-4C9F-854C-C3615C4B9600}" type="datetimeFigureOut">
              <a:rPr lang="en-US" smtClean="0"/>
              <a:pPr/>
              <a:t>7-Nov-13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F06789-AF24-48A4-9FA0-B271F648EE0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12BEFC44-7670-4C9F-854C-C3615C4B9600}" type="datetimeFigureOut">
              <a:rPr lang="en-US" smtClean="0"/>
              <a:pPr/>
              <a:t>7-Nov-13</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5CF06789-AF24-48A4-9FA0-B271F648EE0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2BEFC44-7670-4C9F-854C-C3615C4B9600}" type="datetimeFigureOut">
              <a:rPr lang="en-US" smtClean="0"/>
              <a:pPr/>
              <a:t>7-Nov-13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5CF06789-AF24-48A4-9FA0-B271F648EE09}"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2BEFC44-7670-4C9F-854C-C3615C4B9600}" type="datetimeFigureOut">
              <a:rPr lang="en-US" smtClean="0"/>
              <a:pPr/>
              <a:t>7-Nov-13</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5CF06789-AF24-48A4-9FA0-B271F648EE09}"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12BEFC44-7670-4C9F-854C-C3615C4B9600}" type="datetimeFigureOut">
              <a:rPr lang="en-US" smtClean="0"/>
              <a:pPr/>
              <a:t>7-Nov-13</a:t>
            </a:fld>
            <a:endParaRPr lang="en-US"/>
          </a:p>
        </p:txBody>
      </p:sp>
      <p:sp>
        <p:nvSpPr>
          <p:cNvPr id="10" name="Slide Number Placeholder 9"/>
          <p:cNvSpPr>
            <a:spLocks noGrp="1"/>
          </p:cNvSpPr>
          <p:nvPr>
            <p:ph type="sldNum" sz="quarter" idx="16"/>
          </p:nvPr>
        </p:nvSpPr>
        <p:spPr/>
        <p:txBody>
          <a:bodyPr rtlCol="0"/>
          <a:lstStyle/>
          <a:p>
            <a:fld id="{5CF06789-AF24-48A4-9FA0-B271F648EE09}"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12BEFC44-7670-4C9F-854C-C3615C4B9600}" type="datetimeFigureOut">
              <a:rPr lang="en-US" smtClean="0"/>
              <a:pPr/>
              <a:t>7-Nov-13</a:t>
            </a:fld>
            <a:endParaRPr lang="en-US"/>
          </a:p>
        </p:txBody>
      </p:sp>
      <p:sp>
        <p:nvSpPr>
          <p:cNvPr id="12" name="Slide Number Placeholder 11"/>
          <p:cNvSpPr>
            <a:spLocks noGrp="1"/>
          </p:cNvSpPr>
          <p:nvPr>
            <p:ph type="sldNum" sz="quarter" idx="16"/>
          </p:nvPr>
        </p:nvSpPr>
        <p:spPr/>
        <p:txBody>
          <a:bodyPr rtlCol="0"/>
          <a:lstStyle/>
          <a:p>
            <a:fld id="{5CF06789-AF24-48A4-9FA0-B271F648EE09}"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2BEFC44-7670-4C9F-854C-C3615C4B9600}" type="datetimeFigureOut">
              <a:rPr lang="en-US" smtClean="0"/>
              <a:pPr/>
              <a:t>7-Nov-13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5CF06789-AF24-48A4-9FA0-B271F648EE0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BEFC44-7670-4C9F-854C-C3615C4B9600}" type="datetimeFigureOut">
              <a:rPr lang="en-US" smtClean="0"/>
              <a:pPr/>
              <a:t>7-Nov-13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5CF06789-AF24-48A4-9FA0-B271F648EE0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2BEFC44-7670-4C9F-854C-C3615C4B9600}" type="datetimeFigureOut">
              <a:rPr lang="en-US" smtClean="0"/>
              <a:pPr/>
              <a:t>7-Nov-13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5CF06789-AF24-48A4-9FA0-B271F648EE09}"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12BEFC44-7670-4C9F-854C-C3615C4B9600}" type="datetimeFigureOut">
              <a:rPr lang="en-US" smtClean="0"/>
              <a:pPr/>
              <a:t>7-Nov-13</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5CF06789-AF24-48A4-9FA0-B271F648EE09}"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12BEFC44-7670-4C9F-854C-C3615C4B9600}" type="datetimeFigureOut">
              <a:rPr lang="en-US" smtClean="0"/>
              <a:pPr/>
              <a:t>7-Nov-13</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5CF06789-AF24-48A4-9FA0-B271F648EE0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cghn.org/"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jhsph.edu/research/centers-and-institutes/center-for-refugee-and-disaster-response/publications_tools/publications/_CRDR_ICRC_Public_Health_Guide_Book/Public_Health_Guide_for_Emergencie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frontlinehealthworkers.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Frontline Health Workers </a:t>
            </a:r>
            <a:endParaRPr lang="en-US" dirty="0"/>
          </a:p>
        </p:txBody>
      </p:sp>
      <p:sp>
        <p:nvSpPr>
          <p:cNvPr id="3" name="Subtitle 2"/>
          <p:cNvSpPr>
            <a:spLocks noGrp="1"/>
          </p:cNvSpPr>
          <p:nvPr>
            <p:ph type="subTitle" idx="1"/>
          </p:nvPr>
        </p:nvSpPr>
        <p:spPr/>
        <p:txBody>
          <a:bodyPr>
            <a:normAutofit fontScale="92500" lnSpcReduction="20000"/>
          </a:bodyPr>
          <a:lstStyle/>
          <a:p>
            <a:r>
              <a:rPr lang="en-US" dirty="0" smtClean="0"/>
              <a:t>Presented to Global Mission Health Conference 2013</a:t>
            </a:r>
            <a:br>
              <a:rPr lang="en-US" dirty="0" smtClean="0"/>
            </a:br>
            <a:r>
              <a:rPr lang="en-US" dirty="0" smtClean="0"/>
              <a:t>by Doug Fountain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Are they effective?  </a:t>
            </a:r>
            <a:br>
              <a:rPr lang="en-US" dirty="0" smtClean="0"/>
            </a:br>
            <a:r>
              <a:rPr lang="en-US" sz="3600" dirty="0" smtClean="0"/>
              <a:t>(Lehman and Sanders for the WHO, 2007)</a:t>
            </a:r>
            <a:endParaRPr lang="en-US" sz="3600" dirty="0"/>
          </a:p>
        </p:txBody>
      </p:sp>
      <p:sp>
        <p:nvSpPr>
          <p:cNvPr id="3" name="Content Placeholder 2"/>
          <p:cNvSpPr>
            <a:spLocks noGrp="1"/>
          </p:cNvSpPr>
          <p:nvPr>
            <p:ph sz="quarter" idx="1"/>
          </p:nvPr>
        </p:nvSpPr>
        <p:spPr/>
        <p:txBody>
          <a:bodyPr>
            <a:normAutofit fontScale="92500" lnSpcReduction="10000"/>
          </a:bodyPr>
          <a:lstStyle/>
          <a:p>
            <a:r>
              <a:rPr lang="en-US" dirty="0" smtClean="0"/>
              <a:t>Answer depends on What CHW program, what type of CHW, and for whom are they effective. </a:t>
            </a:r>
          </a:p>
          <a:p>
            <a:r>
              <a:rPr lang="en-US" dirty="0" smtClean="0"/>
              <a:t>Plenty of evidence that they improve access to and coverage of communities with basic health services</a:t>
            </a:r>
          </a:p>
          <a:p>
            <a:r>
              <a:rPr lang="en-US" dirty="0" smtClean="0"/>
              <a:t>Some evidence that they improve health outcomes </a:t>
            </a:r>
            <a:r>
              <a:rPr lang="en-US" dirty="0" err="1" smtClean="0"/>
              <a:t>esp</a:t>
            </a:r>
            <a:r>
              <a:rPr lang="en-US" dirty="0" smtClean="0"/>
              <a:t> </a:t>
            </a:r>
            <a:r>
              <a:rPr lang="en-US" i="1" dirty="0" smtClean="0"/>
              <a:t>child health</a:t>
            </a:r>
            <a:r>
              <a:rPr lang="en-US" dirty="0" smtClean="0"/>
              <a:t>, and particularly </a:t>
            </a:r>
            <a:r>
              <a:rPr lang="en-US" i="1" dirty="0" smtClean="0"/>
              <a:t>pneumonia</a:t>
            </a:r>
          </a:p>
          <a:p>
            <a:r>
              <a:rPr lang="en-US" dirty="0" smtClean="0"/>
              <a:t>Sometimes </a:t>
            </a:r>
            <a:r>
              <a:rPr lang="en-US" b="1" i="1" dirty="0" smtClean="0"/>
              <a:t>inconsistent</a:t>
            </a:r>
            <a:r>
              <a:rPr lang="en-US" dirty="0" smtClean="0"/>
              <a:t> or poor in quality</a:t>
            </a:r>
          </a:p>
          <a:p>
            <a:r>
              <a:rPr lang="en-US" dirty="0" smtClean="0"/>
              <a:t>Must be carefully selected, trained, and adequately and continually supported</a:t>
            </a:r>
          </a:p>
          <a:p>
            <a:r>
              <a:rPr lang="en-US" dirty="0" smtClean="0"/>
              <a:t>Unrealistic expectations </a:t>
            </a:r>
            <a:r>
              <a:rPr lang="en-US" dirty="0" smtClean="0"/>
              <a:t>by community hampers </a:t>
            </a:r>
            <a:r>
              <a:rPr lang="en-US" dirty="0" smtClean="0"/>
              <a:t>them</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USAID evaluation (2012) </a:t>
            </a:r>
            <a:r>
              <a:rPr lang="en-US" sz="2700" dirty="0" smtClean="0"/>
              <a:t>– major summit based on a year of investigation with 150 expert informants</a:t>
            </a:r>
            <a:endParaRPr lang="en-US" dirty="0"/>
          </a:p>
        </p:txBody>
      </p:sp>
      <p:sp>
        <p:nvSpPr>
          <p:cNvPr id="3" name="Content Placeholder 2"/>
          <p:cNvSpPr>
            <a:spLocks noGrp="1"/>
          </p:cNvSpPr>
          <p:nvPr>
            <p:ph sz="quarter" idx="1"/>
          </p:nvPr>
        </p:nvSpPr>
        <p:spPr>
          <a:xfrm>
            <a:off x="612648" y="1600200"/>
            <a:ext cx="8153400" cy="4953000"/>
          </a:xfrm>
        </p:spPr>
        <p:txBody>
          <a:bodyPr>
            <a:normAutofit/>
          </a:bodyPr>
          <a:lstStyle/>
          <a:p>
            <a:r>
              <a:rPr lang="en-US" dirty="0" smtClean="0"/>
              <a:t>Rigorous studies have documented positive effects of CHW, but </a:t>
            </a:r>
            <a:r>
              <a:rPr lang="en-US" dirty="0" smtClean="0"/>
              <a:t>best </a:t>
            </a:r>
            <a:r>
              <a:rPr lang="en-US" dirty="0" smtClean="0"/>
              <a:t>way to support CHWs </a:t>
            </a:r>
            <a:r>
              <a:rPr lang="en-US" dirty="0" smtClean="0"/>
              <a:t>is not </a:t>
            </a:r>
            <a:r>
              <a:rPr lang="en-US" dirty="0" smtClean="0"/>
              <a:t>understood.   </a:t>
            </a:r>
          </a:p>
          <a:p>
            <a:r>
              <a:rPr lang="en-US" dirty="0" smtClean="0"/>
              <a:t>Results viewed </a:t>
            </a:r>
            <a:r>
              <a:rPr lang="en-US" dirty="0" smtClean="0"/>
              <a:t>through the prism of </a:t>
            </a:r>
            <a:r>
              <a:rPr lang="en-US" b="1" i="1" dirty="0" smtClean="0">
                <a:solidFill>
                  <a:srgbClr val="FF0000"/>
                </a:solidFill>
              </a:rPr>
              <a:t>“</a:t>
            </a:r>
            <a:r>
              <a:rPr lang="en-US" b="1" i="1" dirty="0" smtClean="0">
                <a:solidFill>
                  <a:srgbClr val="FF0000"/>
                </a:solidFill>
              </a:rPr>
              <a:t>dual and overlapping community and formal health systems” </a:t>
            </a:r>
            <a:r>
              <a:rPr lang="en-US" dirty="0" smtClean="0"/>
              <a:t>(</a:t>
            </a:r>
            <a:r>
              <a:rPr lang="en-US" dirty="0" smtClean="0"/>
              <a:t>USAID p2</a:t>
            </a:r>
            <a:r>
              <a:rPr lang="en-US" dirty="0" smtClean="0"/>
              <a:t>)…cannot separate independent contributions </a:t>
            </a:r>
            <a:r>
              <a:rPr lang="en-US" dirty="0" smtClean="0"/>
              <a:t>of community and formal health </a:t>
            </a:r>
            <a:r>
              <a:rPr lang="en-US" dirty="0" smtClean="0"/>
              <a:t>system.</a:t>
            </a:r>
            <a:endParaRPr lang="en-US"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One effort to improve effectiveness: </a:t>
            </a:r>
            <a:r>
              <a:rPr lang="en-US" dirty="0" smtClean="0"/>
              <a:t>Clusters </a:t>
            </a:r>
            <a:r>
              <a:rPr lang="en-US" sz="3100" dirty="0" smtClean="0"/>
              <a:t>(e.g., Grills et al, 2012)</a:t>
            </a:r>
            <a:endParaRPr lang="en-US" sz="4900" dirty="0"/>
          </a:p>
        </p:txBody>
      </p:sp>
      <p:sp>
        <p:nvSpPr>
          <p:cNvPr id="3" name="Content Placeholder 2"/>
          <p:cNvSpPr>
            <a:spLocks noGrp="1"/>
          </p:cNvSpPr>
          <p:nvPr>
            <p:ph sz="quarter" idx="1"/>
          </p:nvPr>
        </p:nvSpPr>
        <p:spPr>
          <a:xfrm>
            <a:off x="612648" y="1600200"/>
            <a:ext cx="8153400" cy="4876800"/>
          </a:xfrm>
        </p:spPr>
        <p:txBody>
          <a:bodyPr>
            <a:normAutofit fontScale="92500" lnSpcReduction="20000"/>
          </a:bodyPr>
          <a:lstStyle/>
          <a:p>
            <a:r>
              <a:rPr lang="en-US" dirty="0" smtClean="0"/>
              <a:t>Band together multiple </a:t>
            </a:r>
            <a:r>
              <a:rPr lang="en-US" dirty="0" smtClean="0"/>
              <a:t>CH </a:t>
            </a:r>
            <a:r>
              <a:rPr lang="en-US" dirty="0" smtClean="0"/>
              <a:t>programs to increase </a:t>
            </a:r>
            <a:r>
              <a:rPr lang="en-US" dirty="0" smtClean="0"/>
              <a:t>visibility, link to </a:t>
            </a:r>
            <a:r>
              <a:rPr lang="en-US" dirty="0" smtClean="0"/>
              <a:t>government schemes and </a:t>
            </a:r>
            <a:r>
              <a:rPr lang="en-US" dirty="0" smtClean="0"/>
              <a:t>formal </a:t>
            </a:r>
            <a:r>
              <a:rPr lang="en-US" dirty="0" smtClean="0"/>
              <a:t>health system</a:t>
            </a:r>
          </a:p>
          <a:p>
            <a:r>
              <a:rPr lang="en-US" dirty="0" smtClean="0"/>
              <a:t>Needed “key brokers and network players” </a:t>
            </a:r>
          </a:p>
          <a:p>
            <a:r>
              <a:rPr lang="en-US" dirty="0" smtClean="0"/>
              <a:t>Also: Similar faith, common friendships, geographic location, common mission.   </a:t>
            </a:r>
          </a:p>
          <a:p>
            <a:r>
              <a:rPr lang="en-US" dirty="0" smtClean="0"/>
              <a:t>Motivators: Self interest to increase funds, visibility, credibility, and capacity/access</a:t>
            </a:r>
          </a:p>
          <a:p>
            <a:r>
              <a:rPr lang="en-US" dirty="0" smtClean="0"/>
              <a:t>Barriers: lack of funding, poor communication, limited time and lack of human resources, risk aversion and mistrust.</a:t>
            </a:r>
          </a:p>
          <a:p>
            <a:r>
              <a:rPr lang="en-US" dirty="0" smtClean="0"/>
              <a:t>See: Community Health Global Network </a:t>
            </a:r>
            <a:r>
              <a:rPr lang="en-US" sz="2200" dirty="0" smtClean="0"/>
              <a:t>(www.chgn.org)</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Can they “reach scale”?</a:t>
            </a:r>
            <a:br>
              <a:rPr lang="en-US" dirty="0" smtClean="0"/>
            </a:br>
            <a:r>
              <a:rPr lang="en-US" sz="3100" dirty="0" smtClean="0"/>
              <a:t>(Liu et al, 2011)</a:t>
            </a:r>
            <a:endParaRPr lang="en-US" sz="2700" dirty="0"/>
          </a:p>
        </p:txBody>
      </p:sp>
      <p:sp>
        <p:nvSpPr>
          <p:cNvPr id="3" name="Content Placeholder 2"/>
          <p:cNvSpPr>
            <a:spLocks noGrp="1"/>
          </p:cNvSpPr>
          <p:nvPr>
            <p:ph sz="quarter" idx="1"/>
          </p:nvPr>
        </p:nvSpPr>
        <p:spPr/>
        <p:txBody>
          <a:bodyPr>
            <a:normAutofit fontScale="85000" lnSpcReduction="10000"/>
          </a:bodyPr>
          <a:lstStyle/>
          <a:p>
            <a:r>
              <a:rPr lang="en-US" dirty="0" smtClean="0"/>
              <a:t>Reaching a national scale is not as easy as just doing more!</a:t>
            </a:r>
          </a:p>
          <a:p>
            <a:r>
              <a:rPr lang="en-US" dirty="0" smtClean="0"/>
              <a:t>CHW are limited in size, bounded by the limits also of the primary health system that back them up</a:t>
            </a:r>
          </a:p>
          <a:p>
            <a:r>
              <a:rPr lang="en-US" dirty="0" smtClean="0"/>
              <a:t>Tie the resource allocation to communities and their interest</a:t>
            </a:r>
          </a:p>
          <a:p>
            <a:r>
              <a:rPr lang="en-US" dirty="0" smtClean="0"/>
              <a:t>Assure that CHW support a PHC system that is itself intact</a:t>
            </a:r>
          </a:p>
          <a:p>
            <a:r>
              <a:rPr lang="en-US" dirty="0" smtClean="0"/>
              <a:t>Create PHC/CHW teams to coordinate services, including things like day to day operations, household visits, task management, clear referral and follow up loop, and data collection/response (p.430).</a:t>
            </a:r>
          </a:p>
          <a:p>
            <a:r>
              <a:rPr lang="en-US" dirty="0" smtClean="0"/>
              <a:t>Coordinating CHW can also improve the quality of care for treatment/recovery</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drives performance?</a:t>
            </a:r>
            <a:br>
              <a:rPr lang="en-US" dirty="0" smtClean="0"/>
            </a:br>
            <a:r>
              <a:rPr lang="en-US" sz="3600" dirty="0" smtClean="0"/>
              <a:t>(Perry and </a:t>
            </a:r>
            <a:r>
              <a:rPr lang="en-US" sz="3600" dirty="0" err="1" smtClean="0"/>
              <a:t>Zulliger</a:t>
            </a:r>
            <a:r>
              <a:rPr lang="en-US" sz="3600" dirty="0" smtClean="0"/>
              <a:t>, 2012</a:t>
            </a:r>
            <a:r>
              <a:rPr lang="en-US" sz="3600" dirty="0" smtClean="0"/>
              <a:t>)  (categories are </a:t>
            </a:r>
            <a:r>
              <a:rPr lang="en-US" sz="3600" dirty="0" smtClean="0"/>
              <a:t>mine)</a:t>
            </a:r>
            <a:endParaRPr lang="en-US" dirty="0"/>
          </a:p>
        </p:txBody>
      </p:sp>
      <p:sp>
        <p:nvSpPr>
          <p:cNvPr id="3" name="Content Placeholder 2"/>
          <p:cNvSpPr>
            <a:spLocks noGrp="1"/>
          </p:cNvSpPr>
          <p:nvPr>
            <p:ph sz="quarter" idx="1"/>
          </p:nvPr>
        </p:nvSpPr>
        <p:spPr>
          <a:xfrm>
            <a:off x="612648" y="1600200"/>
            <a:ext cx="8153400" cy="5257800"/>
          </a:xfrm>
        </p:spPr>
        <p:txBody>
          <a:bodyPr>
            <a:normAutofit fontScale="77500" lnSpcReduction="20000"/>
          </a:bodyPr>
          <a:lstStyle/>
          <a:p>
            <a:r>
              <a:rPr lang="en-US" dirty="0" smtClean="0"/>
              <a:t>Policy and Operational Context</a:t>
            </a:r>
          </a:p>
          <a:p>
            <a:pPr lvl="1"/>
            <a:r>
              <a:rPr lang="en-US" dirty="0" smtClean="0">
                <a:solidFill>
                  <a:schemeClr val="accent4"/>
                </a:solidFill>
              </a:rPr>
              <a:t>Effective linkage with formal health system for supervision, continuing education, receipt of supplies and medicines, and referral of patients</a:t>
            </a:r>
          </a:p>
          <a:p>
            <a:pPr lvl="1"/>
            <a:r>
              <a:rPr lang="en-US" dirty="0" smtClean="0"/>
              <a:t>Policy </a:t>
            </a:r>
            <a:r>
              <a:rPr lang="en-US" dirty="0" smtClean="0"/>
              <a:t>framework supportive of CHWs</a:t>
            </a:r>
          </a:p>
          <a:p>
            <a:pPr lvl="1"/>
            <a:r>
              <a:rPr lang="en-US" dirty="0" smtClean="0"/>
              <a:t>Community involvement in CHW programs</a:t>
            </a:r>
          </a:p>
          <a:p>
            <a:pPr lvl="1"/>
            <a:r>
              <a:rPr lang="en-US" dirty="0" smtClean="0"/>
              <a:t>Adequate and decentralized funding</a:t>
            </a:r>
          </a:p>
          <a:p>
            <a:pPr lvl="1"/>
            <a:r>
              <a:rPr lang="en-US" dirty="0" smtClean="0"/>
              <a:t>Adequately </a:t>
            </a:r>
            <a:r>
              <a:rPr lang="en-US" dirty="0" smtClean="0"/>
              <a:t>resourced supply chain</a:t>
            </a:r>
          </a:p>
          <a:p>
            <a:pPr lvl="1"/>
            <a:r>
              <a:rPr lang="en-US" dirty="0" smtClean="0"/>
              <a:t>Systemic monitoring and evaluation of CHW </a:t>
            </a:r>
            <a:r>
              <a:rPr lang="en-US" dirty="0" smtClean="0"/>
              <a:t>programs</a:t>
            </a:r>
            <a:endParaRPr lang="en-US" dirty="0" smtClean="0"/>
          </a:p>
          <a:p>
            <a:r>
              <a:rPr lang="en-US" dirty="0" smtClean="0"/>
              <a:t>Human resource and motivation</a:t>
            </a:r>
          </a:p>
          <a:p>
            <a:pPr lvl="1"/>
            <a:r>
              <a:rPr lang="en-US" dirty="0" smtClean="0"/>
              <a:t>Clear job </a:t>
            </a:r>
            <a:r>
              <a:rPr lang="en-US" dirty="0" smtClean="0"/>
              <a:t>descriptions (goes with clear program design)</a:t>
            </a:r>
            <a:endParaRPr lang="en-US" dirty="0" smtClean="0"/>
          </a:p>
          <a:p>
            <a:pPr lvl="1"/>
            <a:r>
              <a:rPr lang="en-US" dirty="0" smtClean="0"/>
              <a:t>Sufficient number and equitable distribution of CHW</a:t>
            </a:r>
          </a:p>
          <a:p>
            <a:pPr lvl="1"/>
            <a:r>
              <a:rPr lang="en-US" dirty="0" smtClean="0"/>
              <a:t>Adequate financial and non-financial incentives</a:t>
            </a:r>
          </a:p>
          <a:p>
            <a:pPr lvl="1"/>
            <a:r>
              <a:rPr lang="en-US" dirty="0" smtClean="0"/>
              <a:t>Opportunities for CHW professional growth and career advancement</a:t>
            </a:r>
          </a:p>
          <a:p>
            <a:r>
              <a:rPr lang="en-US" dirty="0" smtClean="0"/>
              <a:t>Training and Supervision</a:t>
            </a:r>
          </a:p>
          <a:p>
            <a:pPr lvl="1"/>
            <a:r>
              <a:rPr lang="en-US" dirty="0" smtClean="0"/>
              <a:t>Appropriate pre-service and in-service training</a:t>
            </a:r>
          </a:p>
          <a:p>
            <a:pPr lvl="1"/>
            <a:r>
              <a:rPr lang="en-US" dirty="0" smtClean="0"/>
              <a:t>Supportive supervision and constructive feedback</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My takeaway    </a:t>
            </a:r>
            <a:endParaRPr lang="en-US" dirty="0"/>
          </a:p>
        </p:txBody>
      </p:sp>
      <p:sp>
        <p:nvSpPr>
          <p:cNvPr id="3" name="Content Placeholder 2"/>
          <p:cNvSpPr>
            <a:spLocks noGrp="1"/>
          </p:cNvSpPr>
          <p:nvPr>
            <p:ph sz="quarter" idx="1"/>
          </p:nvPr>
        </p:nvSpPr>
        <p:spPr/>
        <p:txBody>
          <a:bodyPr>
            <a:normAutofit/>
          </a:bodyPr>
          <a:lstStyle/>
          <a:p>
            <a:r>
              <a:rPr lang="en-US" dirty="0" smtClean="0"/>
              <a:t>We get confused when we think frontline workers are a different system</a:t>
            </a:r>
          </a:p>
          <a:p>
            <a:pPr lvl="1"/>
            <a:r>
              <a:rPr lang="en-US" i="1" dirty="0" smtClean="0"/>
              <a:t>Why?  Back to Alma Ata – PHC is the first level of contact.  So who is “primary” in a system with CHW?</a:t>
            </a:r>
          </a:p>
          <a:p>
            <a:r>
              <a:rPr lang="en-US" dirty="0" smtClean="0"/>
              <a:t>Formal </a:t>
            </a:r>
            <a:r>
              <a:rPr lang="en-US" dirty="0" smtClean="0"/>
              <a:t>system </a:t>
            </a:r>
            <a:r>
              <a:rPr lang="en-US" dirty="0" smtClean="0"/>
              <a:t>resists: concerned </a:t>
            </a:r>
            <a:r>
              <a:rPr lang="en-US" dirty="0" smtClean="0"/>
              <a:t>about ethics and </a:t>
            </a:r>
            <a:r>
              <a:rPr lang="en-US" dirty="0" smtClean="0"/>
              <a:t>quality of less trained workers rendering aid, </a:t>
            </a:r>
            <a:r>
              <a:rPr lang="en-US" dirty="0" smtClean="0"/>
              <a:t>despite possible evidence to the contrary.    </a:t>
            </a:r>
            <a:endParaRPr lang="en-US" dirty="0" smtClean="0"/>
          </a:p>
          <a:p>
            <a:r>
              <a:rPr lang="en-US" dirty="0" smtClean="0"/>
              <a:t>We need a coherent logic model that incorporates them with the ‘formal’ system.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endParaRPr lang="en-US"/>
          </a:p>
        </p:txBody>
      </p:sp>
      <p:sp>
        <p:nvSpPr>
          <p:cNvPr id="4" name="Title 3"/>
          <p:cNvSpPr>
            <a:spLocks noGrp="1"/>
          </p:cNvSpPr>
          <p:nvPr>
            <p:ph type="title"/>
          </p:nvPr>
        </p:nvSpPr>
        <p:spPr/>
        <p:txBody>
          <a:bodyPr/>
          <a:lstStyle/>
          <a:p>
            <a:r>
              <a:rPr lang="en-US" dirty="0" smtClean="0"/>
              <a:t>Mission perspectives on FHW</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a:t>
            </a:r>
            <a:r>
              <a:rPr lang="en-US" dirty="0" smtClean="0"/>
              <a:t>e </a:t>
            </a:r>
            <a:r>
              <a:rPr lang="en-US" dirty="0" smtClean="0"/>
              <a:t>Missions Perspective on </a:t>
            </a:r>
            <a:r>
              <a:rPr lang="en-US" dirty="0" smtClean="0"/>
              <a:t>FHWs</a:t>
            </a:r>
            <a:endParaRPr lang="en-US" dirty="0"/>
          </a:p>
        </p:txBody>
      </p:sp>
      <p:sp>
        <p:nvSpPr>
          <p:cNvPr id="3" name="Content Placeholder 2"/>
          <p:cNvSpPr>
            <a:spLocks noGrp="1"/>
          </p:cNvSpPr>
          <p:nvPr>
            <p:ph sz="quarter" idx="1"/>
          </p:nvPr>
        </p:nvSpPr>
        <p:spPr>
          <a:xfrm>
            <a:off x="612648" y="1600200"/>
            <a:ext cx="8153400" cy="4953000"/>
          </a:xfrm>
        </p:spPr>
        <p:txBody>
          <a:bodyPr>
            <a:normAutofit lnSpcReduction="10000"/>
          </a:bodyPr>
          <a:lstStyle/>
          <a:p>
            <a:r>
              <a:rPr lang="en-US" dirty="0" smtClean="0"/>
              <a:t>Mission engages </a:t>
            </a:r>
            <a:r>
              <a:rPr lang="en-US" dirty="0" smtClean="0"/>
              <a:t>with </a:t>
            </a:r>
            <a:r>
              <a:rPr lang="en-US" dirty="0" smtClean="0"/>
              <a:t>culture and behavior patterns</a:t>
            </a:r>
            <a:endParaRPr lang="en-US" dirty="0" smtClean="0"/>
          </a:p>
          <a:p>
            <a:pPr lvl="1"/>
            <a:r>
              <a:rPr lang="en-US" dirty="0" smtClean="0"/>
              <a:t>IMCI</a:t>
            </a:r>
            <a:r>
              <a:rPr lang="en-US" dirty="0" smtClean="0"/>
              <a:t>, CIMCI, BCC, etc where confronting ‘health culture’ is important</a:t>
            </a:r>
          </a:p>
          <a:p>
            <a:pPr lvl="1"/>
            <a:r>
              <a:rPr lang="en-US" dirty="0" smtClean="0"/>
              <a:t>Church and missions can </a:t>
            </a:r>
            <a:r>
              <a:rPr lang="en-US" dirty="0" smtClean="0"/>
              <a:t>support this!</a:t>
            </a:r>
            <a:endParaRPr lang="en-US" dirty="0" smtClean="0"/>
          </a:p>
          <a:p>
            <a:r>
              <a:rPr lang="en-US" dirty="0" smtClean="0"/>
              <a:t>Mission members have the opportunity to partner with CHWs, learn their work, community, encourage and see how to pray and support.</a:t>
            </a:r>
            <a:r>
              <a:rPr lang="en-US" dirty="0" smtClean="0"/>
              <a:t> </a:t>
            </a:r>
          </a:p>
          <a:p>
            <a:r>
              <a:rPr lang="en-US" dirty="0" smtClean="0"/>
              <a:t>Think of an “evolution” in </a:t>
            </a:r>
            <a:r>
              <a:rPr lang="en-US" dirty="0" smtClean="0"/>
              <a:t>health missions </a:t>
            </a:r>
          </a:p>
          <a:p>
            <a:pPr lvl="1"/>
            <a:r>
              <a:rPr lang="en-US" dirty="0" smtClean="0"/>
              <a:t>Holistic health with nutrition, total community planning</a:t>
            </a:r>
          </a:p>
          <a:p>
            <a:pPr lvl="1"/>
            <a:r>
              <a:rPr lang="en-US" dirty="0" smtClean="0"/>
              <a:t>Improving health systems, coordination, planning, not just direct service</a:t>
            </a:r>
            <a:endParaRPr lang="en-US" dirty="0" smtClean="0"/>
          </a:p>
          <a:p>
            <a:endParaRPr lang="en-US"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Think </a:t>
            </a:r>
            <a:r>
              <a:rPr lang="en-US" b="1" i="1" dirty="0" smtClean="0"/>
              <a:t>Christianly </a:t>
            </a:r>
            <a:r>
              <a:rPr lang="en-US" dirty="0" smtClean="0"/>
              <a:t>about health </a:t>
            </a:r>
            <a:r>
              <a:rPr lang="en-US" dirty="0" smtClean="0"/>
              <a:t>workers</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Goal - form Christian professional identity</a:t>
            </a:r>
          </a:p>
          <a:p>
            <a:r>
              <a:rPr lang="en-US" dirty="0" smtClean="0"/>
              <a:t>Christians share their time and resources to help the needy.</a:t>
            </a:r>
          </a:p>
          <a:p>
            <a:r>
              <a:rPr lang="en-US" dirty="0" smtClean="0"/>
              <a:t>Christian health </a:t>
            </a:r>
            <a:r>
              <a:rPr lang="en-US" dirty="0" smtClean="0"/>
              <a:t>workers strive </a:t>
            </a:r>
            <a:r>
              <a:rPr lang="en-US" dirty="0" smtClean="0"/>
              <a:t>for standards</a:t>
            </a:r>
          </a:p>
          <a:p>
            <a:pPr lvl="1"/>
            <a:r>
              <a:rPr lang="en-US" dirty="0" smtClean="0"/>
              <a:t>Respect for dignity of human life</a:t>
            </a:r>
          </a:p>
          <a:p>
            <a:pPr lvl="1"/>
            <a:r>
              <a:rPr lang="en-US" dirty="0" smtClean="0"/>
              <a:t>Concern for the whole person</a:t>
            </a:r>
          </a:p>
          <a:p>
            <a:pPr lvl="1"/>
            <a:r>
              <a:rPr lang="en-US" dirty="0" smtClean="0"/>
              <a:t>Ethics in practice and administration</a:t>
            </a:r>
          </a:p>
          <a:p>
            <a:pPr lvl="1"/>
            <a:r>
              <a:rPr lang="en-US" dirty="0" smtClean="0"/>
              <a:t>Stewardship for God-given resources</a:t>
            </a:r>
          </a:p>
          <a:p>
            <a:r>
              <a:rPr lang="en-US" dirty="0" smtClean="0"/>
              <a:t>Christians apply prayer and spiritual guidance</a:t>
            </a:r>
          </a:p>
          <a:p>
            <a:r>
              <a:rPr lang="en-US" dirty="0" smtClean="0"/>
              <a:t>(How else do they differ?)</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p:txBody>
          <a:bodyPr/>
          <a:lstStyle/>
          <a:p>
            <a:endParaRPr lang="en-US"/>
          </a:p>
        </p:txBody>
      </p:sp>
      <p:sp>
        <p:nvSpPr>
          <p:cNvPr id="2" name="Title 1"/>
          <p:cNvSpPr>
            <a:spLocks noGrp="1"/>
          </p:cNvSpPr>
          <p:nvPr>
            <p:ph type="title"/>
          </p:nvPr>
        </p:nvSpPr>
        <p:spPr/>
        <p:txBody>
          <a:bodyPr>
            <a:normAutofit/>
          </a:bodyPr>
          <a:lstStyle/>
          <a:p>
            <a:r>
              <a:rPr lang="en-US" dirty="0" smtClean="0"/>
              <a:t>Strengthening the Front…</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Frontline workers - 50 years</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Long established in China, Brazil, Bangladesh, India, Ethiopia, </a:t>
            </a:r>
          </a:p>
          <a:p>
            <a:r>
              <a:rPr lang="en-US" dirty="0" smtClean="0"/>
              <a:t>Frontline workers</a:t>
            </a:r>
          </a:p>
          <a:p>
            <a:pPr lvl="1"/>
            <a:r>
              <a:rPr lang="en-US" dirty="0" smtClean="0"/>
              <a:t>Vital to local health systems because based in/come from community.</a:t>
            </a:r>
          </a:p>
          <a:p>
            <a:pPr lvl="1"/>
            <a:r>
              <a:rPr lang="en-US" dirty="0" smtClean="0"/>
              <a:t>Include community health workers, nurses, midwives, pharmacists and others who primarily work at the community level.  </a:t>
            </a:r>
          </a:p>
          <a:p>
            <a:pPr lvl="1"/>
            <a:r>
              <a:rPr lang="en-US" dirty="0" smtClean="0"/>
              <a:t>Help families and individuals connect to health services, and in some cases are capable of providing lifesaving assistance.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Address </a:t>
            </a:r>
            <a:r>
              <a:rPr lang="en-US" dirty="0" smtClean="0"/>
              <a:t>the challenges</a:t>
            </a:r>
            <a:br>
              <a:rPr lang="en-US" dirty="0" smtClean="0"/>
            </a:br>
            <a:r>
              <a:rPr lang="en-US" dirty="0" smtClean="0"/>
              <a:t>1: Policy and Operational Context</a:t>
            </a:r>
            <a:endParaRPr lang="en-US" dirty="0"/>
          </a:p>
        </p:txBody>
      </p:sp>
      <p:sp>
        <p:nvSpPr>
          <p:cNvPr id="5" name="Content Placeholder 4"/>
          <p:cNvSpPr>
            <a:spLocks noGrp="1"/>
          </p:cNvSpPr>
          <p:nvPr>
            <p:ph sz="quarter" idx="1"/>
          </p:nvPr>
        </p:nvSpPr>
        <p:spPr/>
        <p:txBody>
          <a:bodyPr>
            <a:normAutofit fontScale="85000" lnSpcReduction="10000"/>
          </a:bodyPr>
          <a:lstStyle/>
          <a:p>
            <a:r>
              <a:rPr lang="en-US" dirty="0" smtClean="0"/>
              <a:t>Discuss FHW with health centers/hospitals/MOH</a:t>
            </a:r>
            <a:endParaRPr lang="en-US" dirty="0" smtClean="0"/>
          </a:p>
          <a:p>
            <a:r>
              <a:rPr lang="en-US" dirty="0" smtClean="0"/>
              <a:t>Define specific projects, roles for FHW</a:t>
            </a:r>
          </a:p>
          <a:p>
            <a:r>
              <a:rPr lang="en-US" dirty="0" smtClean="0"/>
              <a:t>Assure community leaders and members know that FHW and health centers are linked</a:t>
            </a:r>
            <a:endParaRPr lang="en-US" dirty="0" smtClean="0"/>
          </a:p>
          <a:p>
            <a:r>
              <a:rPr lang="en-US" dirty="0" smtClean="0"/>
              <a:t>Increase </a:t>
            </a:r>
            <a:r>
              <a:rPr lang="en-US" dirty="0" smtClean="0"/>
              <a:t>communication and coordination </a:t>
            </a:r>
            <a:endParaRPr lang="en-US" dirty="0" smtClean="0"/>
          </a:p>
          <a:p>
            <a:pPr lvl="1"/>
            <a:r>
              <a:rPr lang="en-US" dirty="0" smtClean="0"/>
              <a:t>have </a:t>
            </a:r>
            <a:r>
              <a:rPr lang="en-US" dirty="0" smtClean="0"/>
              <a:t>FHW and nurses communicate</a:t>
            </a:r>
          </a:p>
          <a:p>
            <a:pPr lvl="1"/>
            <a:r>
              <a:rPr lang="en-US" dirty="0" smtClean="0"/>
              <a:t>See </a:t>
            </a:r>
            <a:r>
              <a:rPr lang="en-US" dirty="0" smtClean="0"/>
              <a:t>if FHW can receive some supplies </a:t>
            </a:r>
          </a:p>
          <a:p>
            <a:r>
              <a:rPr lang="en-US" dirty="0" err="1" smtClean="0"/>
              <a:t>mHealth</a:t>
            </a:r>
            <a:r>
              <a:rPr lang="en-US" dirty="0" smtClean="0"/>
              <a:t> initiatives – many now – </a:t>
            </a:r>
          </a:p>
          <a:p>
            <a:pPr lvl="1"/>
            <a:r>
              <a:rPr lang="en-US" dirty="0" smtClean="0"/>
              <a:t>Access information and record data</a:t>
            </a:r>
          </a:p>
          <a:p>
            <a:pPr lvl="1"/>
            <a:r>
              <a:rPr lang="en-US" dirty="0" smtClean="0"/>
              <a:t>Share patient info for care planning with health </a:t>
            </a:r>
            <a:r>
              <a:rPr lang="en-US" dirty="0" smtClean="0"/>
              <a:t>centers</a:t>
            </a:r>
          </a:p>
          <a:p>
            <a:r>
              <a:rPr lang="en-US" dirty="0" smtClean="0"/>
              <a:t>Help create clusters of worker networks (see </a:t>
            </a:r>
            <a:r>
              <a:rPr lang="en-US" dirty="0" smtClean="0">
                <a:hlinkClick r:id="rId2"/>
              </a:rPr>
              <a:t>www.cghn.org</a:t>
            </a:r>
            <a:r>
              <a:rPr lang="en-US" dirty="0" smtClean="0"/>
              <a:t>) </a:t>
            </a:r>
            <a:endParaRPr lang="en-US" dirty="0" smtClean="0"/>
          </a:p>
          <a:p>
            <a:endParaRPr lang="en-US"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Address the challenges</a:t>
            </a:r>
            <a:br>
              <a:rPr lang="en-US" dirty="0" smtClean="0"/>
            </a:br>
            <a:r>
              <a:rPr lang="en-US" dirty="0" smtClean="0"/>
              <a:t>2: Human Resource</a:t>
            </a:r>
            <a:endParaRPr lang="en-US" dirty="0"/>
          </a:p>
        </p:txBody>
      </p:sp>
      <p:sp>
        <p:nvSpPr>
          <p:cNvPr id="3" name="Content Placeholder 2"/>
          <p:cNvSpPr>
            <a:spLocks noGrp="1"/>
          </p:cNvSpPr>
          <p:nvPr>
            <p:ph sz="quarter" idx="1"/>
          </p:nvPr>
        </p:nvSpPr>
        <p:spPr/>
        <p:txBody>
          <a:bodyPr/>
          <a:lstStyle/>
          <a:p>
            <a:r>
              <a:rPr lang="en-US" dirty="0" smtClean="0"/>
              <a:t>Make sure they have clear job descriptions</a:t>
            </a:r>
          </a:p>
          <a:p>
            <a:r>
              <a:rPr lang="en-US" dirty="0" smtClean="0"/>
              <a:t>See how to improve financial and non-financial incentives </a:t>
            </a:r>
          </a:p>
          <a:p>
            <a:pPr lvl="1"/>
            <a:r>
              <a:rPr lang="en-US" dirty="0" smtClean="0"/>
              <a:t>“Adopt a CHW”?</a:t>
            </a:r>
          </a:p>
          <a:p>
            <a:pPr lvl="1"/>
            <a:r>
              <a:rPr lang="en-US" dirty="0" smtClean="0"/>
              <a:t>Support the care group concept?</a:t>
            </a:r>
          </a:p>
          <a:p>
            <a:r>
              <a:rPr lang="en-US" dirty="0" smtClean="0"/>
              <a:t>Include in professional development – participate in short term mission events/seminars</a:t>
            </a:r>
          </a:p>
          <a:p>
            <a:r>
              <a:rPr lang="en-US" dirty="0" smtClean="0"/>
              <a:t>Help them get to rural/remote </a:t>
            </a:r>
            <a:r>
              <a:rPr lang="en-US" dirty="0" smtClean="0"/>
              <a:t>areas</a:t>
            </a:r>
          </a:p>
          <a:p>
            <a:r>
              <a:rPr lang="en-US" dirty="0" smtClean="0"/>
              <a:t>Make sure workers represent/are from community</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Address the challenges</a:t>
            </a:r>
            <a:br>
              <a:rPr lang="en-US" dirty="0" smtClean="0"/>
            </a:br>
            <a:r>
              <a:rPr lang="en-US" dirty="0" smtClean="0"/>
              <a:t>3: Training and supervision</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Sponsor training and workshops</a:t>
            </a:r>
          </a:p>
          <a:p>
            <a:r>
              <a:rPr lang="en-US" dirty="0" smtClean="0"/>
              <a:t>Send information, books that are locally appropriate and </a:t>
            </a:r>
            <a:r>
              <a:rPr lang="en-US" dirty="0" smtClean="0"/>
              <a:t>desired</a:t>
            </a:r>
          </a:p>
          <a:p>
            <a:r>
              <a:rPr lang="en-US" dirty="0" smtClean="0"/>
              <a:t>Improve technical and ‘customer service’ </a:t>
            </a:r>
            <a:r>
              <a:rPr lang="en-US" dirty="0" smtClean="0"/>
              <a:t>skills – this is a focus area that may help effectiveness</a:t>
            </a:r>
          </a:p>
          <a:p>
            <a:r>
              <a:rPr lang="en-US" dirty="0" smtClean="0"/>
              <a:t>Realize that many workers may be illiterate – even if training is basic, may be challenging</a:t>
            </a:r>
          </a:p>
          <a:p>
            <a:r>
              <a:rPr lang="en-US" dirty="0" smtClean="0"/>
              <a:t>Access to modern technology and updated </a:t>
            </a:r>
            <a:r>
              <a:rPr lang="en-US" dirty="0" smtClean="0"/>
              <a:t>skills</a:t>
            </a:r>
          </a:p>
          <a:p>
            <a:pPr lvl="1"/>
            <a:r>
              <a:rPr lang="en-US" dirty="0" smtClean="0"/>
              <a:t>Belief that mission brings “real </a:t>
            </a:r>
            <a:r>
              <a:rPr lang="en-US" dirty="0" smtClean="0"/>
              <a:t>skills” that people </a:t>
            </a:r>
            <a:r>
              <a:rPr lang="en-US" dirty="0" smtClean="0"/>
              <a:t>trust </a:t>
            </a:r>
          </a:p>
          <a:p>
            <a:pPr lvl="1"/>
            <a:r>
              <a:rPr lang="en-US" dirty="0" err="1" smtClean="0"/>
              <a:t>mHealth</a:t>
            </a:r>
            <a:r>
              <a:rPr lang="en-US" dirty="0" smtClean="0"/>
              <a:t>, </a:t>
            </a:r>
            <a:r>
              <a:rPr lang="en-US" dirty="0" err="1" smtClean="0"/>
              <a:t>eHealth</a:t>
            </a:r>
            <a:r>
              <a:rPr lang="en-US" dirty="0" smtClean="0"/>
              <a:t> and other technology innovation</a:t>
            </a:r>
            <a:endParaRPr lang="en-US"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bottom line</a:t>
            </a:r>
            <a:endParaRPr lang="en-US" dirty="0"/>
          </a:p>
        </p:txBody>
      </p:sp>
      <p:sp>
        <p:nvSpPr>
          <p:cNvPr id="3" name="Content Placeholder 2"/>
          <p:cNvSpPr>
            <a:spLocks noGrp="1"/>
          </p:cNvSpPr>
          <p:nvPr>
            <p:ph sz="quarter" idx="1"/>
          </p:nvPr>
        </p:nvSpPr>
        <p:spPr>
          <a:xfrm>
            <a:off x="612648" y="1600200"/>
            <a:ext cx="8153400" cy="4876800"/>
          </a:xfrm>
        </p:spPr>
        <p:txBody>
          <a:bodyPr>
            <a:normAutofit fontScale="92500" lnSpcReduction="10000"/>
          </a:bodyPr>
          <a:lstStyle/>
          <a:p>
            <a:r>
              <a:rPr lang="en-US" dirty="0" smtClean="0"/>
              <a:t>Frontline health workers including CHWs are effective at preventing </a:t>
            </a:r>
            <a:r>
              <a:rPr lang="en-US" dirty="0" smtClean="0"/>
              <a:t>disease/injury, delivering some care, and linking people to health systems.</a:t>
            </a:r>
          </a:p>
          <a:p>
            <a:r>
              <a:rPr lang="en-US" dirty="0" smtClean="0"/>
              <a:t>Christian health systems in particular can benefit from a holistic view that incorporates them in hospital and health </a:t>
            </a:r>
            <a:r>
              <a:rPr lang="en-US" dirty="0" smtClean="0"/>
              <a:t>center strategies</a:t>
            </a:r>
          </a:p>
          <a:p>
            <a:r>
              <a:rPr lang="en-US" dirty="0" smtClean="0"/>
              <a:t>They need training and reinforcement particularly to excel as Christian health workers.   </a:t>
            </a:r>
          </a:p>
          <a:p>
            <a:r>
              <a:rPr lang="en-US" dirty="0" smtClean="0"/>
              <a:t>I think these people who work in the Christian context express very tangibly the love of Christ in their work.   God will use that to amplify their effect, as well as their own transformation.</a:t>
            </a:r>
            <a:endParaRPr lang="en-US"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sz="quarter" idx="1"/>
          </p:nvPr>
        </p:nvSpPr>
        <p:spPr>
          <a:xfrm>
            <a:off x="152400" y="1600200"/>
            <a:ext cx="8763000" cy="5257800"/>
          </a:xfrm>
        </p:spPr>
        <p:txBody>
          <a:bodyPr>
            <a:normAutofit fontScale="40000" lnSpcReduction="20000"/>
          </a:bodyPr>
          <a:lstStyle/>
          <a:p>
            <a:pPr>
              <a:buNone/>
            </a:pPr>
            <a:r>
              <a:rPr lang="en-US" dirty="0" smtClean="0"/>
              <a:t>Frontline Health Workers Coalition (2012).  Frontline Health Workers: The best way to save lives, accelerate progress on global health, and help advance US interests.   Downloaded from frontlinehealthworkers.org.</a:t>
            </a:r>
          </a:p>
          <a:p>
            <a:pPr>
              <a:buNone/>
            </a:pPr>
            <a:r>
              <a:rPr lang="en-US" dirty="0" smtClean="0"/>
              <a:t>Grills NJ, Robinson P and Phillip M (2012).  Networking between community health programs: a case study outlining the effectiveness, barriers and enablers.   BMC Health Services Research 2012, 12:206.   http://www.biomedcentral.com/1472-6963/12/206</a:t>
            </a:r>
          </a:p>
          <a:p>
            <a:pPr>
              <a:buNone/>
            </a:pPr>
            <a:r>
              <a:rPr lang="en-US" dirty="0" smtClean="0"/>
              <a:t>Health Workers Course (2013).  Unite for Sight: Health workers online course.   http://www.uniteforsight.org/health-workers-course.   </a:t>
            </a:r>
          </a:p>
          <a:p>
            <a:pPr>
              <a:buNone/>
            </a:pPr>
            <a:r>
              <a:rPr lang="en-US" dirty="0" smtClean="0"/>
              <a:t>Johns Hopkins Bloomberg School of Public Health and International Federation of Red Cross and Red Crescent Societies (2008).  The Johns Hopkins and Red Cross Red Crescent Public heath guide in emergencies.  2</a:t>
            </a:r>
            <a:r>
              <a:rPr lang="en-US" baseline="30000" dirty="0" smtClean="0"/>
              <a:t>nd</a:t>
            </a:r>
            <a:r>
              <a:rPr lang="en-US" dirty="0" smtClean="0"/>
              <a:t> Edition.  Geneva: International Federation of Red Cross and Red Crescent Societies.   (Accessed from </a:t>
            </a:r>
            <a:r>
              <a:rPr lang="en-US" u="sng" dirty="0" smtClean="0">
                <a:hlinkClick r:id="rId2"/>
              </a:rPr>
              <a:t>http://www.jhsph.edu/research/centers-and-institutes/center-for-refugee-and-disaster-response/publications_tools/publications/_CRDR_ICRC_Public_Health_Guide_Book/Public_Health_Guide_for_Emergencies</a:t>
            </a:r>
            <a:r>
              <a:rPr lang="en-US" dirty="0" smtClean="0"/>
              <a:t>)</a:t>
            </a:r>
          </a:p>
          <a:p>
            <a:pPr>
              <a:buNone/>
            </a:pPr>
            <a:r>
              <a:rPr lang="en-US" dirty="0" smtClean="0"/>
              <a:t>Lehmann U and Sanders D (2007).   Community health workers: What do we know about them? The state of the evidence on </a:t>
            </a:r>
            <a:r>
              <a:rPr lang="en-US" dirty="0" err="1" smtClean="0"/>
              <a:t>programmes</a:t>
            </a:r>
            <a:r>
              <a:rPr lang="en-US" dirty="0" smtClean="0"/>
              <a:t>, activities, costs and impact on health outcomes of using community health workers.  World Health Organization: Evidence and Information for Policy, Department of Human Resources for Health.  Geneva, WHO.  http://www.who.int/hrh/documents/community_health_workers.pdf</a:t>
            </a:r>
          </a:p>
          <a:p>
            <a:pPr>
              <a:buNone/>
            </a:pPr>
            <a:r>
              <a:rPr lang="en-US" dirty="0" smtClean="0"/>
              <a:t>Liu A, Sullivan S, Khan M, Singh P (2011). Community Health Workers in Global Health: Scale and Scalability.  Mount Sinai Journal of Medicine 78:419–435.</a:t>
            </a:r>
          </a:p>
          <a:p>
            <a:pPr>
              <a:buNone/>
            </a:pPr>
            <a:r>
              <a:rPr lang="en-US" dirty="0" smtClean="0"/>
              <a:t>Love, M, Gardner, </a:t>
            </a:r>
            <a:r>
              <a:rPr lang="en-US" dirty="0" err="1" smtClean="0"/>
              <a:t>K,Legion</a:t>
            </a:r>
            <a:r>
              <a:rPr lang="en-US" dirty="0" smtClean="0"/>
              <a:t>, V (1997). Community Health Workers: Who they are and What they do.  </a:t>
            </a:r>
            <a:r>
              <a:rPr lang="en-US" i="1" dirty="0" smtClean="0"/>
              <a:t>Health </a:t>
            </a:r>
            <a:r>
              <a:rPr lang="en-US" i="1" dirty="0" err="1" smtClean="0"/>
              <a:t>Educ</a:t>
            </a:r>
            <a:r>
              <a:rPr lang="en-US" i="1" dirty="0" smtClean="0"/>
              <a:t> </a:t>
            </a:r>
            <a:r>
              <a:rPr lang="en-US" i="1" dirty="0" err="1" smtClean="0"/>
              <a:t>Behav</a:t>
            </a:r>
            <a:r>
              <a:rPr lang="en-US" dirty="0" smtClean="0"/>
              <a:t> August 1997 vol. 24 no. 4 510-522</a:t>
            </a:r>
          </a:p>
          <a:p>
            <a:pPr>
              <a:buNone/>
            </a:pPr>
            <a:r>
              <a:rPr lang="en-US" dirty="0" smtClean="0"/>
              <a:t>Nelson BD, Fehling M, </a:t>
            </a:r>
            <a:r>
              <a:rPr lang="en-US" dirty="0" err="1" smtClean="0"/>
              <a:t>Eckardt</a:t>
            </a:r>
            <a:r>
              <a:rPr lang="en-US" dirty="0" smtClean="0"/>
              <a:t> MJ, et al (2011).  Innovative package for frontline maternal, newborn and child health workers in South Sudan.   South Sudan Medical Journal 4(4) Nov. 2011  pp 80-82.  Downloaded from www.southsudanmedicaljournal.com.</a:t>
            </a:r>
          </a:p>
          <a:p>
            <a:pPr>
              <a:buNone/>
            </a:pPr>
            <a:r>
              <a:rPr lang="en-US" dirty="0" smtClean="0"/>
              <a:t>Perry H and </a:t>
            </a:r>
            <a:r>
              <a:rPr lang="en-US" dirty="0" err="1" smtClean="0"/>
              <a:t>Zulliger</a:t>
            </a:r>
            <a:r>
              <a:rPr lang="en-US" dirty="0" smtClean="0"/>
              <a:t> R (2012).  How effective are community health workers? An overview of current evidence with recommendations for strengthening community health worker programs to accelerate progress in achieving the health related Millennium Development Goals.  Johns Hopkins Bloomberg School of Public Health.   http://www.coregroup.org/storage/Program_Learning/Community_Health_Workers/review%20of%20chw%20effectiveness%20for%20mdgs-sept2012.pdf</a:t>
            </a:r>
          </a:p>
          <a:p>
            <a:pPr>
              <a:buNone/>
            </a:pPr>
            <a:r>
              <a:rPr lang="en-US" dirty="0" smtClean="0"/>
              <a:t>US Agency for International Development (2012).   Community and formal health system support for community health worker performance: a US Government evidence summit.  Final Report.   http://www.usaid.gov/sites/default/files/documents/1864/CHW-Evidence-Summit-Final-Report.pdf</a:t>
            </a:r>
          </a:p>
          <a:p>
            <a:pPr>
              <a:buNone/>
            </a:pPr>
            <a:r>
              <a:rPr lang="en-US" dirty="0" err="1" smtClean="0"/>
              <a:t>Marchant</a:t>
            </a:r>
            <a:r>
              <a:rPr lang="en-US" dirty="0" smtClean="0"/>
              <a:t> T and </a:t>
            </a:r>
            <a:r>
              <a:rPr lang="en-US" dirty="0" err="1" smtClean="0"/>
              <a:t>Schellenberg</a:t>
            </a:r>
            <a:r>
              <a:rPr lang="en-US" dirty="0" smtClean="0"/>
              <a:t> J (2013).  Measuring skilled attendance at birth using linked household, health facility, and health worker surveys in Ethiopia, northeast Nigeria, and Uttar Pradesh, India.  The Lancet 381 Supplement 2, 17-19 June 2013.  Pages S88.</a:t>
            </a:r>
          </a:p>
          <a:p>
            <a:pPr>
              <a:buNone/>
            </a:pPr>
            <a:endParaRPr lang="en-US" dirty="0" smtClean="0"/>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Where and how are these people identified and trained?  </a:t>
            </a:r>
          </a:p>
          <a:p>
            <a:r>
              <a:rPr lang="en-US" dirty="0" smtClean="0"/>
              <a:t>What is the emerging role for medical missions in this area?  </a:t>
            </a:r>
          </a:p>
          <a:p>
            <a:pPr lvl="0"/>
            <a:r>
              <a:rPr lang="en-US" dirty="0" smtClean="0">
                <a:solidFill>
                  <a:schemeClr val="accent3"/>
                </a:solidFill>
              </a:rPr>
              <a:t>Objectives</a:t>
            </a:r>
          </a:p>
          <a:p>
            <a:pPr lvl="1"/>
            <a:r>
              <a:rPr lang="en-US" dirty="0" smtClean="0">
                <a:solidFill>
                  <a:schemeClr val="accent3"/>
                </a:solidFill>
              </a:rPr>
              <a:t>Identify emerging trends, opportunities and requirements for training of front line health workers</a:t>
            </a:r>
          </a:p>
          <a:p>
            <a:pPr lvl="1"/>
            <a:r>
              <a:rPr lang="en-US" dirty="0" smtClean="0">
                <a:solidFill>
                  <a:schemeClr val="accent3"/>
                </a:solidFill>
              </a:rPr>
              <a:t>Describe how those trends relate to the challenges faced in implementing qualified frontline workers in underserved areas</a:t>
            </a:r>
          </a:p>
          <a:p>
            <a:pPr lvl="1"/>
            <a:r>
              <a:rPr lang="en-US" dirty="0" smtClean="0">
                <a:solidFill>
                  <a:schemeClr val="accent3"/>
                </a:solidFill>
              </a:rPr>
              <a:t>Apply experience from medical missions to help overcome those challenges. </a:t>
            </a:r>
            <a:endParaRPr lang="en-US" dirty="0">
              <a:solidFill>
                <a:schemeClr val="accent3"/>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(Who) are Frontline Health Workers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Frontline health workers </a:t>
            </a:r>
            <a:r>
              <a:rPr lang="en-US" dirty="0" smtClean="0"/>
              <a:t>provide </a:t>
            </a:r>
            <a:r>
              <a:rPr lang="en-US" dirty="0" smtClean="0"/>
              <a:t>services where </a:t>
            </a:r>
            <a:r>
              <a:rPr lang="en-US" dirty="0" smtClean="0"/>
              <a:t>most </a:t>
            </a:r>
            <a:r>
              <a:rPr lang="en-US" dirty="0" smtClean="0"/>
              <a:t>needed, especially </a:t>
            </a:r>
            <a:r>
              <a:rPr lang="en-US" dirty="0" smtClean="0"/>
              <a:t>rural/remote areas</a:t>
            </a:r>
            <a:r>
              <a:rPr lang="en-US" dirty="0" smtClean="0"/>
              <a:t>.</a:t>
            </a:r>
          </a:p>
          <a:p>
            <a:r>
              <a:rPr lang="en-US" dirty="0" smtClean="0"/>
              <a:t>Include community </a:t>
            </a:r>
            <a:r>
              <a:rPr lang="en-US" dirty="0" smtClean="0"/>
              <a:t>health </a:t>
            </a:r>
            <a:r>
              <a:rPr lang="en-US" dirty="0" smtClean="0"/>
              <a:t>workers, midwives</a:t>
            </a:r>
            <a:r>
              <a:rPr lang="en-US" dirty="0" smtClean="0"/>
              <a:t>, </a:t>
            </a:r>
            <a:r>
              <a:rPr lang="en-US" dirty="0" smtClean="0"/>
              <a:t>local </a:t>
            </a:r>
            <a:r>
              <a:rPr lang="en-US" dirty="0" smtClean="0"/>
              <a:t>pharmacists, nurses and </a:t>
            </a:r>
            <a:r>
              <a:rPr lang="en-US" dirty="0" smtClean="0"/>
              <a:t>some doctors </a:t>
            </a:r>
            <a:r>
              <a:rPr lang="en-US" dirty="0" smtClean="0"/>
              <a:t>who serve </a:t>
            </a:r>
            <a:r>
              <a:rPr lang="en-US" dirty="0" smtClean="0"/>
              <a:t>community clinics.  </a:t>
            </a:r>
            <a:r>
              <a:rPr lang="en-GB" sz="1800" u="sng" dirty="0" smtClean="0">
                <a:hlinkClick r:id="rId2"/>
              </a:rPr>
              <a:t>http://frontlinehealthworkers.org</a:t>
            </a:r>
            <a:endParaRPr lang="en-US" dirty="0" smtClean="0"/>
          </a:p>
          <a:p>
            <a:r>
              <a:rPr lang="en-US" dirty="0" smtClean="0"/>
              <a:t>Community members who serve as frontline health care professionals. </a:t>
            </a:r>
            <a:r>
              <a:rPr lang="en-US" dirty="0" smtClean="0"/>
              <a:t>Generally work </a:t>
            </a:r>
            <a:r>
              <a:rPr lang="en-US" dirty="0" smtClean="0"/>
              <a:t>with </a:t>
            </a:r>
            <a:r>
              <a:rPr lang="en-US" dirty="0" smtClean="0"/>
              <a:t>the underserved </a:t>
            </a:r>
            <a:r>
              <a:rPr lang="en-US" dirty="0" smtClean="0"/>
              <a:t>and are indigenous to </a:t>
            </a:r>
            <a:r>
              <a:rPr lang="en-US" dirty="0" smtClean="0"/>
              <a:t>community </a:t>
            </a:r>
            <a:r>
              <a:rPr lang="en-US" dirty="0" smtClean="0"/>
              <a:t>in which they </a:t>
            </a:r>
            <a:r>
              <a:rPr lang="en-US" dirty="0" smtClean="0"/>
              <a:t>work: ethnically</a:t>
            </a:r>
            <a:r>
              <a:rPr lang="en-US" dirty="0" smtClean="0"/>
              <a:t>, linguistically, socioeconomically, and experientially.  </a:t>
            </a:r>
            <a:r>
              <a:rPr lang="en-US" sz="1300" dirty="0" smtClean="0"/>
              <a:t>(Love, </a:t>
            </a:r>
            <a:r>
              <a:rPr lang="en-US" sz="1300" dirty="0" smtClean="0"/>
              <a:t>et al 1997</a:t>
            </a:r>
            <a:r>
              <a:rPr lang="en-US" sz="1300" dirty="0" smtClean="0"/>
              <a:t>)</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do they do?  </a:t>
            </a:r>
            <a:endParaRPr lang="en-US" dirty="0"/>
          </a:p>
        </p:txBody>
      </p:sp>
      <p:sp>
        <p:nvSpPr>
          <p:cNvPr id="3" name="Content Placeholder 2"/>
          <p:cNvSpPr>
            <a:spLocks noGrp="1"/>
          </p:cNvSpPr>
          <p:nvPr>
            <p:ph sz="quarter" idx="1"/>
          </p:nvPr>
        </p:nvSpPr>
        <p:spPr>
          <a:xfrm>
            <a:off x="612648" y="1600200"/>
            <a:ext cx="8378952" cy="5257800"/>
          </a:xfrm>
        </p:spPr>
        <p:txBody>
          <a:bodyPr>
            <a:normAutofit fontScale="92500" lnSpcReduction="10000"/>
          </a:bodyPr>
          <a:lstStyle/>
          <a:p>
            <a:r>
              <a:rPr lang="en-US" dirty="0" smtClean="0"/>
              <a:t>Common:</a:t>
            </a:r>
          </a:p>
          <a:p>
            <a:pPr lvl="1"/>
            <a:r>
              <a:rPr lang="en-US" dirty="0" smtClean="0"/>
              <a:t>Provide care when not enough </a:t>
            </a:r>
            <a:r>
              <a:rPr lang="en-US" dirty="0" err="1" smtClean="0"/>
              <a:t>prof</a:t>
            </a:r>
            <a:r>
              <a:rPr lang="en-US" dirty="0" smtClean="0"/>
              <a:t>. health workers available </a:t>
            </a:r>
          </a:p>
          <a:p>
            <a:pPr lvl="1"/>
            <a:r>
              <a:rPr lang="en-US" dirty="0" smtClean="0"/>
              <a:t>Connect families and communities to the health system</a:t>
            </a:r>
          </a:p>
          <a:p>
            <a:pPr lvl="1"/>
            <a:r>
              <a:rPr lang="en-US" dirty="0" smtClean="0"/>
              <a:t>Provide many life saving interventions</a:t>
            </a:r>
          </a:p>
          <a:p>
            <a:r>
              <a:rPr lang="en-US" dirty="0" smtClean="0"/>
              <a:t>May also:</a:t>
            </a:r>
          </a:p>
          <a:p>
            <a:pPr lvl="1"/>
            <a:r>
              <a:rPr lang="en-US" dirty="0" smtClean="0"/>
              <a:t>Deliver immunizations, </a:t>
            </a:r>
          </a:p>
          <a:p>
            <a:pPr lvl="1"/>
            <a:r>
              <a:rPr lang="en-US" dirty="0" smtClean="0"/>
              <a:t>Treat common infections, </a:t>
            </a:r>
          </a:p>
          <a:p>
            <a:pPr lvl="1"/>
            <a:r>
              <a:rPr lang="en-US" dirty="0" smtClean="0"/>
              <a:t>Help families identify conditions needing higher levels of care</a:t>
            </a:r>
          </a:p>
          <a:p>
            <a:pPr lvl="1" rtl="0" eaLnBrk="1" latinLnBrk="0" hangingPunct="1"/>
            <a:r>
              <a:rPr kumimoji="0" lang="en-US" sz="2600" kern="1200" dirty="0" smtClean="0">
                <a:solidFill>
                  <a:schemeClr val="tx1"/>
                </a:solidFill>
                <a:latin typeface="+mn-lt"/>
                <a:ea typeface="+mn-ea"/>
                <a:cs typeface="+mn-cs"/>
              </a:rPr>
              <a:t>Deliver babies, give pre- and post-natal care, </a:t>
            </a:r>
            <a:endParaRPr lang="en-US" sz="2600" dirty="0" smtClean="0"/>
          </a:p>
          <a:p>
            <a:pPr lvl="1" rtl="0" eaLnBrk="1" latinLnBrk="0" hangingPunct="1"/>
            <a:r>
              <a:rPr kumimoji="0" lang="en-US" sz="2600" kern="1200" dirty="0" smtClean="0">
                <a:solidFill>
                  <a:schemeClr val="tx1"/>
                </a:solidFill>
                <a:latin typeface="+mn-lt"/>
                <a:ea typeface="+mn-ea"/>
                <a:cs typeface="+mn-cs"/>
              </a:rPr>
              <a:t>Advise on nutrition and malnutrition</a:t>
            </a:r>
            <a:endParaRPr lang="en-US" dirty="0" smtClean="0"/>
          </a:p>
          <a:p>
            <a:r>
              <a:rPr lang="en-US" dirty="0" smtClean="0"/>
              <a:t>Valuable in diarrhea, pneumonia, malaria, HIV, TB </a:t>
            </a:r>
          </a:p>
          <a:p>
            <a:r>
              <a:rPr lang="en-US" dirty="0" smtClean="0"/>
              <a:t>Increasingly: NCDs like diabetes and heart disease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Primary care pyramid</a:t>
            </a:r>
            <a:endParaRPr lang="en-US" dirty="0"/>
          </a:p>
        </p:txBody>
      </p:sp>
      <p:graphicFrame>
        <p:nvGraphicFramePr>
          <p:cNvPr id="5" name="Diagram 4"/>
          <p:cNvGraphicFramePr/>
          <p:nvPr/>
        </p:nvGraphicFramePr>
        <p:xfrm>
          <a:off x="0" y="1397000"/>
          <a:ext cx="9144000" cy="5308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Rectangle 6"/>
          <p:cNvSpPr/>
          <p:nvPr/>
        </p:nvSpPr>
        <p:spPr>
          <a:xfrm>
            <a:off x="6705600" y="0"/>
            <a:ext cx="2209800" cy="1828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More cost, more complexity, more training as move up, but more frequency as move down.</a:t>
            </a:r>
            <a:endParaRPr lang="en-US"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Frontline Health Workers Coalition</a:t>
            </a:r>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2667000" y="1524000"/>
            <a:ext cx="4221255" cy="53340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Current Illustration:  South Sudan</a:t>
            </a:r>
            <a:br>
              <a:rPr lang="en-US" dirty="0" smtClean="0"/>
            </a:br>
            <a:r>
              <a:rPr lang="en-US" sz="3600" dirty="0" smtClean="0"/>
              <a:t>(Nelson et al., 2011)</a:t>
            </a:r>
            <a:endParaRPr lang="en-US" dirty="0"/>
          </a:p>
        </p:txBody>
      </p:sp>
      <p:sp>
        <p:nvSpPr>
          <p:cNvPr id="3" name="Content Placeholder 2"/>
          <p:cNvSpPr>
            <a:spLocks noGrp="1"/>
          </p:cNvSpPr>
          <p:nvPr>
            <p:ph sz="quarter" idx="1"/>
          </p:nvPr>
        </p:nvSpPr>
        <p:spPr>
          <a:xfrm>
            <a:off x="612648" y="1600200"/>
            <a:ext cx="8153400" cy="4800600"/>
          </a:xfrm>
        </p:spPr>
        <p:txBody>
          <a:bodyPr>
            <a:normAutofit fontScale="85000" lnSpcReduction="20000"/>
          </a:bodyPr>
          <a:lstStyle/>
          <a:p>
            <a:r>
              <a:rPr lang="en-US" dirty="0" smtClean="0"/>
              <a:t>Situation:  </a:t>
            </a:r>
          </a:p>
          <a:p>
            <a:pPr lvl="1"/>
            <a:r>
              <a:rPr lang="en-US" dirty="0" smtClean="0"/>
              <a:t>Mortality per 1000 live births: 20.5 mothers, 235 children</a:t>
            </a:r>
          </a:p>
          <a:p>
            <a:pPr lvl="1"/>
            <a:r>
              <a:rPr lang="en-US" dirty="0" smtClean="0"/>
              <a:t>Malnutrition &gt;25%, Vaccination &lt;10%</a:t>
            </a:r>
          </a:p>
          <a:p>
            <a:pPr lvl="1"/>
            <a:r>
              <a:rPr lang="en-US" dirty="0" smtClean="0"/>
              <a:t>Lack skilled MNCH providers, and traditional birth practices in particular are ineffective or harmful</a:t>
            </a:r>
          </a:p>
          <a:p>
            <a:r>
              <a:rPr lang="en-US" dirty="0" smtClean="0"/>
              <a:t>Strategy: Mass General Hospital worked with government to develop CHW strategy:</a:t>
            </a:r>
          </a:p>
          <a:p>
            <a:pPr lvl="1"/>
            <a:r>
              <a:rPr lang="en-US" dirty="0" smtClean="0"/>
              <a:t>Five day training course</a:t>
            </a:r>
          </a:p>
          <a:p>
            <a:pPr lvl="1"/>
            <a:r>
              <a:rPr lang="en-US" dirty="0" smtClean="0"/>
              <a:t>Pictorial checklists for prevention, care, referral (e.g., danger signs, bleeding, resuscitation)</a:t>
            </a:r>
          </a:p>
          <a:p>
            <a:pPr lvl="1"/>
            <a:r>
              <a:rPr lang="en-US" dirty="0" smtClean="0"/>
              <a:t>Re-useable medical equipment, commodities  (blood pressure cuff, thermometer, newborn breathing bag)</a:t>
            </a:r>
          </a:p>
          <a:p>
            <a:r>
              <a:rPr lang="en-US" dirty="0" smtClean="0"/>
              <a:t>Result to date: 72 trainers, 632 frontline health workers in 7 states at work</a:t>
            </a:r>
          </a:p>
          <a:p>
            <a:endParaRPr lang="en-US" dirty="0" smtClean="0"/>
          </a:p>
          <a:p>
            <a:endParaRPr lang="en-US"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CHWs during emergencies</a:t>
            </a:r>
            <a:br>
              <a:rPr lang="en-US" dirty="0" smtClean="0"/>
            </a:br>
            <a:r>
              <a:rPr lang="en-US" sz="3100" dirty="0" smtClean="0"/>
              <a:t>(Johns Hopkins and IFRC 2008)</a:t>
            </a:r>
            <a:endParaRPr lang="en-US" dirty="0"/>
          </a:p>
        </p:txBody>
      </p:sp>
      <p:sp>
        <p:nvSpPr>
          <p:cNvPr id="3" name="Content Placeholder 2"/>
          <p:cNvSpPr>
            <a:spLocks noGrp="1"/>
          </p:cNvSpPr>
          <p:nvPr>
            <p:ph sz="quarter" idx="1"/>
          </p:nvPr>
        </p:nvSpPr>
        <p:spPr>
          <a:xfrm>
            <a:off x="457200" y="1600200"/>
            <a:ext cx="8686800" cy="5257800"/>
          </a:xfrm>
        </p:spPr>
        <p:txBody>
          <a:bodyPr>
            <a:normAutofit fontScale="85000" lnSpcReduction="10000"/>
          </a:bodyPr>
          <a:lstStyle/>
          <a:p>
            <a:r>
              <a:rPr lang="en-US" dirty="0" smtClean="0"/>
              <a:t>CHW extend emergency health care service</a:t>
            </a:r>
          </a:p>
          <a:p>
            <a:pPr lvl="1"/>
            <a:r>
              <a:rPr lang="en-US" dirty="0" smtClean="0"/>
              <a:t>Provide preventive, disease control and surveillance</a:t>
            </a:r>
          </a:p>
          <a:p>
            <a:pPr lvl="1"/>
            <a:r>
              <a:rPr lang="en-US" dirty="0" smtClean="0"/>
              <a:t>Sensitize people how to improve own health after emergencies</a:t>
            </a:r>
          </a:p>
          <a:p>
            <a:pPr lvl="1"/>
            <a:r>
              <a:rPr lang="en-US" dirty="0" smtClean="0"/>
              <a:t>Provide essential prevention/care e.g.,  Oral Rehydration Solution</a:t>
            </a:r>
          </a:p>
          <a:p>
            <a:pPr lvl="1"/>
            <a:r>
              <a:rPr lang="en-US" dirty="0" smtClean="0"/>
              <a:t>Allows health facility staff to concentrate on more severe conditions.</a:t>
            </a:r>
          </a:p>
          <a:p>
            <a:r>
              <a:rPr lang="en-US" dirty="0" smtClean="0"/>
              <a:t>Training: Acute emergency phase training should focus on simple priority tasks that address immediate health needs such as: </a:t>
            </a:r>
          </a:p>
          <a:p>
            <a:pPr lvl="1"/>
            <a:r>
              <a:rPr lang="en-US" dirty="0" smtClean="0"/>
              <a:t>Identifying </a:t>
            </a:r>
            <a:r>
              <a:rPr lang="en-US" dirty="0" smtClean="0"/>
              <a:t>cases and referring seriously </a:t>
            </a:r>
            <a:r>
              <a:rPr lang="en-US" dirty="0" smtClean="0"/>
              <a:t>ill as early as </a:t>
            </a:r>
            <a:r>
              <a:rPr lang="en-US" dirty="0" smtClean="0"/>
              <a:t>possible </a:t>
            </a:r>
            <a:endParaRPr lang="en-US" dirty="0" smtClean="0"/>
          </a:p>
          <a:p>
            <a:pPr lvl="1"/>
            <a:r>
              <a:rPr lang="en-US" dirty="0" smtClean="0"/>
              <a:t>Identifying vulnerable groups</a:t>
            </a:r>
            <a:r>
              <a:rPr lang="en-US" dirty="0" smtClean="0"/>
              <a:t>;</a:t>
            </a:r>
            <a:endParaRPr lang="en-US" dirty="0" smtClean="0"/>
          </a:p>
          <a:p>
            <a:pPr lvl="1"/>
            <a:r>
              <a:rPr lang="en-US" dirty="0" smtClean="0"/>
              <a:t>Organizing </a:t>
            </a:r>
            <a:r>
              <a:rPr lang="en-US" dirty="0" smtClean="0"/>
              <a:t>information/education about disaster related disease prevention </a:t>
            </a:r>
            <a:r>
              <a:rPr lang="en-US" dirty="0" smtClean="0"/>
              <a:t>and control </a:t>
            </a:r>
            <a:r>
              <a:rPr lang="en-US" dirty="0" smtClean="0"/>
              <a:t> </a:t>
            </a:r>
            <a:endParaRPr lang="en-US" dirty="0" smtClean="0"/>
          </a:p>
          <a:p>
            <a:pPr lvl="1"/>
            <a:r>
              <a:rPr lang="en-US" dirty="0" smtClean="0"/>
              <a:t>Data collection of all the above activities. </a:t>
            </a:r>
          </a:p>
        </p:txBody>
      </p:sp>
      <p:sp>
        <p:nvSpPr>
          <p:cNvPr id="4" name="Rectangle 3"/>
          <p:cNvSpPr/>
          <p:nvPr/>
        </p:nvSpPr>
        <p:spPr>
          <a:xfrm>
            <a:off x="6629400" y="304800"/>
            <a:ext cx="2057400" cy="1600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accent1"/>
                </a:solidFill>
              </a:rPr>
              <a:t>Often not talked about – they have a key role</a:t>
            </a:r>
            <a:endParaRPr lang="en-US" sz="2400" dirty="0">
              <a:solidFill>
                <a:schemeClr val="accent1"/>
              </a:solidFill>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Doug 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502651"/>
      </a:hlink>
      <a:folHlink>
        <a:srgbClr val="502651"/>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1087</TotalTime>
  <Words>1892</Words>
  <Application>Microsoft Office PowerPoint</Application>
  <PresentationFormat>On-screen Show (4:3)</PresentationFormat>
  <Paragraphs>179</Paragraphs>
  <Slides>24</Slides>
  <Notes>1</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Median</vt:lpstr>
      <vt:lpstr>Frontline Health Workers </vt:lpstr>
      <vt:lpstr>Frontline workers - 50 years</vt:lpstr>
      <vt:lpstr>Slide 3</vt:lpstr>
      <vt:lpstr>What (Who) are Frontline Health Workers</vt:lpstr>
      <vt:lpstr>What do they do?  </vt:lpstr>
      <vt:lpstr>Primary care pyramid</vt:lpstr>
      <vt:lpstr>Frontline Health Workers Coalition</vt:lpstr>
      <vt:lpstr>Current Illustration:  South Sudan (Nelson et al., 2011)</vt:lpstr>
      <vt:lpstr>CHWs during emergencies (Johns Hopkins and IFRC 2008)</vt:lpstr>
      <vt:lpstr>Are they effective?   (Lehman and Sanders for the WHO, 2007)</vt:lpstr>
      <vt:lpstr>USAID evaluation (2012) – major summit based on a year of investigation with 150 expert informants</vt:lpstr>
      <vt:lpstr>One effort to improve effectiveness: Clusters (e.g., Grills et al, 2012)</vt:lpstr>
      <vt:lpstr>Can they “reach scale”? (Liu et al, 2011)</vt:lpstr>
      <vt:lpstr>What drives performance? (Perry and Zulliger, 2012)  (categories are mine)</vt:lpstr>
      <vt:lpstr>My takeaway    </vt:lpstr>
      <vt:lpstr>Mission perspectives on FHW</vt:lpstr>
      <vt:lpstr>Three Missions Perspective on FHWs</vt:lpstr>
      <vt:lpstr>Think Christianly about health workers</vt:lpstr>
      <vt:lpstr>Strengthening the Front…</vt:lpstr>
      <vt:lpstr>Address the challenges 1: Policy and Operational Context</vt:lpstr>
      <vt:lpstr>Address the challenges 2: Human Resource</vt:lpstr>
      <vt:lpstr>Address the challenges 3: Training and supervision</vt:lpstr>
      <vt:lpstr>The bottom line</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Frontline Health Workers: </dc:title>
  <dc:creator>Doug F</dc:creator>
  <cp:lastModifiedBy>Doug F</cp:lastModifiedBy>
  <cp:revision>21</cp:revision>
  <dcterms:created xsi:type="dcterms:W3CDTF">2013-10-27T00:20:30Z</dcterms:created>
  <dcterms:modified xsi:type="dcterms:W3CDTF">2013-11-08T07:14:53Z</dcterms:modified>
</cp:coreProperties>
</file>