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2" r:id="rId3"/>
    <p:sldId id="323" r:id="rId4"/>
    <p:sldId id="379" r:id="rId5"/>
    <p:sldId id="418" r:id="rId6"/>
    <p:sldId id="419" r:id="rId7"/>
    <p:sldId id="420" r:id="rId8"/>
    <p:sldId id="403" r:id="rId9"/>
    <p:sldId id="380" r:id="rId10"/>
    <p:sldId id="326" r:id="rId11"/>
    <p:sldId id="327" r:id="rId12"/>
    <p:sldId id="328" r:id="rId13"/>
    <p:sldId id="329" r:id="rId14"/>
    <p:sldId id="330" r:id="rId15"/>
    <p:sldId id="331" r:id="rId16"/>
    <p:sldId id="332" r:id="rId17"/>
    <p:sldId id="333" r:id="rId18"/>
    <p:sldId id="416" r:id="rId19"/>
    <p:sldId id="404" r:id="rId20"/>
    <p:sldId id="334" r:id="rId21"/>
    <p:sldId id="407" r:id="rId22"/>
    <p:sldId id="411" r:id="rId23"/>
    <p:sldId id="412" r:id="rId24"/>
    <p:sldId id="405" r:id="rId25"/>
    <p:sldId id="415" r:id="rId26"/>
    <p:sldId id="406" r:id="rId27"/>
    <p:sldId id="414" r:id="rId28"/>
    <p:sldId id="349" r:id="rId29"/>
    <p:sldId id="389" r:id="rId30"/>
    <p:sldId id="390" r:id="rId31"/>
    <p:sldId id="352" r:id="rId32"/>
    <p:sldId id="417" r:id="rId33"/>
    <p:sldId id="337" r:id="rId34"/>
    <p:sldId id="338" r:id="rId35"/>
    <p:sldId id="339" r:id="rId36"/>
    <p:sldId id="340" r:id="rId37"/>
    <p:sldId id="341" r:id="rId38"/>
    <p:sldId id="342" r:id="rId39"/>
    <p:sldId id="343" r:id="rId40"/>
    <p:sldId id="384" r:id="rId41"/>
    <p:sldId id="385" r:id="rId42"/>
    <p:sldId id="386" r:id="rId43"/>
    <p:sldId id="35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48" y="2028"/>
    </p:cViewPr>
  </p:outlineViewPr>
  <p:notesTextViewPr>
    <p:cViewPr>
      <p:scale>
        <a:sx n="100" d="100"/>
        <a:sy n="100" d="100"/>
      </p:scale>
      <p:origin x="0" y="0"/>
    </p:cViewPr>
  </p:notesTextViewPr>
  <p:sorterViewPr>
    <p:cViewPr>
      <p:scale>
        <a:sx n="100" d="100"/>
        <a:sy n="100" d="100"/>
      </p:scale>
      <p:origin x="0" y="76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7615E-4291-419C-956A-094CDC09FEE4}" type="datetimeFigureOut">
              <a:rPr lang="en-US" smtClean="0"/>
              <a:pPr/>
              <a:t>11/11/2011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1B200-23DF-4670-91E7-BCDFE82969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rimary-surgery.org/ps/vol1/ch-7.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s.cnis.ca/wiki/index.php/Pus_in_the_pleura,_the_pericardium,_and_the_peritoneu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Description: Relatively uncommon in N. America, tropical </a:t>
            </a:r>
            <a:r>
              <a:rPr lang="en-US" sz="1200" kern="1200" dirty="0" err="1" smtClean="0">
                <a:solidFill>
                  <a:schemeClr val="tx1"/>
                </a:solidFill>
                <a:latin typeface="+mn-lt"/>
                <a:ea typeface="+mn-ea"/>
                <a:cs typeface="+mn-cs"/>
              </a:rPr>
              <a:t>pyomyositis</a:t>
            </a:r>
            <a:r>
              <a:rPr lang="en-US" sz="1200" kern="1200" dirty="0" smtClean="0">
                <a:solidFill>
                  <a:schemeClr val="tx1"/>
                </a:solidFill>
                <a:latin typeface="+mn-lt"/>
                <a:ea typeface="+mn-ea"/>
                <a:cs typeface="+mn-cs"/>
              </a:rPr>
              <a:t>, acute and chronic osteomyelitis and septic arthritis are frequently encountered by medical missionaries in the developing world. Resources may be poor and specialists rare. This session is designed to give the </a:t>
            </a:r>
            <a:r>
              <a:rPr lang="en-US" sz="1200" kern="1200" dirty="0" err="1" smtClean="0">
                <a:solidFill>
                  <a:schemeClr val="tx1"/>
                </a:solidFill>
                <a:latin typeface="+mn-lt"/>
                <a:ea typeface="+mn-ea"/>
                <a:cs typeface="+mn-cs"/>
              </a:rPr>
              <a:t>nonspecialist</a:t>
            </a:r>
            <a:r>
              <a:rPr lang="en-US" sz="1200" kern="1200" dirty="0" smtClean="0">
                <a:solidFill>
                  <a:schemeClr val="tx1"/>
                </a:solidFill>
                <a:latin typeface="+mn-lt"/>
                <a:ea typeface="+mn-ea"/>
                <a:cs typeface="+mn-cs"/>
              </a:rPr>
              <a:t> medico a practical, case-oriented approach to these problems.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Session Problem: Limited knowledge, limited diagnostic skills and limited invasive skills by medical practitioners can lead to delayed diagnosis, excessive patient suffering and avoidable disability.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Session Solution: A better understanding of these conditions and the underlying pathology will allow a higher index of suspicion, more rapid diagnosis and more rapid intervention. It will also give tools and approaches to cure those conditions which might be cured in the setting of limited resources and where cure is not possible, prevent disability and set reasonable expectation without depleting mission and patient resources.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21B200-23DF-4670-91E7-BCDFE82969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Septic arthritis involves the big joints – the knee, hip, shoulder and ankle in that order – and spreads hematogenously.</a:t>
            </a:r>
          </a:p>
          <a:p>
            <a:pPr marL="0" marR="0">
              <a:lnSpc>
                <a:spcPct val="115000"/>
              </a:lnSpc>
              <a:spcBef>
                <a:spcPts val="0"/>
              </a:spcBef>
              <a:spcAft>
                <a:spcPts val="0"/>
              </a:spcAft>
            </a:pPr>
            <a:r>
              <a:rPr lang="en-US" sz="1200" dirty="0" smtClean="0">
                <a:latin typeface="+mn-lt"/>
                <a:ea typeface="Calibri"/>
                <a:cs typeface="Times New Roman"/>
              </a:rPr>
              <a:t>In young children, it can also spread from a focus of osteomyelitis in the adjacent metaphysis.  In</a:t>
            </a:r>
            <a:r>
              <a:rPr lang="en-US" sz="1200" baseline="0" dirty="0" smtClean="0">
                <a:latin typeface="+mn-lt"/>
                <a:ea typeface="Calibri"/>
                <a:cs typeface="Times New Roman"/>
              </a:rPr>
              <a:t> any age, i</a:t>
            </a:r>
            <a:r>
              <a:rPr lang="en-US" sz="1200" dirty="0" smtClean="0">
                <a:latin typeface="+mn-lt"/>
                <a:ea typeface="Calibri"/>
                <a:cs typeface="Times New Roman"/>
              </a:rPr>
              <a:t>t can also be the result of penetrating injury to the joint. </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Pain with movement (or the refusal to move) is the first and often only sign.  Fever is variable and is not always present.  Consistent with its hematogenous mode of spread, it is not surprising that multiple joints will be affected.  The knee and ankle are often red and obviously involved, The deep joints are not likely to have visible or palpable changes. </a:t>
            </a:r>
          </a:p>
          <a:p>
            <a:r>
              <a:rPr lang="en-US" sz="1200" kern="1200" dirty="0" smtClean="0">
                <a:solidFill>
                  <a:schemeClr val="tx1"/>
                </a:solidFill>
                <a:latin typeface="+mn-lt"/>
                <a:ea typeface="+mn-ea"/>
                <a:cs typeface="+mn-cs"/>
              </a:rPr>
              <a:t>Elderly may not have any symptoms – aspirate all joint effusions.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S. Aureus is the major cause, but newborns can have H. flu and SCA patients have salmonella or </a:t>
            </a:r>
            <a:r>
              <a:rPr lang="en-US" sz="1200" dirty="0" err="1" smtClean="0">
                <a:latin typeface="+mn-lt"/>
                <a:ea typeface="Calibri"/>
                <a:cs typeface="Times New Roman"/>
              </a:rPr>
              <a:t>E.coli</a:t>
            </a:r>
            <a:r>
              <a:rPr lang="en-US" sz="1200" dirty="0" smtClean="0">
                <a:latin typeface="+mn-lt"/>
                <a:ea typeface="Calibri"/>
                <a:cs typeface="Times New Roman"/>
              </a:rPr>
              <a:t>.  Strep, Brucella and gonococci can also cause septic arthritis.</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needle and a high index of suspicion are all that is required to make the diagnosis of septic arthritis.  Aspirate, aspirate, aspirate.  If positive, then take to the OR to clean out the joint.  Since the hip and shoulder are sometimes difficult to aspirate, take them to the OR when the diagnosis is seriously considered.   Split to avoid contractures and begin active range of motion by day 10.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almost never are able to cure chronic osteomyelitis in the Developing World.  You only chance it to make the diagnosis of acute osteomyelitis early and following it with aggressive treatment.  Long-term antibiotics are just not affordable or feasible.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Localized severe pain with high fever is the most suggestive sign of acute </a:t>
            </a:r>
            <a:r>
              <a:rPr lang="en-US" sz="1200" kern="1200" dirty="0" err="1" smtClean="0">
                <a:solidFill>
                  <a:schemeClr val="tx1"/>
                </a:solidFill>
                <a:latin typeface="+mn-lt"/>
                <a:ea typeface="+mn-ea"/>
                <a:cs typeface="+mn-cs"/>
              </a:rPr>
              <a:t>osteo</a:t>
            </a:r>
            <a:r>
              <a:rPr lang="en-US" sz="1200" kern="1200" dirty="0" smtClean="0">
                <a:solidFill>
                  <a:schemeClr val="tx1"/>
                </a:solidFill>
                <a:latin typeface="+mn-lt"/>
                <a:ea typeface="+mn-ea"/>
                <a:cs typeface="+mn-cs"/>
              </a:rPr>
              <a:t>.  The extremity may look normal and the physical exam is often not remarkable except the presence of localized tenderness.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Likewise, x-rays are often normal.  There may be some fluid or edema on ultrasound.</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Aspirate as soon as possible. Begin anti-staphylococcal antibiotics, splint and elevate the limb.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Since the pus strips the </a:t>
            </a:r>
            <a:r>
              <a:rPr lang="en-US" sz="1200" dirty="0" err="1" smtClean="0">
                <a:latin typeface="+mn-lt"/>
                <a:ea typeface="Calibri"/>
                <a:cs typeface="Times New Roman"/>
              </a:rPr>
              <a:t>periosteum</a:t>
            </a:r>
            <a:r>
              <a:rPr lang="en-US" sz="1200" dirty="0" smtClean="0">
                <a:latin typeface="+mn-lt"/>
                <a:ea typeface="Calibri"/>
                <a:cs typeface="Times New Roman"/>
              </a:rPr>
              <a:t> and the internal </a:t>
            </a:r>
            <a:r>
              <a:rPr lang="en-US" sz="1200" dirty="0" err="1" smtClean="0">
                <a:latin typeface="+mn-lt"/>
                <a:ea typeface="Calibri"/>
                <a:cs typeface="Times New Roman"/>
              </a:rPr>
              <a:t>endosteum</a:t>
            </a:r>
            <a:r>
              <a:rPr lang="en-US" sz="1200" dirty="0" smtClean="0">
                <a:latin typeface="+mn-lt"/>
                <a:ea typeface="Calibri"/>
                <a:cs typeface="Times New Roman"/>
              </a:rPr>
              <a:t>  off the bone which will then cause the bone to die for lack of blood supply, it is important to decompress both the external and internal abscesses.  Drilling the bone in the suspicious case are may reveal pus.  If it is positive, multiple drill holes or preferably a trough </a:t>
            </a:r>
            <a:r>
              <a:rPr lang="en-US" sz="1200" dirty="0" err="1" smtClean="0">
                <a:latin typeface="+mn-lt"/>
                <a:ea typeface="Calibri"/>
                <a:cs typeface="Times New Roman"/>
              </a:rPr>
              <a:t>osteostomy</a:t>
            </a:r>
            <a:r>
              <a:rPr lang="en-US" sz="1200" dirty="0" smtClean="0">
                <a:latin typeface="+mn-lt"/>
                <a:ea typeface="Calibri"/>
                <a:cs typeface="Times New Roman"/>
              </a:rPr>
              <a:t> is necessary to adequately drain the pus in the medullary cavity.   It is then allowed to heal by secondary intention.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IV antibiotics for six weeks or more are not feasible nor affordable in this environment.  When the fever subsides and the wound is healing, switch to oral antibiotics (the x-rays will still be abnormal).  Continue oral antibiotics until the fever, pain and swelling are resolved and the ESR is normal.  If you are a man or woman of faith, prayer helps.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The triad of tropical </a:t>
            </a:r>
            <a:r>
              <a:rPr lang="en-US" sz="1200" dirty="0" err="1" smtClean="0">
                <a:latin typeface="+mn-lt"/>
                <a:ea typeface="Calibri"/>
                <a:cs typeface="Times New Roman"/>
              </a:rPr>
              <a:t>pyomyositis</a:t>
            </a:r>
            <a:r>
              <a:rPr lang="en-US" sz="1200" dirty="0" smtClean="0">
                <a:latin typeface="+mn-lt"/>
                <a:ea typeface="Calibri"/>
                <a:cs typeface="Times New Roman"/>
              </a:rPr>
              <a:t>, septic arthritis and acute osteomyelitis are common and often overlap in the same patient.   “Metastatic Staph?”</a:t>
            </a:r>
          </a:p>
          <a:p>
            <a:pPr lvl="0"/>
            <a:r>
              <a:rPr lang="en-US" sz="1200" kern="1200" dirty="0" smtClean="0">
                <a:solidFill>
                  <a:schemeClr val="tx1"/>
                </a:solidFill>
                <a:latin typeface="+mn-lt"/>
                <a:ea typeface="+mn-ea"/>
                <a:cs typeface="+mn-cs"/>
              </a:rPr>
              <a:t>PID – “Pus In </a:t>
            </a:r>
            <a:r>
              <a:rPr lang="en-US" sz="1200" kern="1200" dirty="0" err="1" smtClean="0">
                <a:solidFill>
                  <a:schemeClr val="tx1"/>
                </a:solidFill>
                <a:latin typeface="+mn-lt"/>
                <a:ea typeface="+mn-ea"/>
                <a:cs typeface="+mn-cs"/>
              </a:rPr>
              <a:t>Dere</a:t>
            </a:r>
            <a:r>
              <a:rPr lang="en-US" sz="1200" kern="1200" dirty="0" smtClean="0">
                <a:solidFill>
                  <a:schemeClr val="tx1"/>
                </a:solidFill>
                <a:latin typeface="+mn-lt"/>
                <a:ea typeface="+mn-ea"/>
                <a:cs typeface="+mn-cs"/>
              </a:rPr>
              <a:t>” – Muscle, joints and bone.  A very common problem in some areas. Syndromes of </a:t>
            </a:r>
            <a:r>
              <a:rPr lang="en-US" sz="1200" kern="1200" dirty="0" err="1" smtClean="0">
                <a:solidFill>
                  <a:schemeClr val="tx1"/>
                </a:solidFill>
                <a:latin typeface="+mn-lt"/>
                <a:ea typeface="+mn-ea"/>
                <a:cs typeface="+mn-cs"/>
              </a:rPr>
              <a:t>pyomyositis</a:t>
            </a:r>
            <a:r>
              <a:rPr lang="en-US" sz="1200" kern="1200" dirty="0" smtClean="0">
                <a:solidFill>
                  <a:schemeClr val="tx1"/>
                </a:solidFill>
                <a:latin typeface="+mn-lt"/>
                <a:ea typeface="+mn-ea"/>
                <a:cs typeface="+mn-cs"/>
              </a:rPr>
              <a:t>, septic arthritis and acute osteomyelitis may overlap since the cause (hematogenous spread) and the bacteria (usually Staph) is the same.</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Ignoring the usual PID (Pelvic Inflammatory Disease) for this lecture because, while very common, it is remarkable from its counterpart in the Developed World only by its often delayed presentation. </a:t>
            </a:r>
            <a:endParaRPr lang="en-US" sz="1400" kern="1200" dirty="0" smtClean="0">
              <a:solidFill>
                <a:schemeClr val="tx1"/>
              </a:solidFill>
              <a:latin typeface="+mn-lt"/>
              <a:ea typeface="+mn-ea"/>
              <a:cs typeface="+mn-cs"/>
            </a:endParaRPr>
          </a:p>
          <a:p>
            <a:pPr lvl="2"/>
            <a:r>
              <a:rPr lang="en-US" sz="1200" u="sng" kern="1200" dirty="0" smtClean="0">
                <a:solidFill>
                  <a:schemeClr val="tx1"/>
                </a:solidFill>
                <a:latin typeface="+mn-lt"/>
                <a:ea typeface="+mn-ea"/>
                <a:cs typeface="+mn-cs"/>
                <a:hlinkClick r:id="rId3"/>
              </a:rPr>
              <a:t>http://www.primary-surgery.org/ps/vol1/ch-7.pdf</a:t>
            </a:r>
            <a:r>
              <a:rPr lang="en-US" sz="1200" kern="1200" dirty="0" smtClean="0">
                <a:solidFill>
                  <a:schemeClr val="tx1"/>
                </a:solidFill>
                <a:latin typeface="+mn-lt"/>
                <a:ea typeface="+mn-ea"/>
                <a:cs typeface="+mn-cs"/>
              </a:rPr>
              <a:t> is a good chapter for the care of this in austere environments</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The last topic for today is more pus – but not Staphylococcal this time.  Ludwig’s angina is a spreading infection usually due to abscesses of 2</a:t>
            </a:r>
            <a:r>
              <a:rPr lang="en-US" sz="1200" baseline="30000" dirty="0" smtClean="0">
                <a:latin typeface="+mn-lt"/>
                <a:ea typeface="Calibri"/>
                <a:cs typeface="Times New Roman"/>
              </a:rPr>
              <a:t>nd</a:t>
            </a:r>
            <a:r>
              <a:rPr lang="en-US" sz="1200" dirty="0" smtClean="0">
                <a:latin typeface="+mn-lt"/>
                <a:ea typeface="Calibri"/>
                <a:cs typeface="Times New Roman"/>
              </a:rPr>
              <a:t> and 3</a:t>
            </a:r>
            <a:r>
              <a:rPr lang="en-US" sz="1200" baseline="30000" dirty="0" smtClean="0">
                <a:latin typeface="+mn-lt"/>
                <a:ea typeface="Calibri"/>
                <a:cs typeface="Times New Roman"/>
              </a:rPr>
              <a:t>rd</a:t>
            </a:r>
            <a:r>
              <a:rPr lang="en-US" sz="1200" dirty="0" smtClean="0">
                <a:latin typeface="+mn-lt"/>
                <a:ea typeface="Calibri"/>
                <a:cs typeface="Times New Roman"/>
              </a:rPr>
              <a:t> lower molars.  Streptococcal </a:t>
            </a:r>
            <a:r>
              <a:rPr lang="en-US" sz="1200" dirty="0" err="1" smtClean="0">
                <a:latin typeface="+mn-lt"/>
                <a:ea typeface="Calibri"/>
                <a:cs typeface="Times New Roman"/>
              </a:rPr>
              <a:t>ssp</a:t>
            </a:r>
            <a:r>
              <a:rPr lang="en-US" sz="1200" dirty="0" smtClean="0">
                <a:latin typeface="+mn-lt"/>
                <a:ea typeface="Calibri"/>
                <a:cs typeface="Times New Roman"/>
              </a:rPr>
              <a:t> (anaerobic), Staphylococcus and </a:t>
            </a:r>
            <a:r>
              <a:rPr lang="en-US" sz="1200" dirty="0" err="1" smtClean="0">
                <a:latin typeface="+mn-lt"/>
                <a:ea typeface="Calibri"/>
                <a:cs typeface="Times New Roman"/>
              </a:rPr>
              <a:t>Bacteroides</a:t>
            </a:r>
            <a:r>
              <a:rPr lang="en-US" sz="1200" dirty="0" smtClean="0">
                <a:latin typeface="+mn-lt"/>
                <a:ea typeface="Calibri"/>
                <a:cs typeface="Times New Roman"/>
              </a:rPr>
              <a:t> from the mouth are the usual culprits and Penicillin/metronidazole and/or </a:t>
            </a:r>
            <a:r>
              <a:rPr lang="en-US" sz="1200" dirty="0" err="1" smtClean="0">
                <a:latin typeface="+mn-lt"/>
                <a:ea typeface="Calibri"/>
                <a:cs typeface="Times New Roman"/>
              </a:rPr>
              <a:t>clindamycin</a:t>
            </a:r>
            <a:r>
              <a:rPr lang="en-US" sz="1200" dirty="0" smtClean="0">
                <a:latin typeface="+mn-lt"/>
                <a:ea typeface="Calibri"/>
                <a:cs typeface="Times New Roman"/>
              </a:rPr>
              <a:t> are indicated.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It is difficult to be sure where the abscess is on exam because of the extensive edema this cellulitis causes.</a:t>
            </a:r>
          </a:p>
          <a:p>
            <a:pPr marL="0" marR="0">
              <a:lnSpc>
                <a:spcPct val="115000"/>
              </a:lnSpc>
              <a:spcBef>
                <a:spcPts val="0"/>
              </a:spcBef>
              <a:spcAft>
                <a:spcPts val="0"/>
              </a:spcAft>
            </a:pPr>
            <a:r>
              <a:rPr lang="en-US" sz="1200" dirty="0" smtClean="0">
                <a:latin typeface="+mn-lt"/>
                <a:ea typeface="Calibri"/>
                <a:cs typeface="Times New Roman"/>
              </a:rPr>
              <a:t>CT with contrast is preferred, but ultrasound can give a lot of information. </a:t>
            </a:r>
          </a:p>
          <a:p>
            <a:pPr marL="0" marR="0">
              <a:lnSpc>
                <a:spcPct val="115000"/>
              </a:lnSpc>
              <a:spcBef>
                <a:spcPts val="0"/>
              </a:spcBef>
              <a:spcAft>
                <a:spcPts val="0"/>
              </a:spcAft>
            </a:pPr>
            <a:r>
              <a:rPr lang="en-US" sz="1200" dirty="0" smtClean="0">
                <a:latin typeface="+mn-lt"/>
                <a:ea typeface="Calibri"/>
                <a:cs typeface="Times New Roman"/>
              </a:rPr>
              <a:t>65% or more of these patients will require drainage; the rest can be treated with elevation of the head and antibiotics</a:t>
            </a:r>
          </a:p>
          <a:p>
            <a:pPr marL="0" marR="0">
              <a:lnSpc>
                <a:spcPct val="115000"/>
              </a:lnSpc>
              <a:spcBef>
                <a:spcPts val="0"/>
              </a:spcBef>
              <a:spcAft>
                <a:spcPts val="0"/>
              </a:spcAft>
            </a:pPr>
            <a:r>
              <a:rPr lang="en-US" sz="1200" dirty="0" smtClean="0">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The submandibular space is the primary site of infection but the pus can spread to the sublingual space, the </a:t>
            </a:r>
            <a:r>
              <a:rPr lang="en-US" sz="1200" dirty="0" err="1" smtClean="0">
                <a:latin typeface="+mn-lt"/>
                <a:ea typeface="Calibri"/>
                <a:cs typeface="Times New Roman"/>
              </a:rPr>
              <a:t>pharyngomaxillary</a:t>
            </a:r>
            <a:r>
              <a:rPr lang="en-US" sz="1200" dirty="0" smtClean="0">
                <a:latin typeface="+mn-lt"/>
                <a:ea typeface="Calibri"/>
                <a:cs typeface="Times New Roman"/>
              </a:rPr>
              <a:t> and the retropharyngeal spaces</a:t>
            </a:r>
          </a:p>
          <a:p>
            <a:pPr marL="0" marR="0">
              <a:lnSpc>
                <a:spcPct val="115000"/>
              </a:lnSpc>
              <a:spcBef>
                <a:spcPts val="0"/>
              </a:spcBef>
              <a:spcAft>
                <a:spcPts val="0"/>
              </a:spcAft>
            </a:pPr>
            <a:r>
              <a:rPr lang="en-US" sz="1200" dirty="0" smtClean="0">
                <a:latin typeface="+mn-lt"/>
                <a:ea typeface="Calibri"/>
                <a:cs typeface="Times New Roman"/>
              </a:rPr>
              <a:t>This can encircle the airway and cause protrusion of the tongue and loss of airway.</a:t>
            </a:r>
          </a:p>
          <a:p>
            <a:pPr marL="0" marR="0">
              <a:lnSpc>
                <a:spcPct val="115000"/>
              </a:lnSpc>
              <a:spcBef>
                <a:spcPts val="0"/>
              </a:spcBef>
              <a:spcAft>
                <a:spcPts val="0"/>
              </a:spcAft>
            </a:pPr>
            <a:r>
              <a:rPr lang="en-US" sz="1200" dirty="0" smtClean="0">
                <a:latin typeface="+mn-lt"/>
                <a:ea typeface="Calibri"/>
                <a:cs typeface="Times New Roman"/>
              </a:rPr>
              <a:t>This picture is not a man from an explosion in the Penrose factory.  The infection had progressed onto the chest as a necrotizing fasciitis. </a:t>
            </a:r>
          </a:p>
          <a:p>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Compromise of the airway can be rapid.  Ask for a dental consult – the sooner the offending tooth is pulled, the sooner the abscess can be decompressed that way.  Mandibular osteomyelitis is often associated with this, either simultaneously or subsequently.  Drain the abscesses as soon as you are reasonably certain you know where they are.</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u="sng" kern="1200" dirty="0" smtClean="0">
                <a:solidFill>
                  <a:schemeClr val="tx1"/>
                </a:solidFill>
                <a:latin typeface="+mn-lt"/>
                <a:ea typeface="+mn-ea"/>
                <a:cs typeface="+mn-cs"/>
                <a:hlinkClick r:id="rId3"/>
              </a:rPr>
              <a:t>http://ps.cnis.ca/wiki/index.php/Pus_in_the_pleura,_the_pericardium,_and_the_peritoneum</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Aspirate completely if watery – high recurrence rate and may require tapping every other day until no more forms (or it gets too thick to drain)</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If pus is thicker, place a chest tube to water seal.  This tube may stay six to 12 weeks, so place it </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In a comfortable position if possible</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At the lowest possible (dependent) position [one rib space above the diaphragm to avoid blockage by the diaphragm] – may vary if patient is confined to bed as opposed to an ambulatory patient</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Open drainage</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Used when closed drainage fails.  Pleural adhesions must have formed.</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Small ones may be done under rib block – break up </a:t>
            </a:r>
            <a:r>
              <a:rPr lang="en-US" sz="1200" kern="1200" dirty="0" err="1" smtClean="0">
                <a:solidFill>
                  <a:schemeClr val="tx1"/>
                </a:solidFill>
                <a:latin typeface="+mn-lt"/>
                <a:ea typeface="+mn-ea"/>
                <a:cs typeface="+mn-cs"/>
              </a:rPr>
              <a:t>loculations</a:t>
            </a:r>
            <a:r>
              <a:rPr lang="en-US" sz="1200" kern="1200" dirty="0" smtClean="0">
                <a:solidFill>
                  <a:schemeClr val="tx1"/>
                </a:solidFill>
                <a:latin typeface="+mn-lt"/>
                <a:ea typeface="+mn-ea"/>
                <a:cs typeface="+mn-cs"/>
              </a:rPr>
              <a:t> with finger before placing drain. </a:t>
            </a:r>
            <a:endParaRPr lang="en-US" sz="1400" kern="1200" dirty="0" smtClean="0">
              <a:solidFill>
                <a:schemeClr val="tx1"/>
              </a:solidFill>
              <a:latin typeface="+mn-lt"/>
              <a:ea typeface="+mn-ea"/>
              <a:cs typeface="+mn-cs"/>
            </a:endParaRPr>
          </a:p>
          <a:p>
            <a:pPr lvl="3"/>
            <a:r>
              <a:rPr lang="en-US" sz="1200" kern="1200" dirty="0" err="1" smtClean="0">
                <a:solidFill>
                  <a:schemeClr val="tx1"/>
                </a:solidFill>
                <a:latin typeface="+mn-lt"/>
                <a:ea typeface="+mn-ea"/>
                <a:cs typeface="+mn-cs"/>
              </a:rPr>
              <a:t>Eloesser</a:t>
            </a:r>
            <a:r>
              <a:rPr lang="en-US" sz="1200" kern="1200" dirty="0" smtClean="0">
                <a:solidFill>
                  <a:schemeClr val="tx1"/>
                </a:solidFill>
                <a:latin typeface="+mn-lt"/>
                <a:ea typeface="+mn-ea"/>
                <a:cs typeface="+mn-cs"/>
              </a:rPr>
              <a:t> flaps may be required but are usually done by a specialist.  They have significant morbidity in the DW.</a:t>
            </a:r>
            <a:endParaRPr lang="en-US" sz="14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Pearls</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Don’t drain tubercular empyema (empyema </a:t>
            </a:r>
            <a:r>
              <a:rPr lang="en-US" sz="1200" kern="1200" dirty="0" err="1" smtClean="0">
                <a:solidFill>
                  <a:schemeClr val="tx1"/>
                </a:solidFill>
                <a:latin typeface="+mn-lt"/>
                <a:ea typeface="+mn-ea"/>
                <a:cs typeface="+mn-cs"/>
              </a:rPr>
              <a:t>necessitans</a:t>
            </a:r>
            <a:r>
              <a:rPr lang="en-US" sz="1200" kern="1200" dirty="0" smtClean="0">
                <a:solidFill>
                  <a:schemeClr val="tx1"/>
                </a:solidFill>
                <a:latin typeface="+mn-lt"/>
                <a:ea typeface="+mn-ea"/>
                <a:cs typeface="+mn-cs"/>
              </a:rPr>
              <a:t>)</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The chest tube should be a 30 Fr or above.  This may require resection of a short piece of rib</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Antibiotics are helpful for the pneumonia, but not the empyema</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Although King’s textbook states you can pull the tube, most are best converted to a chest tube</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If air comes out with the pus, a </a:t>
            </a:r>
            <a:r>
              <a:rPr lang="en-US" sz="1200" kern="1200" dirty="0" err="1" smtClean="0">
                <a:solidFill>
                  <a:schemeClr val="tx1"/>
                </a:solidFill>
                <a:latin typeface="+mn-lt"/>
                <a:ea typeface="+mn-ea"/>
                <a:cs typeface="+mn-cs"/>
              </a:rPr>
              <a:t>bronchopleural</a:t>
            </a:r>
            <a:r>
              <a:rPr lang="en-US" sz="1200" kern="1200" dirty="0" smtClean="0">
                <a:solidFill>
                  <a:schemeClr val="tx1"/>
                </a:solidFill>
                <a:latin typeface="+mn-lt"/>
                <a:ea typeface="+mn-ea"/>
                <a:cs typeface="+mn-cs"/>
              </a:rPr>
              <a:t> fistula may be present.  Suction will be required for the chest tube (most of the time).  Refer to specialist.</a:t>
            </a:r>
            <a:endParaRPr lang="en-US" sz="1400" kern="1200" dirty="0" smtClean="0">
              <a:solidFill>
                <a:schemeClr val="tx1"/>
              </a:solidFill>
              <a:latin typeface="+mn-lt"/>
              <a:ea typeface="+mn-ea"/>
              <a:cs typeface="+mn-cs"/>
            </a:endParaRPr>
          </a:p>
          <a:p>
            <a:pPr lvl="3"/>
            <a:r>
              <a:rPr lang="en-US" sz="1200" kern="1200" dirty="0" err="1" smtClean="0">
                <a:solidFill>
                  <a:schemeClr val="tx1"/>
                </a:solidFill>
                <a:latin typeface="+mn-lt"/>
                <a:ea typeface="+mn-ea"/>
                <a:cs typeface="+mn-cs"/>
              </a:rPr>
              <a:t>Decortication</a:t>
            </a:r>
            <a:r>
              <a:rPr lang="en-US" sz="1200" kern="1200" dirty="0" smtClean="0">
                <a:solidFill>
                  <a:schemeClr val="tx1"/>
                </a:solidFill>
                <a:latin typeface="+mn-lt"/>
                <a:ea typeface="+mn-ea"/>
                <a:cs typeface="+mn-cs"/>
              </a:rPr>
              <a:t> may be needed (refer if you are unable to perform it).</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Staphylococcus aureus is the common denominator although other bacteria can be the only cause or part of the problem.  Patient who are immunosuppressed have a weirder selection of bacteria. </a:t>
            </a:r>
          </a:p>
          <a:p>
            <a:endParaRPr lang="en-US" sz="1200" dirty="0" smtClean="0">
              <a:latin typeface="+mn-lt"/>
              <a:cs typeface="Times New Roman"/>
            </a:endParaRPr>
          </a:p>
          <a:p>
            <a:pPr lvl="3"/>
            <a:r>
              <a:rPr lang="en-US" sz="1200" kern="1200" dirty="0" smtClean="0">
                <a:solidFill>
                  <a:schemeClr val="tx1"/>
                </a:solidFill>
                <a:latin typeface="+mn-lt"/>
                <a:ea typeface="+mn-ea"/>
                <a:cs typeface="+mn-cs"/>
              </a:rPr>
              <a:t>Blood cultures usually negative, but 90% or more are hemolytic </a:t>
            </a:r>
            <a:r>
              <a:rPr lang="en-US" sz="1200" kern="1200" dirty="0" err="1" smtClean="0">
                <a:solidFill>
                  <a:schemeClr val="tx1"/>
                </a:solidFill>
                <a:latin typeface="+mn-lt"/>
                <a:ea typeface="+mn-ea"/>
                <a:cs typeface="+mn-cs"/>
              </a:rPr>
              <a:t>coagulase</a:t>
            </a:r>
            <a:r>
              <a:rPr lang="en-US" sz="1200" kern="1200" dirty="0" smtClean="0">
                <a:solidFill>
                  <a:schemeClr val="tx1"/>
                </a:solidFill>
                <a:latin typeface="+mn-lt"/>
                <a:ea typeface="+mn-ea"/>
                <a:cs typeface="+mn-cs"/>
              </a:rPr>
              <a:t> positive Staphylococcus (can also be </a:t>
            </a:r>
            <a:r>
              <a:rPr lang="en-US" sz="1200" i="1" kern="1200" dirty="0" smtClean="0">
                <a:solidFill>
                  <a:schemeClr val="tx1"/>
                </a:solidFill>
                <a:latin typeface="+mn-lt"/>
                <a:ea typeface="+mn-ea"/>
                <a:cs typeface="+mn-cs"/>
              </a:rPr>
              <a:t>Staph </a:t>
            </a:r>
            <a:r>
              <a:rPr lang="en-US" sz="1200" i="1" kern="1200" dirty="0" err="1" smtClean="0">
                <a:solidFill>
                  <a:schemeClr val="tx1"/>
                </a:solidFill>
                <a:latin typeface="+mn-lt"/>
                <a:ea typeface="+mn-ea"/>
                <a:cs typeface="+mn-cs"/>
              </a:rPr>
              <a:t>albus</a:t>
            </a:r>
            <a:r>
              <a:rPr lang="en-US" sz="1200" kern="1200" dirty="0" smtClean="0">
                <a:solidFill>
                  <a:schemeClr val="tx1"/>
                </a:solidFill>
                <a:latin typeface="+mn-lt"/>
                <a:ea typeface="+mn-ea"/>
                <a:cs typeface="+mn-cs"/>
              </a:rPr>
              <a:t>, Streptococcus </a:t>
            </a:r>
            <a:r>
              <a:rPr lang="en-US" sz="1200" kern="1200" dirty="0" err="1" smtClean="0">
                <a:solidFill>
                  <a:schemeClr val="tx1"/>
                </a:solidFill>
                <a:latin typeface="+mn-lt"/>
                <a:ea typeface="+mn-ea"/>
                <a:cs typeface="+mn-cs"/>
              </a:rPr>
              <a:t>spp</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E. coli; </a:t>
            </a:r>
            <a:r>
              <a:rPr lang="en-US" sz="1200" kern="1200" dirty="0" smtClean="0">
                <a:solidFill>
                  <a:schemeClr val="tx1"/>
                </a:solidFill>
                <a:latin typeface="+mn-lt"/>
                <a:ea typeface="+mn-ea"/>
                <a:cs typeface="+mn-cs"/>
              </a:rPr>
              <a:t>rarely anaerobes)</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Most patients in the tropics lack underlying conditions (but consider undiagnosed HIV). Less common pathogens (and infections in non-tropical situations) may be associated with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e.g.  retroviral infections, diabetes, alcoholic liver disease, steroids, sickle cell disease, rheumatoid arthritis, lymphoma and multiple myeloma.</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Thank you for your attention.  I would be glad to answer any questions you may have to the best of my ability to do so.  I would encourage each and every one of you to become involved in humanitarian work – quitting my practice to do this has been the best thing I have ever done.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p:spPr>
        <p:txBody>
          <a:bodyPr/>
          <a:lstStyle/>
          <a:p>
            <a:pPr lvl="3"/>
            <a:r>
              <a:rPr lang="en-US" sz="1200" kern="1200" dirty="0" smtClean="0">
                <a:solidFill>
                  <a:schemeClr val="tx1"/>
                </a:solidFill>
                <a:latin typeface="+mn-lt"/>
                <a:ea typeface="+mn-ea"/>
                <a:cs typeface="+mn-cs"/>
              </a:rPr>
              <a:t>Abscesses of heavy proximal muscles of trunk and limb (including </a:t>
            </a:r>
            <a:r>
              <a:rPr lang="en-US" sz="1200" kern="1200" dirty="0" err="1" smtClean="0">
                <a:solidFill>
                  <a:schemeClr val="tx1"/>
                </a:solidFill>
                <a:latin typeface="+mn-lt"/>
                <a:ea typeface="+mn-ea"/>
                <a:cs typeface="+mn-cs"/>
              </a:rPr>
              <a:t>psoas</a:t>
            </a:r>
            <a:r>
              <a:rPr lang="en-US" sz="1200" kern="1200" dirty="0" smtClean="0">
                <a:solidFill>
                  <a:schemeClr val="tx1"/>
                </a:solidFill>
                <a:latin typeface="+mn-lt"/>
                <a:ea typeface="+mn-ea"/>
                <a:cs typeface="+mn-cs"/>
              </a:rPr>
              <a:t> &amp; pectoral muscles)</a:t>
            </a:r>
            <a:endParaRPr lang="en-US" sz="1400" kern="1200" dirty="0" smtClean="0">
              <a:solidFill>
                <a:schemeClr val="tx1"/>
              </a:solidFill>
              <a:latin typeface="+mn-lt"/>
              <a:ea typeface="+mn-ea"/>
              <a:cs typeface="+mn-cs"/>
            </a:endParaRPr>
          </a:p>
          <a:p>
            <a:pPr lvl="4"/>
            <a:r>
              <a:rPr lang="en-US" sz="1200" kern="1200" dirty="0" smtClean="0">
                <a:solidFill>
                  <a:schemeClr val="tx1"/>
                </a:solidFill>
                <a:latin typeface="+mn-lt"/>
                <a:ea typeface="+mn-ea"/>
                <a:cs typeface="+mn-cs"/>
              </a:rPr>
              <a:t>Absence of previous infection or trauma in most cases (“metastatic Staph”).  Up to 50% will give a history of minor trauma or vigorous exercise although this may be just an attempt to find an explanation rather than causal. </a:t>
            </a:r>
            <a:endParaRPr lang="en-US" sz="1400" kern="1200" dirty="0" smtClean="0">
              <a:solidFill>
                <a:schemeClr val="tx1"/>
              </a:solidFill>
              <a:latin typeface="+mn-lt"/>
              <a:ea typeface="+mn-ea"/>
              <a:cs typeface="+mn-cs"/>
            </a:endParaRPr>
          </a:p>
          <a:p>
            <a:pPr lvl="4"/>
            <a:r>
              <a:rPr lang="en-US" sz="1200" kern="1200" dirty="0" err="1" smtClean="0">
                <a:solidFill>
                  <a:schemeClr val="tx1"/>
                </a:solidFill>
                <a:latin typeface="+mn-lt"/>
                <a:ea typeface="+mn-ea"/>
                <a:cs typeface="+mn-cs"/>
              </a:rPr>
              <a:t>Eosinophilia</a:t>
            </a:r>
            <a:r>
              <a:rPr lang="en-US" sz="1200" kern="1200" dirty="0" smtClean="0">
                <a:solidFill>
                  <a:schemeClr val="tx1"/>
                </a:solidFill>
                <a:latin typeface="+mn-lt"/>
                <a:ea typeface="+mn-ea"/>
                <a:cs typeface="+mn-cs"/>
              </a:rPr>
              <a:t> is often present in patients with tropical </a:t>
            </a:r>
            <a:r>
              <a:rPr lang="en-US" sz="1200" kern="1200" dirty="0" err="1" smtClean="0">
                <a:solidFill>
                  <a:schemeClr val="tx1"/>
                </a:solidFill>
                <a:latin typeface="+mn-lt"/>
                <a:ea typeface="+mn-ea"/>
                <a:cs typeface="+mn-cs"/>
              </a:rPr>
              <a:t>pyomyositis</a:t>
            </a:r>
            <a:r>
              <a:rPr lang="en-US" sz="1200" kern="1200" dirty="0" smtClean="0">
                <a:solidFill>
                  <a:schemeClr val="tx1"/>
                </a:solidFill>
                <a:latin typeface="+mn-lt"/>
                <a:ea typeface="+mn-ea"/>
                <a:cs typeface="+mn-cs"/>
              </a:rPr>
              <a:t> suggesting that migrating </a:t>
            </a:r>
            <a:r>
              <a:rPr lang="en-US" sz="1200" kern="1200" dirty="0" err="1" smtClean="0">
                <a:solidFill>
                  <a:schemeClr val="tx1"/>
                </a:solidFill>
                <a:latin typeface="+mn-lt"/>
                <a:ea typeface="+mn-ea"/>
                <a:cs typeface="+mn-cs"/>
              </a:rPr>
              <a:t>helminths</a:t>
            </a:r>
            <a:r>
              <a:rPr lang="en-US" sz="1200" kern="1200" dirty="0" smtClean="0">
                <a:solidFill>
                  <a:schemeClr val="tx1"/>
                </a:solidFill>
                <a:latin typeface="+mn-lt"/>
                <a:ea typeface="+mn-ea"/>
                <a:cs typeface="+mn-cs"/>
              </a:rPr>
              <a:t> may be the source of bacterial inoculation in some cases.  Again, this may be two common conditions occurring together.</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Often multifocal – time and space. </a:t>
            </a:r>
            <a:endParaRPr lang="en-US" sz="1400" kern="1200" dirty="0" smtClean="0">
              <a:solidFill>
                <a:schemeClr val="tx1"/>
              </a:solidFill>
              <a:latin typeface="+mn-lt"/>
              <a:ea typeface="+mn-ea"/>
              <a:cs typeface="+mn-cs"/>
            </a:endParaRPr>
          </a:p>
          <a:p>
            <a:pPr lvl="3"/>
            <a:r>
              <a:rPr lang="en-US" sz="1200" kern="1200" dirty="0" smtClean="0">
                <a:solidFill>
                  <a:schemeClr val="tx1"/>
                </a:solidFill>
                <a:latin typeface="+mn-lt"/>
                <a:ea typeface="+mn-ea"/>
                <a:cs typeface="+mn-cs"/>
              </a:rPr>
              <a:t>Tend to be disease of the native peoples (Europeans can be infected but rarely are) and children more than adults.</a:t>
            </a:r>
            <a:endParaRPr lang="en-US" sz="1400" kern="1200" dirty="0">
              <a:solidFill>
                <a:schemeClr val="tx1"/>
              </a:solidFill>
              <a:latin typeface="+mn-lt"/>
              <a:ea typeface="+mn-ea"/>
              <a:cs typeface="+mn-cs"/>
            </a:endParaRPr>
          </a:p>
        </p:txBody>
      </p:sp>
      <p:sp>
        <p:nvSpPr>
          <p:cNvPr id="401412" name="Slide Number Placeholder 3"/>
          <p:cNvSpPr>
            <a:spLocks noGrp="1"/>
          </p:cNvSpPr>
          <p:nvPr>
            <p:ph type="sldNum" sz="quarter" idx="5"/>
          </p:nvPr>
        </p:nvSpPr>
        <p:spPr>
          <a:noFill/>
        </p:spPr>
        <p:txBody>
          <a:bodyPr/>
          <a:lstStyle/>
          <a:p>
            <a:fld id="{0466875F-A9C7-4AEE-AE2E-2A78B7762A3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early stage of </a:t>
            </a:r>
            <a:r>
              <a:rPr lang="en-US" sz="1200" kern="1200" dirty="0" err="1" smtClean="0">
                <a:solidFill>
                  <a:schemeClr val="tx1"/>
                </a:solidFill>
                <a:latin typeface="+mn-lt"/>
                <a:ea typeface="+mn-ea"/>
                <a:cs typeface="+mn-cs"/>
              </a:rPr>
              <a:t>pyomyositis</a:t>
            </a:r>
            <a:r>
              <a:rPr lang="en-US" sz="1200" kern="1200" dirty="0" smtClean="0">
                <a:solidFill>
                  <a:schemeClr val="tx1"/>
                </a:solidFill>
                <a:latin typeface="+mn-lt"/>
                <a:ea typeface="+mn-ea"/>
                <a:cs typeface="+mn-cs"/>
              </a:rPr>
              <a:t> is characterized by </a:t>
            </a:r>
            <a:r>
              <a:rPr lang="en-US" sz="1200" kern="1200" dirty="0" err="1" smtClean="0">
                <a:solidFill>
                  <a:schemeClr val="tx1"/>
                </a:solidFill>
                <a:latin typeface="+mn-lt"/>
                <a:ea typeface="+mn-ea"/>
                <a:cs typeface="+mn-cs"/>
              </a:rPr>
              <a:t>subacute</a:t>
            </a:r>
            <a:r>
              <a:rPr lang="en-US" sz="1200" kern="1200" dirty="0" smtClean="0">
                <a:solidFill>
                  <a:schemeClr val="tx1"/>
                </a:solidFill>
                <a:latin typeface="+mn-lt"/>
                <a:ea typeface="+mn-ea"/>
                <a:cs typeface="+mn-cs"/>
              </a:rPr>
              <a:t> onset of fever, with local swelling of the involved area but no erythema and only mild pain and tenderness.  At this stage, the muscle feels woody or </a:t>
            </a:r>
            <a:r>
              <a:rPr lang="en-US" sz="1200" kern="1200" dirty="0" err="1" smtClean="0">
                <a:solidFill>
                  <a:schemeClr val="tx1"/>
                </a:solidFill>
                <a:latin typeface="+mn-lt"/>
                <a:ea typeface="+mn-ea"/>
                <a:cs typeface="+mn-cs"/>
              </a:rPr>
              <a:t>indurated</a:t>
            </a:r>
            <a:r>
              <a:rPr lang="en-US" sz="1200" kern="1200" dirty="0" smtClean="0">
                <a:solidFill>
                  <a:schemeClr val="tx1"/>
                </a:solidFill>
                <a:latin typeface="+mn-lt"/>
                <a:ea typeface="+mn-ea"/>
                <a:cs typeface="+mn-cs"/>
              </a:rPr>
              <a:t> rather than fluctuant, and aspiration does not yield pus.  The early stage typically lasts 10-12 days.</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4"/>
            <a:r>
              <a:rPr lang="en-US" sz="1200" kern="1200" dirty="0" smtClean="0">
                <a:solidFill>
                  <a:schemeClr val="tx1"/>
                </a:solidFill>
                <a:latin typeface="+mn-lt"/>
                <a:ea typeface="+mn-ea"/>
                <a:cs typeface="+mn-cs"/>
              </a:rPr>
              <a:t>As infection progresses, localized muscle swelling and pain become more prominent and the overlying skin develops characteristic signs of inflammation.  (With very deep muscle infections, skin changes may remain minimal or appear only late).  Aspiration at this stage will yield pus.  This stage demonstrates marked pyrexia and pain.</a:t>
            </a:r>
            <a:endParaRPr lang="en-US" sz="1400" kern="1200" dirty="0" smtClean="0">
              <a:solidFill>
                <a:schemeClr val="tx1"/>
              </a:solidFill>
              <a:latin typeface="+mn-lt"/>
              <a:ea typeface="+mn-ea"/>
              <a:cs typeface="+mn-cs"/>
            </a:endParaRPr>
          </a:p>
          <a:p>
            <a:pPr lvl="4"/>
            <a:r>
              <a:rPr lang="en-US" sz="1200" kern="1200" dirty="0" smtClean="0">
                <a:solidFill>
                  <a:schemeClr val="tx1"/>
                </a:solidFill>
                <a:latin typeface="+mn-lt"/>
                <a:ea typeface="+mn-ea"/>
                <a:cs typeface="+mn-cs"/>
              </a:rPr>
              <a:t>If the infection is not treated promptly, it can progress to systemic sepsis and metastatic infection in other muscles and tissues.  Some patients will present with abrupt onset of high fever and/or signs of toxic shock syndrome.</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21B200-23DF-4670-91E7-BCDFE82969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4"/>
            <a:r>
              <a:rPr lang="en-US" sz="1200" kern="1200" dirty="0" smtClean="0">
                <a:solidFill>
                  <a:schemeClr val="tx1"/>
                </a:solidFill>
                <a:latin typeface="+mn-lt"/>
                <a:ea typeface="+mn-ea"/>
                <a:cs typeface="+mn-cs"/>
              </a:rPr>
              <a:t>Early diagnosis (ultrasound, aspiration).  High index of suspicion.  </a:t>
            </a:r>
            <a:r>
              <a:rPr lang="en-US" sz="1200" kern="1200" dirty="0" err="1" smtClean="0">
                <a:solidFill>
                  <a:schemeClr val="tx1"/>
                </a:solidFill>
                <a:latin typeface="+mn-lt"/>
                <a:ea typeface="+mn-ea"/>
                <a:cs typeface="+mn-cs"/>
              </a:rPr>
              <a:t>Psoas</a:t>
            </a:r>
            <a:r>
              <a:rPr lang="en-US" sz="1200" kern="1200" dirty="0" smtClean="0">
                <a:solidFill>
                  <a:schemeClr val="tx1"/>
                </a:solidFill>
                <a:latin typeface="+mn-lt"/>
                <a:ea typeface="+mn-ea"/>
                <a:cs typeface="+mn-cs"/>
              </a:rPr>
              <a:t> abscesses can be confused with appendicitis, septic arthritis of the hip, etc. </a:t>
            </a:r>
            <a:endParaRPr lang="en-US" sz="1400" kern="1200" dirty="0" smtClean="0">
              <a:solidFill>
                <a:schemeClr val="tx1"/>
              </a:solidFill>
              <a:latin typeface="+mn-lt"/>
              <a:ea typeface="+mn-ea"/>
              <a:cs typeface="+mn-cs"/>
            </a:endParaRPr>
          </a:p>
          <a:p>
            <a:pPr lvl="4"/>
            <a:r>
              <a:rPr lang="en-US" sz="1200" kern="1200" dirty="0" smtClean="0">
                <a:solidFill>
                  <a:schemeClr val="tx1"/>
                </a:solidFill>
                <a:latin typeface="+mn-lt"/>
                <a:ea typeface="+mn-ea"/>
                <a:cs typeface="+mn-cs"/>
              </a:rPr>
              <a:t>Early antibiotics with empiric coverage of Staph aureus  (</a:t>
            </a:r>
            <a:r>
              <a:rPr lang="en-US" sz="1200" kern="1200" dirty="0" err="1" smtClean="0">
                <a:solidFill>
                  <a:schemeClr val="tx1"/>
                </a:solidFill>
                <a:latin typeface="+mn-lt"/>
                <a:ea typeface="+mn-ea"/>
                <a:cs typeface="+mn-cs"/>
              </a:rPr>
              <a:t>cloxacillin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cefazolin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cephalexin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clindamycin</a:t>
            </a:r>
            <a:r>
              <a:rPr lang="en-US" sz="1200" kern="1200" dirty="0" smtClean="0">
                <a:solidFill>
                  <a:schemeClr val="tx1"/>
                </a:solidFill>
                <a:latin typeface="+mn-lt"/>
                <a:ea typeface="+mn-ea"/>
                <a:cs typeface="+mn-cs"/>
              </a:rPr>
              <a:t>) as soon as diagnosis suspected.  Gram stain and culture results should modify antibiotic therapy appropriately.  </a:t>
            </a:r>
            <a:r>
              <a:rPr lang="en-US" sz="1200" kern="1200" dirty="0" err="1" smtClean="0">
                <a:solidFill>
                  <a:schemeClr val="tx1"/>
                </a:solidFill>
                <a:latin typeface="+mn-lt"/>
                <a:ea typeface="+mn-ea"/>
                <a:cs typeface="+mn-cs"/>
              </a:rPr>
              <a:t>Parenteral</a:t>
            </a:r>
            <a:r>
              <a:rPr lang="en-US" sz="1200" kern="1200" dirty="0" smtClean="0">
                <a:solidFill>
                  <a:schemeClr val="tx1"/>
                </a:solidFill>
                <a:latin typeface="+mn-lt"/>
                <a:ea typeface="+mn-ea"/>
                <a:cs typeface="+mn-cs"/>
              </a:rPr>
              <a:t> antibiotics until systemic signs of infection resolve.</a:t>
            </a:r>
            <a:endParaRPr lang="en-US" sz="14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4"/>
            <a:r>
              <a:rPr lang="en-US" sz="1200" kern="1200" dirty="0" smtClean="0">
                <a:solidFill>
                  <a:schemeClr val="tx1"/>
                </a:solidFill>
                <a:latin typeface="+mn-lt"/>
                <a:ea typeface="+mn-ea"/>
                <a:cs typeface="+mn-cs"/>
              </a:rPr>
              <a:t>Early diagnosis (ultrasound, aspiration).  High index of suspicion.  </a:t>
            </a:r>
            <a:r>
              <a:rPr lang="en-US" sz="1200" kern="1200" dirty="0" err="1" smtClean="0">
                <a:solidFill>
                  <a:schemeClr val="tx1"/>
                </a:solidFill>
                <a:latin typeface="+mn-lt"/>
                <a:ea typeface="+mn-ea"/>
                <a:cs typeface="+mn-cs"/>
              </a:rPr>
              <a:t>Psoas</a:t>
            </a:r>
            <a:r>
              <a:rPr lang="en-US" sz="1200" kern="1200" dirty="0" smtClean="0">
                <a:solidFill>
                  <a:schemeClr val="tx1"/>
                </a:solidFill>
                <a:latin typeface="+mn-lt"/>
                <a:ea typeface="+mn-ea"/>
                <a:cs typeface="+mn-cs"/>
              </a:rPr>
              <a:t> abscesses can be confused with appendicitis, septic arthritis of the hip, etc. </a:t>
            </a:r>
            <a:endParaRPr lang="en-US" sz="1400" kern="1200" dirty="0" smtClean="0">
              <a:solidFill>
                <a:schemeClr val="tx1"/>
              </a:solidFill>
              <a:latin typeface="+mn-lt"/>
              <a:ea typeface="+mn-ea"/>
              <a:cs typeface="+mn-cs"/>
            </a:endParaRPr>
          </a:p>
          <a:p>
            <a:pPr lvl="4"/>
            <a:r>
              <a:rPr lang="en-US" sz="1200" kern="1200" dirty="0" smtClean="0">
                <a:solidFill>
                  <a:schemeClr val="tx1"/>
                </a:solidFill>
                <a:latin typeface="+mn-lt"/>
                <a:ea typeface="+mn-ea"/>
                <a:cs typeface="+mn-cs"/>
              </a:rPr>
              <a:t>Early antibiotics with empiric coverage of Staph aureus  (</a:t>
            </a:r>
            <a:r>
              <a:rPr lang="en-US" sz="1200" kern="1200" dirty="0" err="1" smtClean="0">
                <a:solidFill>
                  <a:schemeClr val="tx1"/>
                </a:solidFill>
                <a:latin typeface="+mn-lt"/>
                <a:ea typeface="+mn-ea"/>
                <a:cs typeface="+mn-cs"/>
              </a:rPr>
              <a:t>cloxacillin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cefazolin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cephalexin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clindamycin</a:t>
            </a:r>
            <a:r>
              <a:rPr lang="en-US" sz="1200" kern="1200" dirty="0" smtClean="0">
                <a:solidFill>
                  <a:schemeClr val="tx1"/>
                </a:solidFill>
                <a:latin typeface="+mn-lt"/>
                <a:ea typeface="+mn-ea"/>
                <a:cs typeface="+mn-cs"/>
              </a:rPr>
              <a:t>) as soon as diagnosis suspected.  Gram stain and culture results should modify antibiotic therapy appropriately.  </a:t>
            </a:r>
            <a:r>
              <a:rPr lang="en-US" sz="1200" kern="1200" dirty="0" err="1" smtClean="0">
                <a:solidFill>
                  <a:schemeClr val="tx1"/>
                </a:solidFill>
                <a:latin typeface="+mn-lt"/>
                <a:ea typeface="+mn-ea"/>
                <a:cs typeface="+mn-cs"/>
              </a:rPr>
              <a:t>Parenteral</a:t>
            </a:r>
            <a:r>
              <a:rPr lang="en-US" sz="1200" kern="1200" dirty="0" smtClean="0">
                <a:solidFill>
                  <a:schemeClr val="tx1"/>
                </a:solidFill>
                <a:latin typeface="+mn-lt"/>
                <a:ea typeface="+mn-ea"/>
                <a:cs typeface="+mn-cs"/>
              </a:rPr>
              <a:t> antibiotics until systemic signs of infection resolve.</a:t>
            </a:r>
            <a:endParaRPr lang="en-US" sz="1400" kern="1200" dirty="0" smtClean="0">
              <a:solidFill>
                <a:schemeClr val="tx1"/>
              </a:solidFill>
              <a:latin typeface="+mn-lt"/>
              <a:ea typeface="+mn-ea"/>
              <a:cs typeface="+mn-cs"/>
            </a:endParaRPr>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a:noFill/>
          <a:ln/>
        </p:spPr>
        <p:txBody>
          <a:bodyPr/>
          <a:lstStyle/>
          <a:p>
            <a:r>
              <a:rPr lang="en-US" sz="1200" kern="1200" dirty="0" smtClean="0">
                <a:solidFill>
                  <a:schemeClr val="tx1"/>
                </a:solidFill>
                <a:latin typeface="+mn-lt"/>
                <a:ea typeface="+mn-ea"/>
                <a:cs typeface="+mn-cs"/>
              </a:rPr>
              <a:t>Place multiple Penrose drains through incisions at placed at the periphery of the cavity (ends tied together).  This is better than filleting it open completely and packing it.  Irrigate along Penrose drains in post-operative period.</a:t>
            </a:r>
          </a:p>
          <a:p>
            <a:r>
              <a:rPr lang="en-US" sz="1200" kern="1200" dirty="0" smtClean="0">
                <a:solidFill>
                  <a:schemeClr val="tx1"/>
                </a:solidFill>
                <a:latin typeface="+mn-lt"/>
                <a:ea typeface="+mn-ea"/>
                <a:cs typeface="+mn-cs"/>
              </a:rPr>
              <a:t>Splint to avoid contractures if likely</a:t>
            </a:r>
          </a:p>
          <a:p>
            <a:r>
              <a:rPr lang="en-US" sz="1200" kern="1200" dirty="0" smtClean="0">
                <a:solidFill>
                  <a:schemeClr val="tx1"/>
                </a:solidFill>
                <a:latin typeface="+mn-lt"/>
                <a:ea typeface="+mn-ea"/>
                <a:cs typeface="+mn-cs"/>
              </a:rPr>
              <a:t>Multifocal disease is common and may follow within a day or two.  Fever which doesn’t resolve suggests inadequate drainage of same or other abscess </a:t>
            </a:r>
          </a:p>
          <a:p>
            <a:endParaRPr lang="en-US" dirty="0" smtClean="0"/>
          </a:p>
        </p:txBody>
      </p:sp>
      <p:sp>
        <p:nvSpPr>
          <p:cNvPr id="403460" name="Slide Number Placeholder 3"/>
          <p:cNvSpPr>
            <a:spLocks noGrp="1"/>
          </p:cNvSpPr>
          <p:nvPr>
            <p:ph type="sldNum" sz="quarter" idx="5"/>
          </p:nvPr>
        </p:nvSpPr>
        <p:spPr>
          <a:noFill/>
        </p:spPr>
        <p:txBody>
          <a:bodyPr/>
          <a:lstStyle/>
          <a:p>
            <a:fld id="{44E79986-FE75-473D-8E9F-87EA3967C25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D6668-4E2E-4BAA-9A31-97CA9B41D91C}" type="datetimeFigureOut">
              <a:rPr lang="en-US" smtClean="0"/>
              <a:pPr/>
              <a:t>11/11/2011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598CF-1924-454D-8016-F104F0E317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D6668-4E2E-4BAA-9A31-97CA9B41D91C}" type="datetimeFigureOut">
              <a:rPr lang="en-US" smtClean="0"/>
              <a:pPr/>
              <a:t>11/11/2011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598CF-1924-454D-8016-F104F0E3170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Non-Specialist’s Approach to Pus in the Muscle, Bone and Joints</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2011 Global Health Missions Conference</a:t>
            </a:r>
          </a:p>
          <a:p>
            <a:r>
              <a:rPr lang="en-US" sz="2100" dirty="0" smtClean="0"/>
              <a:t>Louisville, Kentucky</a:t>
            </a:r>
          </a:p>
          <a:p>
            <a:r>
              <a:rPr lang="en-US" dirty="0" smtClean="0"/>
              <a:t>Bruce C. Steffes, </a:t>
            </a:r>
            <a:r>
              <a:rPr lang="en-US" sz="2000" dirty="0" smtClean="0"/>
              <a:t>MD, FACS, FWACS, FCS(ECSA)</a:t>
            </a:r>
          </a:p>
          <a:p>
            <a:r>
              <a:rPr lang="en-US" sz="2000" dirty="0"/>
              <a:t>Certificate of Knowledge in Clinical Tropical Medicine and Travelers Health (ASTMH</a:t>
            </a:r>
            <a:r>
              <a:rPr lang="en-US" sz="2000" dirty="0" smtClean="0"/>
              <a:t>)</a:t>
            </a:r>
          </a:p>
        </p:txBody>
      </p:sp>
    </p:spTree>
  </p:cSld>
  <p:clrMapOvr>
    <a:masterClrMapping/>
  </p:clrMapOvr>
  <p:transition advTm="485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Septic Arthritis</a:t>
            </a:r>
            <a:endParaRPr lang="en-US" dirty="0"/>
          </a:p>
        </p:txBody>
      </p:sp>
      <p:sp>
        <p:nvSpPr>
          <p:cNvPr id="3" name="Content Placeholder 2"/>
          <p:cNvSpPr>
            <a:spLocks noGrp="1"/>
          </p:cNvSpPr>
          <p:nvPr>
            <p:ph idx="1"/>
          </p:nvPr>
        </p:nvSpPr>
        <p:spPr/>
        <p:txBody>
          <a:bodyPr/>
          <a:lstStyle/>
          <a:p>
            <a:pPr lvl="0"/>
            <a:r>
              <a:rPr lang="en-US" sz="3200" kern="1200" dirty="0" smtClean="0">
                <a:solidFill>
                  <a:schemeClr val="tx1"/>
                </a:solidFill>
                <a:latin typeface="+mn-lt"/>
                <a:ea typeface="+mn-ea"/>
                <a:cs typeface="+mn-cs"/>
              </a:rPr>
              <a:t>Hematogenous septic arthritis involves knee, hip, shoulder and ankle in that order.</a:t>
            </a:r>
          </a:p>
          <a:p>
            <a:pPr lvl="0"/>
            <a:r>
              <a:rPr lang="en-US" sz="3200" kern="1200" dirty="0" smtClean="0">
                <a:solidFill>
                  <a:schemeClr val="tx1"/>
                </a:solidFill>
                <a:latin typeface="+mn-lt"/>
                <a:ea typeface="+mn-ea"/>
                <a:cs typeface="+mn-cs"/>
              </a:rPr>
              <a:t>Septic arthritis can occur from adjacent </a:t>
            </a:r>
            <a:r>
              <a:rPr lang="en-US" sz="3200" kern="1200" dirty="0" err="1" smtClean="0">
                <a:solidFill>
                  <a:schemeClr val="tx1"/>
                </a:solidFill>
                <a:latin typeface="+mn-lt"/>
                <a:ea typeface="+mn-ea"/>
                <a:cs typeface="+mn-cs"/>
              </a:rPr>
              <a:t>metaphyseal</a:t>
            </a:r>
            <a:r>
              <a:rPr lang="en-US" sz="3200" kern="1200" dirty="0" smtClean="0">
                <a:solidFill>
                  <a:schemeClr val="tx1"/>
                </a:solidFill>
                <a:latin typeface="+mn-lt"/>
                <a:ea typeface="+mn-ea"/>
                <a:cs typeface="+mn-cs"/>
              </a:rPr>
              <a:t> osteomyelitis (up to six months of age for all joints except the hip where it can be later) and penetrating injury</a:t>
            </a:r>
          </a:p>
        </p:txBody>
      </p:sp>
    </p:spTree>
  </p:cSld>
  <p:clrMapOvr>
    <a:masterClrMapping/>
  </p:clrMapOvr>
  <p:transition advTm="2282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Septic Arthritis</a:t>
            </a:r>
            <a:endParaRPr lang="en-US" dirty="0"/>
          </a:p>
        </p:txBody>
      </p:sp>
      <p:sp>
        <p:nvSpPr>
          <p:cNvPr id="3" name="Content Placeholder 2"/>
          <p:cNvSpPr>
            <a:spLocks noGrp="1"/>
          </p:cNvSpPr>
          <p:nvPr>
            <p:ph idx="1"/>
          </p:nvPr>
        </p:nvSpPr>
        <p:spPr/>
        <p:txBody>
          <a:bodyPr>
            <a:normAutofit fontScale="77500" lnSpcReduction="20000"/>
          </a:bodyPr>
          <a:lstStyle/>
          <a:p>
            <a:pPr marL="342900" lvl="3" indent="-342900">
              <a:buFont typeface="Arial" pitchFamily="34" charset="0"/>
              <a:buChar char="•"/>
            </a:pPr>
            <a:r>
              <a:rPr lang="en-US" sz="3200" dirty="0" smtClean="0"/>
              <a:t>High fever can occur, but only half of the patients have leukocytosis or fever. </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Pain with movement (refusal to move) is the first and sometimes only sign. </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Multiple joints may be involved. </a:t>
            </a:r>
          </a:p>
          <a:p>
            <a:pPr marL="8001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The knee and ankle may have palpable warmth and swelling; </a:t>
            </a:r>
          </a:p>
          <a:p>
            <a:pPr marL="8001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The hip and shoulder is not likely to until very late.   </a:t>
            </a:r>
          </a:p>
          <a:p>
            <a:pPr marL="800100" marR="0" lvl="4"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In spine, SI joint and hips, pain may be only symptom.</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The elderly may not have any symptoms – all joint effusions should be aspirated!  </a:t>
            </a:r>
          </a:p>
        </p:txBody>
      </p:sp>
    </p:spTree>
  </p:cSld>
  <p:clrMapOvr>
    <a:masterClrMapping/>
  </p:clrMapOvr>
  <p:transition advTm="3847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Bacteriology of Septic Arthritis</a:t>
            </a:r>
            <a:endParaRPr lang="en-US" dirty="0"/>
          </a:p>
        </p:txBody>
      </p:sp>
      <p:sp>
        <p:nvSpPr>
          <p:cNvPr id="3" name="Content Placeholder 2"/>
          <p:cNvSpPr>
            <a:spLocks noGrp="1"/>
          </p:cNvSpPr>
          <p:nvPr>
            <p:ph idx="1"/>
          </p:nvPr>
        </p:nvSpPr>
        <p:spPr/>
        <p:txBody>
          <a:bodyPr/>
          <a:lstStyle/>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i="1" kern="1200" dirty="0" smtClean="0">
                <a:solidFill>
                  <a:schemeClr val="tx1"/>
                </a:solidFill>
                <a:latin typeface="+mn-lt"/>
                <a:ea typeface="+mn-ea"/>
                <a:cs typeface="+mn-cs"/>
              </a:rPr>
              <a:t>S. aureus </a:t>
            </a:r>
            <a:r>
              <a:rPr lang="en-US" sz="3200" kern="1200" dirty="0" smtClean="0">
                <a:solidFill>
                  <a:schemeClr val="tx1"/>
                </a:solidFill>
                <a:latin typeface="+mn-lt"/>
                <a:ea typeface="+mn-ea"/>
                <a:cs typeface="+mn-cs"/>
              </a:rPr>
              <a:t>is most commo</a:t>
            </a:r>
            <a:r>
              <a:rPr lang="en-US" sz="3200" dirty="0" smtClean="0"/>
              <a:t>n</a:t>
            </a:r>
            <a:r>
              <a:rPr lang="en-US" sz="3200" kern="1200" dirty="0" smtClean="0">
                <a:solidFill>
                  <a:schemeClr val="tx1"/>
                </a:solidFill>
                <a:latin typeface="+mn-lt"/>
                <a:ea typeface="+mn-ea"/>
                <a:cs typeface="+mn-cs"/>
              </a:rPr>
              <a:t> </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i="1" kern="1200" dirty="0" smtClean="0">
                <a:solidFill>
                  <a:schemeClr val="tx1"/>
                </a:solidFill>
                <a:latin typeface="+mn-lt"/>
                <a:ea typeface="+mn-ea"/>
                <a:cs typeface="+mn-cs"/>
              </a:rPr>
              <a:t>H. influenzae </a:t>
            </a:r>
            <a:r>
              <a:rPr lang="en-US" sz="3200" kern="1200" dirty="0" smtClean="0">
                <a:solidFill>
                  <a:schemeClr val="tx1"/>
                </a:solidFill>
                <a:latin typeface="+mn-lt"/>
                <a:ea typeface="+mn-ea"/>
                <a:cs typeface="+mn-cs"/>
              </a:rPr>
              <a:t>is most frequent in newborns</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Sickle cell anemia patients may have </a:t>
            </a:r>
            <a:r>
              <a:rPr lang="en-US" sz="3200" i="1" kern="1200" dirty="0" smtClean="0">
                <a:solidFill>
                  <a:schemeClr val="tx1"/>
                </a:solidFill>
                <a:latin typeface="+mn-lt"/>
                <a:ea typeface="+mn-ea"/>
                <a:cs typeface="+mn-cs"/>
              </a:rPr>
              <a:t>E. coli </a:t>
            </a:r>
            <a:r>
              <a:rPr lang="en-US" sz="3200" kern="1200" dirty="0" smtClean="0">
                <a:solidFill>
                  <a:schemeClr val="tx1"/>
                </a:solidFill>
                <a:latin typeface="+mn-lt"/>
                <a:ea typeface="+mn-ea"/>
                <a:cs typeface="+mn-cs"/>
              </a:rPr>
              <a:t>or salmonella.    </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Streptococci, </a:t>
            </a:r>
            <a:r>
              <a:rPr lang="en-US" sz="3200" kern="1200" dirty="0" err="1" smtClean="0">
                <a:solidFill>
                  <a:schemeClr val="tx1"/>
                </a:solidFill>
                <a:latin typeface="+mn-lt"/>
                <a:ea typeface="+mn-ea"/>
                <a:cs typeface="+mn-cs"/>
              </a:rPr>
              <a:t>brucellae</a:t>
            </a:r>
            <a:r>
              <a:rPr lang="en-US" sz="3200" kern="1200" dirty="0" smtClean="0">
                <a:solidFill>
                  <a:schemeClr val="tx1"/>
                </a:solidFill>
                <a:latin typeface="+mn-lt"/>
                <a:ea typeface="+mn-ea"/>
                <a:cs typeface="+mn-cs"/>
              </a:rPr>
              <a:t> and gonococci can also occur (</a:t>
            </a:r>
            <a:r>
              <a:rPr lang="en-US" sz="3200" kern="1200" dirty="0" err="1" smtClean="0">
                <a:solidFill>
                  <a:schemeClr val="tx1"/>
                </a:solidFill>
                <a:latin typeface="+mn-lt"/>
                <a:ea typeface="+mn-ea"/>
                <a:cs typeface="+mn-cs"/>
              </a:rPr>
              <a:t>gonococcs</a:t>
            </a:r>
            <a:r>
              <a:rPr lang="en-US" sz="3200" kern="1200" dirty="0" smtClean="0">
                <a:solidFill>
                  <a:schemeClr val="tx1"/>
                </a:solidFill>
                <a:latin typeface="+mn-lt"/>
                <a:ea typeface="+mn-ea"/>
                <a:cs typeface="+mn-cs"/>
              </a:rPr>
              <a:t> is usually in the sexually active).</a:t>
            </a:r>
            <a:endParaRPr lang="en-US" dirty="0"/>
          </a:p>
        </p:txBody>
      </p:sp>
    </p:spTree>
  </p:cSld>
  <p:clrMapOvr>
    <a:masterClrMapping/>
  </p:clrMapOvr>
  <p:transition advTm="2614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Septic Arthritis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200" i="1" kern="1200" dirty="0" smtClean="0">
                <a:solidFill>
                  <a:schemeClr val="tx1"/>
                </a:solidFill>
                <a:latin typeface="+mn-lt"/>
                <a:ea typeface="+mn-ea"/>
                <a:cs typeface="+mn-cs"/>
              </a:rPr>
              <a:t>ASPIRATE</a:t>
            </a:r>
            <a:r>
              <a:rPr lang="en-US" sz="3200" kern="1200" dirty="0" smtClean="0">
                <a:solidFill>
                  <a:schemeClr val="tx1"/>
                </a:solidFill>
                <a:latin typeface="+mn-lt"/>
                <a:ea typeface="+mn-ea"/>
                <a:cs typeface="+mn-cs"/>
              </a:rPr>
              <a:t> as soon as the diagnosis is suspected.  </a:t>
            </a:r>
          </a:p>
          <a:p>
            <a:pPr lvl="0"/>
            <a:r>
              <a:rPr lang="en-US" sz="3200" kern="1200" dirty="0" smtClean="0">
                <a:solidFill>
                  <a:schemeClr val="tx1"/>
                </a:solidFill>
                <a:latin typeface="+mn-lt"/>
                <a:ea typeface="+mn-ea"/>
                <a:cs typeface="+mn-cs"/>
              </a:rPr>
              <a:t>If positive (gram stain, cloudy synovial fluid or frank pus), take to OR, open joint, irrigate copiously, feel surfaces of the joint and place drain (can leave the knee open in some cases).   </a:t>
            </a:r>
          </a:p>
          <a:p>
            <a:pPr lvl="0"/>
            <a:r>
              <a:rPr lang="en-US" sz="3200" kern="1200" dirty="0" smtClean="0">
                <a:solidFill>
                  <a:schemeClr val="tx1"/>
                </a:solidFill>
                <a:latin typeface="+mn-lt"/>
                <a:ea typeface="+mn-ea"/>
                <a:cs typeface="+mn-cs"/>
              </a:rPr>
              <a:t>Since shoulder and hip may be difficult to aspirate, high index of suspicion requires opening the joint in the OR. </a:t>
            </a:r>
          </a:p>
          <a:p>
            <a:pPr lvl="0"/>
            <a:r>
              <a:rPr lang="en-US" sz="3200" kern="1200" dirty="0" smtClean="0">
                <a:solidFill>
                  <a:schemeClr val="tx1"/>
                </a:solidFill>
                <a:latin typeface="+mn-lt"/>
                <a:ea typeface="+mn-ea"/>
                <a:cs typeface="+mn-cs"/>
              </a:rPr>
              <a:t>Splint in position of function and then begin active ROM by day 10.</a:t>
            </a:r>
          </a:p>
        </p:txBody>
      </p:sp>
    </p:spTree>
  </p:cSld>
  <p:clrMapOvr>
    <a:masterClrMapping/>
  </p:clrMapOvr>
  <p:transition advTm="3750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Osteomyelitis</a:t>
            </a:r>
            <a:endParaRPr lang="en-US" dirty="0"/>
          </a:p>
        </p:txBody>
      </p:sp>
      <p:sp>
        <p:nvSpPr>
          <p:cNvPr id="3" name="Content Placeholder 2"/>
          <p:cNvSpPr>
            <a:spLocks noGrp="1"/>
          </p:cNvSpPr>
          <p:nvPr>
            <p:ph idx="1"/>
          </p:nvPr>
        </p:nvSpPr>
        <p:spPr/>
        <p:txBody>
          <a:bodyPr>
            <a:normAutofit/>
          </a:bodyPr>
          <a:lstStyle/>
          <a:p>
            <a:r>
              <a:rPr lang="en-US" dirty="0" smtClean="0"/>
              <a:t>Early diagnosis and aggressive treatment necessary to avoid chronic osteomyelitis</a:t>
            </a:r>
          </a:p>
          <a:p>
            <a:r>
              <a:rPr lang="en-US" dirty="0" smtClean="0"/>
              <a:t>Chronic osteomyelitis is rarely cured in the Developing World)</a:t>
            </a:r>
          </a:p>
        </p:txBody>
      </p:sp>
    </p:spTree>
  </p:cSld>
  <p:clrMapOvr>
    <a:masterClrMapping/>
  </p:clrMapOvr>
  <p:transition advTm="2464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of Acute Osteomyelitis</a:t>
            </a:r>
            <a:endParaRPr lang="en-US" dirty="0"/>
          </a:p>
        </p:txBody>
      </p:sp>
      <p:sp>
        <p:nvSpPr>
          <p:cNvPr id="3" name="Content Placeholder 2"/>
          <p:cNvSpPr>
            <a:spLocks noGrp="1"/>
          </p:cNvSpPr>
          <p:nvPr>
            <p:ph idx="1"/>
          </p:nvPr>
        </p:nvSpPr>
        <p:spPr/>
        <p:txBody>
          <a:bodyPr>
            <a:normAutofit fontScale="92500"/>
          </a:bodyPr>
          <a:lstStyle/>
          <a:p>
            <a:r>
              <a:rPr lang="en-US" dirty="0" smtClean="0"/>
              <a:t>Pain in the affected bone (most commonly, tibia, femur or humerus).  </a:t>
            </a:r>
          </a:p>
          <a:p>
            <a:r>
              <a:rPr lang="en-US" dirty="0" smtClean="0"/>
              <a:t>Often history of recent trauma</a:t>
            </a:r>
            <a:r>
              <a:rPr lang="en-US" baseline="0" dirty="0" smtClean="0"/>
              <a:t> but it is not necessary</a:t>
            </a:r>
            <a:r>
              <a:rPr lang="en-US" dirty="0" smtClean="0"/>
              <a:t> </a:t>
            </a:r>
          </a:p>
          <a:p>
            <a:r>
              <a:rPr lang="en-US" dirty="0" smtClean="0"/>
              <a:t>Pain severe with high fever and exam tends to be unremarkable except tenderness to gentle percussion.</a:t>
            </a:r>
          </a:p>
          <a:p>
            <a:r>
              <a:rPr lang="en-US" dirty="0" smtClean="0"/>
              <a:t>Usually begins in the </a:t>
            </a:r>
            <a:r>
              <a:rPr lang="en-US" dirty="0" err="1" smtClean="0"/>
              <a:t>metaphyses</a:t>
            </a:r>
            <a:r>
              <a:rPr lang="en-US" dirty="0" smtClean="0"/>
              <a:t> of long bones in children, especially, tibia, femur and humerus. </a:t>
            </a:r>
          </a:p>
        </p:txBody>
      </p:sp>
    </p:spTree>
  </p:cSld>
  <p:clrMapOvr>
    <a:masterClrMapping/>
  </p:clrMapOvr>
  <p:transition advTm="2132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Acute Osteomyelitis</a:t>
            </a:r>
            <a:endParaRPr lang="en-US" dirty="0"/>
          </a:p>
        </p:txBody>
      </p:sp>
      <p:sp>
        <p:nvSpPr>
          <p:cNvPr id="3" name="Content Placeholder 2"/>
          <p:cNvSpPr>
            <a:spLocks noGrp="1"/>
          </p:cNvSpPr>
          <p:nvPr>
            <p:ph idx="1"/>
          </p:nvPr>
        </p:nvSpPr>
        <p:spPr/>
        <p:txBody>
          <a:bodyPr/>
          <a:lstStyle/>
          <a:p>
            <a:r>
              <a:rPr lang="en-US" dirty="0" smtClean="0"/>
              <a:t>In</a:t>
            </a:r>
            <a:r>
              <a:rPr lang="en-US" baseline="0" dirty="0" smtClean="0"/>
              <a:t> this setting, the diagnosis is clinical and requires a high index of suspicion</a:t>
            </a:r>
          </a:p>
          <a:p>
            <a:r>
              <a:rPr lang="en-US" baseline="0" dirty="0" smtClean="0"/>
              <a:t>Ultrasound may show periosteal edema but x-rays often negative</a:t>
            </a:r>
          </a:p>
        </p:txBody>
      </p:sp>
      <p:pic>
        <p:nvPicPr>
          <p:cNvPr id="4" name="Picture 3"/>
          <p:cNvPicPr>
            <a:picLocks noChangeAspect="1" noChangeArrowheads="1"/>
          </p:cNvPicPr>
          <p:nvPr/>
        </p:nvPicPr>
        <p:blipFill>
          <a:blip r:embed="rId3" cstate="email"/>
          <a:srcRect/>
          <a:stretch>
            <a:fillRect/>
          </a:stretch>
        </p:blipFill>
        <p:spPr bwMode="auto">
          <a:xfrm>
            <a:off x="2971800" y="3810000"/>
            <a:ext cx="4876801" cy="2743201"/>
          </a:xfrm>
          <a:prstGeom prst="rect">
            <a:avLst/>
          </a:prstGeom>
          <a:noFill/>
          <a:ln w="9525">
            <a:noFill/>
            <a:miter lim="800000"/>
            <a:headEnd/>
            <a:tailEnd/>
          </a:ln>
          <a:effectLst/>
        </p:spPr>
      </p:pic>
      <p:sp>
        <p:nvSpPr>
          <p:cNvPr id="5" name="TextBox 4"/>
          <p:cNvSpPr txBox="1"/>
          <p:nvPr/>
        </p:nvSpPr>
        <p:spPr>
          <a:xfrm>
            <a:off x="304800" y="5867400"/>
            <a:ext cx="2590800" cy="646331"/>
          </a:xfrm>
          <a:prstGeom prst="rect">
            <a:avLst/>
          </a:prstGeom>
          <a:noFill/>
        </p:spPr>
        <p:txBody>
          <a:bodyPr wrap="square" rtlCol="0">
            <a:spAutoFit/>
          </a:bodyPr>
          <a:lstStyle/>
          <a:p>
            <a:r>
              <a:rPr lang="en-US" dirty="0" smtClean="0"/>
              <a:t>Courtesy Dr. D. Anderson, Ethiopia</a:t>
            </a:r>
            <a:endParaRPr lang="en-US" dirty="0"/>
          </a:p>
        </p:txBody>
      </p:sp>
    </p:spTree>
  </p:cSld>
  <p:clrMapOvr>
    <a:masterClrMapping/>
  </p:clrMapOvr>
  <p:transition advTm="1129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r>
              <a:rPr lang="en-US" baseline="0" dirty="0" smtClean="0"/>
              <a:t> of Acute Osteomyelitis</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Aspiration</a:t>
            </a:r>
          </a:p>
          <a:p>
            <a:r>
              <a:rPr lang="en-US" dirty="0" smtClean="0"/>
              <a:t>Anti-Staph antibiotics with splinting and elevation of the limb</a:t>
            </a:r>
          </a:p>
        </p:txBody>
      </p:sp>
      <p:pic>
        <p:nvPicPr>
          <p:cNvPr id="4" name="Picture 2"/>
          <p:cNvPicPr>
            <a:picLocks noChangeAspect="1" noChangeArrowheads="1"/>
          </p:cNvPicPr>
          <p:nvPr/>
        </p:nvPicPr>
        <p:blipFill>
          <a:blip r:embed="rId3" cstate="email"/>
          <a:srcRect/>
          <a:stretch>
            <a:fillRect/>
          </a:stretch>
        </p:blipFill>
        <p:spPr bwMode="auto">
          <a:xfrm>
            <a:off x="4953000" y="1752600"/>
            <a:ext cx="3124200" cy="3886200"/>
          </a:xfrm>
          <a:prstGeom prst="rect">
            <a:avLst/>
          </a:prstGeom>
          <a:noFill/>
          <a:ln w="9525">
            <a:noFill/>
            <a:miter lim="800000"/>
            <a:headEnd/>
            <a:tailEnd/>
          </a:ln>
          <a:effectLst/>
        </p:spPr>
      </p:pic>
      <p:sp>
        <p:nvSpPr>
          <p:cNvPr id="5" name="TextBox 4"/>
          <p:cNvSpPr txBox="1"/>
          <p:nvPr/>
        </p:nvSpPr>
        <p:spPr>
          <a:xfrm>
            <a:off x="4724400" y="5867400"/>
            <a:ext cx="2590800" cy="646331"/>
          </a:xfrm>
          <a:prstGeom prst="rect">
            <a:avLst/>
          </a:prstGeom>
          <a:noFill/>
        </p:spPr>
        <p:txBody>
          <a:bodyPr wrap="square" rtlCol="0">
            <a:spAutoFit/>
          </a:bodyPr>
          <a:lstStyle/>
          <a:p>
            <a:r>
              <a:rPr lang="en-US" dirty="0" smtClean="0"/>
              <a:t>Courtesy Dr. D. Anderson, Ethiopia</a:t>
            </a:r>
            <a:endParaRPr lang="en-US" dirty="0"/>
          </a:p>
        </p:txBody>
      </p:sp>
    </p:spTree>
  </p:cSld>
  <p:clrMapOvr>
    <a:masterClrMapping/>
  </p:clrMapOvr>
  <p:transition advTm="1867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Nutrition</a:t>
            </a:r>
            <a:endParaRPr lang="en-US" dirty="0"/>
          </a:p>
        </p:txBody>
      </p:sp>
      <p:pic>
        <p:nvPicPr>
          <p:cNvPr id="4" name="il_fi" descr="http://www.ouhsc.edu/histology/Glass%20slides/69_07.jpg"/>
          <p:cNvPicPr/>
          <p:nvPr/>
        </p:nvPicPr>
        <p:blipFill>
          <a:blip r:embed="rId2" cstate="print"/>
          <a:srcRect/>
          <a:stretch>
            <a:fillRect/>
          </a:stretch>
        </p:blipFill>
        <p:spPr bwMode="auto">
          <a:xfrm>
            <a:off x="1219200" y="1524000"/>
            <a:ext cx="66294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r>
              <a:rPr lang="en-US" baseline="0" dirty="0" smtClean="0"/>
              <a:t> of Acute Osteomyelitis</a:t>
            </a:r>
            <a:endParaRPr lang="en-US" dirty="0"/>
          </a:p>
        </p:txBody>
      </p:sp>
      <p:sp>
        <p:nvSpPr>
          <p:cNvPr id="3" name="Content Placeholder 2"/>
          <p:cNvSpPr>
            <a:spLocks noGrp="1"/>
          </p:cNvSpPr>
          <p:nvPr>
            <p:ph idx="1"/>
          </p:nvPr>
        </p:nvSpPr>
        <p:spPr/>
        <p:txBody>
          <a:bodyPr/>
          <a:lstStyle/>
          <a:p>
            <a:r>
              <a:rPr lang="en-US" dirty="0" smtClean="0"/>
              <a:t>Immediate decompression with drilling of affected bone (and creating a osteotomy if positive)</a:t>
            </a:r>
          </a:p>
        </p:txBody>
      </p:sp>
      <p:pic>
        <p:nvPicPr>
          <p:cNvPr id="4" name="Picture 2"/>
          <p:cNvPicPr>
            <a:picLocks noChangeAspect="1" noChangeArrowheads="1"/>
          </p:cNvPicPr>
          <p:nvPr/>
        </p:nvPicPr>
        <p:blipFill>
          <a:blip r:embed="rId3" cstate="email"/>
          <a:srcRect/>
          <a:stretch>
            <a:fillRect/>
          </a:stretch>
        </p:blipFill>
        <p:spPr bwMode="auto">
          <a:xfrm>
            <a:off x="3048000" y="2819400"/>
            <a:ext cx="5105400" cy="3829050"/>
          </a:xfrm>
          <a:prstGeom prst="rect">
            <a:avLst/>
          </a:prstGeom>
          <a:noFill/>
          <a:ln w="9525">
            <a:noFill/>
            <a:miter lim="800000"/>
            <a:headEnd/>
            <a:tailEnd/>
          </a:ln>
          <a:effectLst/>
        </p:spPr>
      </p:pic>
      <p:sp>
        <p:nvSpPr>
          <p:cNvPr id="5" name="TextBox 4"/>
          <p:cNvSpPr txBox="1"/>
          <p:nvPr/>
        </p:nvSpPr>
        <p:spPr>
          <a:xfrm>
            <a:off x="304800" y="5867400"/>
            <a:ext cx="2590800" cy="646331"/>
          </a:xfrm>
          <a:prstGeom prst="rect">
            <a:avLst/>
          </a:prstGeom>
          <a:noFill/>
        </p:spPr>
        <p:txBody>
          <a:bodyPr wrap="square" rtlCol="0">
            <a:spAutoFit/>
          </a:bodyPr>
          <a:lstStyle/>
          <a:p>
            <a:r>
              <a:rPr lang="en-US" dirty="0" smtClean="0"/>
              <a:t>Courtesy Dr. D. Anderson, Ethiopia</a:t>
            </a:r>
            <a:endParaRPr lang="en-US" dirty="0"/>
          </a:p>
        </p:txBody>
      </p:sp>
    </p:spTree>
  </p:cSld>
  <p:clrMapOvr>
    <a:masterClrMapping/>
  </p:clrMapOvr>
  <p:transition advTm="4861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Triad of Pus</a:t>
            </a:r>
            <a:endParaRPr lang="en-US" dirty="0"/>
          </a:p>
        </p:txBody>
      </p:sp>
      <p:sp>
        <p:nvSpPr>
          <p:cNvPr id="3" name="Content Placeholder 2"/>
          <p:cNvSpPr>
            <a:spLocks noGrp="1"/>
          </p:cNvSpPr>
          <p:nvPr>
            <p:ph idx="1"/>
          </p:nvPr>
        </p:nvSpPr>
        <p:spPr/>
        <p:txBody>
          <a:bodyPr/>
          <a:lstStyle/>
          <a:p>
            <a:r>
              <a:rPr lang="en-US" dirty="0" smtClean="0"/>
              <a:t>The triad of tropical </a:t>
            </a:r>
            <a:r>
              <a:rPr lang="en-US" dirty="0" err="1" smtClean="0"/>
              <a:t>pyomyositis</a:t>
            </a:r>
            <a:r>
              <a:rPr lang="en-US" dirty="0" smtClean="0"/>
              <a:t>, septic arthritis and acute osteomyelitis are common and often overlap. </a:t>
            </a:r>
          </a:p>
          <a:p>
            <a:r>
              <a:rPr lang="en-US" dirty="0" smtClean="0"/>
              <a:t>Tends to be a disease of the indigenous peoples (barefoot or other sources of trauma?)</a:t>
            </a:r>
          </a:p>
        </p:txBody>
      </p:sp>
    </p:spTree>
  </p:cSld>
  <p:clrMapOvr>
    <a:masterClrMapping/>
  </p:clrMapOvr>
  <p:transition advTm="2864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a:t>
            </a:r>
            <a:r>
              <a:rPr lang="en-US" dirty="0" smtClean="0"/>
              <a:t>T</a:t>
            </a:r>
            <a:r>
              <a:rPr lang="en-US" dirty="0" smtClean="0"/>
              <a:t>reatment</a:t>
            </a:r>
            <a:endParaRPr lang="en-US" dirty="0"/>
          </a:p>
        </p:txBody>
      </p:sp>
      <p:sp>
        <p:nvSpPr>
          <p:cNvPr id="3" name="Content Placeholder 2"/>
          <p:cNvSpPr>
            <a:spLocks noGrp="1"/>
          </p:cNvSpPr>
          <p:nvPr>
            <p:ph idx="1"/>
          </p:nvPr>
        </p:nvSpPr>
        <p:spPr/>
        <p:txBody>
          <a:bodyPr/>
          <a:lstStyle/>
          <a:p>
            <a:r>
              <a:rPr lang="en-US" dirty="0" smtClean="0"/>
              <a:t>IV antibiotics for prolonged periods are not feasible</a:t>
            </a:r>
            <a:r>
              <a:rPr lang="en-US" baseline="0" dirty="0" smtClean="0"/>
              <a:t> or affordable</a:t>
            </a:r>
          </a:p>
          <a:p>
            <a:r>
              <a:rPr lang="en-US" baseline="0" dirty="0" smtClean="0"/>
              <a:t>When fever subsides, switch to oral antibiotics (x-rays will be positive)</a:t>
            </a:r>
          </a:p>
          <a:p>
            <a:r>
              <a:rPr lang="en-US" baseline="0" dirty="0" smtClean="0"/>
              <a:t>Continue antibiotics until fever, pain and swelling are resolved; ESR is normal</a:t>
            </a:r>
          </a:p>
        </p:txBody>
      </p:sp>
    </p:spTree>
  </p:cSld>
  <p:clrMapOvr>
    <a:masterClrMapping/>
  </p:clrMapOvr>
  <p:transition advTm="2686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914400" rtl="0" eaLnBrk="1" latinLnBrk="0" hangingPunct="1">
              <a:spcBef>
                <a:spcPct val="0"/>
              </a:spcBef>
              <a:buNone/>
            </a:pPr>
            <a:r>
              <a:rPr lang="en-US" sz="4400" kern="1200" dirty="0" smtClean="0">
                <a:solidFill>
                  <a:schemeClr val="tx1"/>
                </a:solidFill>
                <a:latin typeface="+mj-lt"/>
                <a:ea typeface="+mj-ea"/>
                <a:cs typeface="+mj-cs"/>
              </a:rPr>
              <a:t>Chronic </a:t>
            </a:r>
            <a:r>
              <a:rPr lang="en-US" sz="4400" kern="1200" dirty="0" smtClean="0">
                <a:solidFill>
                  <a:schemeClr val="tx1"/>
                </a:solidFill>
                <a:latin typeface="+mj-lt"/>
                <a:ea typeface="+mj-ea"/>
                <a:cs typeface="+mj-cs"/>
              </a:rPr>
              <a:t>Osteomyelitis</a:t>
            </a:r>
            <a:endParaRPr lang="en-US" sz="4400" kern="1200" dirty="0" smtClean="0">
              <a:solidFill>
                <a:schemeClr val="tx1"/>
              </a:solidFill>
              <a:latin typeface="+mj-lt"/>
              <a:ea typeface="+mj-ea"/>
              <a:cs typeface="+mj-cs"/>
            </a:endParaRPr>
          </a:p>
        </p:txBody>
      </p:sp>
      <p:sp>
        <p:nvSpPr>
          <p:cNvPr id="3" name="Text Placeholder 2"/>
          <p:cNvSpPr>
            <a:spLocks noGrp="1"/>
          </p:cNvSpPr>
          <p:nvPr>
            <p:ph type="body" idx="4294967295"/>
          </p:nvPr>
        </p:nvSpPr>
        <p:spPr/>
        <p:txBody>
          <a:bodyPr>
            <a:noAutofit/>
          </a:bodyPr>
          <a:lstStyle/>
          <a:p>
            <a:pPr lvl="0"/>
            <a:r>
              <a:rPr lang="en-US" sz="3200" kern="1200" dirty="0" smtClean="0">
                <a:solidFill>
                  <a:schemeClr val="tx1"/>
                </a:solidFill>
                <a:latin typeface="+mn-lt"/>
                <a:ea typeface="+mn-ea"/>
                <a:cs typeface="+mn-cs"/>
              </a:rPr>
              <a:t>Definitions:</a:t>
            </a:r>
          </a:p>
          <a:p>
            <a:pPr lvl="1"/>
            <a:r>
              <a:rPr lang="en-US" sz="2800" kern="1200" dirty="0" smtClean="0">
                <a:solidFill>
                  <a:schemeClr val="tx1"/>
                </a:solidFill>
                <a:latin typeface="+mj-lt"/>
                <a:ea typeface="+mj-ea"/>
                <a:cs typeface="+mj-cs"/>
              </a:rPr>
              <a:t>A </a:t>
            </a:r>
            <a:r>
              <a:rPr lang="en-US" sz="2800" i="1" kern="1200" dirty="0" err="1" smtClean="0">
                <a:solidFill>
                  <a:schemeClr val="tx1"/>
                </a:solidFill>
                <a:latin typeface="+mj-lt"/>
                <a:ea typeface="+mj-ea"/>
                <a:cs typeface="+mj-cs"/>
              </a:rPr>
              <a:t>sequestrum</a:t>
            </a:r>
            <a:r>
              <a:rPr lang="en-US" sz="2800" kern="1200" dirty="0" smtClean="0">
                <a:solidFill>
                  <a:schemeClr val="tx1"/>
                </a:solidFill>
                <a:latin typeface="+mj-lt"/>
                <a:ea typeface="+mj-ea"/>
                <a:cs typeface="+mj-cs"/>
              </a:rPr>
              <a:t> is a piece of dead bone that has become separated during the process of necrosis from normal/sound bone.</a:t>
            </a:r>
          </a:p>
          <a:p>
            <a:pPr lvl="1"/>
            <a:r>
              <a:rPr lang="en-US" sz="2800" kern="1200" dirty="0" smtClean="0">
                <a:solidFill>
                  <a:schemeClr val="tx1"/>
                </a:solidFill>
                <a:latin typeface="+mj-lt"/>
                <a:ea typeface="+mj-ea"/>
                <a:cs typeface="+mj-cs"/>
              </a:rPr>
              <a:t>The </a:t>
            </a:r>
            <a:r>
              <a:rPr lang="en-US" sz="2800" i="1" kern="1200" dirty="0" err="1" smtClean="0">
                <a:solidFill>
                  <a:schemeClr val="tx1"/>
                </a:solidFill>
                <a:latin typeface="+mj-lt"/>
                <a:ea typeface="+mj-ea"/>
                <a:cs typeface="+mj-cs"/>
              </a:rPr>
              <a:t>involucrum</a:t>
            </a:r>
            <a:r>
              <a:rPr lang="en-US" sz="2800" kern="1200" dirty="0" smtClean="0">
                <a:solidFill>
                  <a:schemeClr val="tx1"/>
                </a:solidFill>
                <a:latin typeface="+mj-lt"/>
                <a:ea typeface="+mj-ea"/>
                <a:cs typeface="+mj-cs"/>
              </a:rPr>
              <a:t> is a layer of new bone growth outside existing bone seen in </a:t>
            </a:r>
            <a:r>
              <a:rPr lang="en-US" sz="2800" kern="1200" dirty="0" err="1" smtClean="0">
                <a:solidFill>
                  <a:schemeClr val="tx1"/>
                </a:solidFill>
                <a:latin typeface="+mj-lt"/>
                <a:ea typeface="+mj-ea"/>
                <a:cs typeface="+mj-cs"/>
              </a:rPr>
              <a:t>pyogenic</a:t>
            </a:r>
            <a:r>
              <a:rPr lang="en-US" sz="2800" kern="1200" dirty="0" smtClean="0">
                <a:solidFill>
                  <a:schemeClr val="tx1"/>
                </a:solidFill>
                <a:latin typeface="+mj-lt"/>
                <a:ea typeface="+mj-ea"/>
                <a:cs typeface="+mj-cs"/>
              </a:rPr>
              <a:t> osteomyelitis. It results from the stripping off of the </a:t>
            </a:r>
            <a:r>
              <a:rPr lang="en-US" sz="2800" kern="1200" dirty="0" err="1" smtClean="0">
                <a:solidFill>
                  <a:schemeClr val="tx1"/>
                </a:solidFill>
                <a:latin typeface="+mj-lt"/>
                <a:ea typeface="+mj-ea"/>
                <a:cs typeface="+mj-cs"/>
              </a:rPr>
              <a:t>periosteum</a:t>
            </a:r>
            <a:r>
              <a:rPr lang="en-US" sz="2800" kern="1200" dirty="0" smtClean="0">
                <a:solidFill>
                  <a:schemeClr val="tx1"/>
                </a:solidFill>
                <a:latin typeface="+mj-lt"/>
                <a:ea typeface="+mj-ea"/>
                <a:cs typeface="+mj-cs"/>
              </a:rPr>
              <a:t> by the accumulation of pus within the bone, and new bone growing from the </a:t>
            </a:r>
            <a:r>
              <a:rPr lang="en-US" sz="2800" kern="1200" dirty="0" err="1" smtClean="0">
                <a:solidFill>
                  <a:schemeClr val="tx1"/>
                </a:solidFill>
                <a:latin typeface="+mj-lt"/>
                <a:ea typeface="+mj-ea"/>
                <a:cs typeface="+mj-cs"/>
              </a:rPr>
              <a:t>periosteum</a:t>
            </a:r>
            <a:r>
              <a:rPr lang="en-US" sz="2800" kern="1200" dirty="0" smtClean="0">
                <a:solidFill>
                  <a:schemeClr val="tx1"/>
                </a:solidFill>
                <a:latin typeface="+mj-lt"/>
                <a:ea typeface="+mj-ea"/>
                <a:cs typeface="+mj-cs"/>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Therapy</a:t>
            </a:r>
            <a:endParaRPr lang="en-US" dirty="0"/>
          </a:p>
        </p:txBody>
      </p:sp>
      <p:sp>
        <p:nvSpPr>
          <p:cNvPr id="3" name="Text Placeholder 2"/>
          <p:cNvSpPr>
            <a:spLocks noGrp="1"/>
          </p:cNvSpPr>
          <p:nvPr>
            <p:ph type="body" idx="4294967295"/>
          </p:nvPr>
        </p:nvSpPr>
        <p:spPr/>
        <p:txBody>
          <a:bodyPr>
            <a:normAutofit/>
          </a:bodyPr>
          <a:lstStyle/>
          <a:p>
            <a:pPr marL="342900" lvl="0" indent="-342900" algn="l" defTabSz="914400" rtl="0" eaLnBrk="1" latinLnBrk="0" hangingPunct="1">
              <a:lnSpc>
                <a:spcPct val="100000"/>
              </a:lnSpc>
              <a:spcBef>
                <a:spcPct val="20000"/>
              </a:spcBef>
              <a:buFont typeface="Arial" pitchFamily="34" charset="0"/>
              <a:buChar char="•"/>
            </a:pPr>
            <a:r>
              <a:rPr lang="en-US" sz="3400" kern="1200" dirty="0" smtClean="0">
                <a:solidFill>
                  <a:schemeClr val="tx1"/>
                </a:solidFill>
                <a:latin typeface="+mj-lt"/>
                <a:ea typeface="+mj-ea"/>
                <a:cs typeface="+mj-cs"/>
              </a:rPr>
              <a:t>Chronic osteomyelitis in the developing world can rarely be cured.  The attempt is to gain good function/diminished drainage for several years until it flares again.</a:t>
            </a:r>
          </a:p>
          <a:p>
            <a:pPr marL="342900" lvl="0" indent="-342900" algn="l" defTabSz="914400" rtl="0" eaLnBrk="1" latinLnBrk="0" hangingPunct="1">
              <a:lnSpc>
                <a:spcPct val="100000"/>
              </a:lnSpc>
              <a:spcBef>
                <a:spcPct val="20000"/>
              </a:spcBef>
              <a:buFont typeface="Arial" pitchFamily="34" charset="0"/>
              <a:buChar char="•"/>
            </a:pPr>
            <a:r>
              <a:rPr lang="en-US" sz="3400" kern="1200" dirty="0" smtClean="0">
                <a:solidFill>
                  <a:schemeClr val="tx1"/>
                </a:solidFill>
                <a:latin typeface="+mj-lt"/>
                <a:ea typeface="+mj-ea"/>
                <a:cs typeface="+mj-cs"/>
              </a:rPr>
              <a:t>Antibiotics will have little affect (alone) if the </a:t>
            </a:r>
            <a:r>
              <a:rPr lang="en-US" sz="3400" kern="1200" dirty="0" err="1" smtClean="0">
                <a:solidFill>
                  <a:schemeClr val="tx1"/>
                </a:solidFill>
                <a:latin typeface="+mj-lt"/>
                <a:ea typeface="+mj-ea"/>
                <a:cs typeface="+mj-cs"/>
              </a:rPr>
              <a:t>sequestrum</a:t>
            </a:r>
            <a:r>
              <a:rPr lang="en-US" sz="3400" kern="1200" dirty="0" smtClean="0">
                <a:solidFill>
                  <a:schemeClr val="tx1"/>
                </a:solidFill>
                <a:latin typeface="+mj-lt"/>
                <a:ea typeface="+mj-ea"/>
                <a:cs typeface="+mj-cs"/>
              </a:rPr>
              <a:t> is not removed.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900" kern="1200" dirty="0" smtClean="0">
                <a:solidFill>
                  <a:schemeClr val="tx1"/>
                </a:solidFill>
                <a:latin typeface="+mj-lt"/>
                <a:ea typeface="+mj-ea"/>
                <a:cs typeface="+mj-cs"/>
              </a:rPr>
              <a:t>Removal of the </a:t>
            </a:r>
            <a:r>
              <a:rPr lang="en-US" sz="4900" dirty="0" err="1" smtClean="0"/>
              <a:t>S</a:t>
            </a:r>
            <a:r>
              <a:rPr lang="en-US" sz="4900" kern="1200" dirty="0" err="1" smtClean="0">
                <a:solidFill>
                  <a:schemeClr val="tx1"/>
                </a:solidFill>
                <a:latin typeface="+mj-lt"/>
                <a:ea typeface="+mj-ea"/>
                <a:cs typeface="+mj-cs"/>
              </a:rPr>
              <a:t>equestrum</a:t>
            </a:r>
            <a:endParaRPr lang="en-US" dirty="0"/>
          </a:p>
        </p:txBody>
      </p:sp>
      <p:sp>
        <p:nvSpPr>
          <p:cNvPr id="3" name="Text Placeholder 2"/>
          <p:cNvSpPr>
            <a:spLocks noGrp="1"/>
          </p:cNvSpPr>
          <p:nvPr>
            <p:ph sz="half" idx="1"/>
          </p:nvPr>
        </p:nvSpPr>
        <p:spPr/>
        <p:txBody>
          <a:bodyPr>
            <a:normAutofit fontScale="77500" lnSpcReduction="20000"/>
          </a:bodyPr>
          <a:lstStyle/>
          <a:p>
            <a:pPr lvl="0"/>
            <a:r>
              <a:rPr lang="en-US" sz="3400" kern="1200" dirty="0" smtClean="0">
                <a:solidFill>
                  <a:schemeClr val="tx1"/>
                </a:solidFill>
                <a:latin typeface="+mj-lt"/>
                <a:ea typeface="+mj-ea"/>
                <a:cs typeface="+mj-cs"/>
              </a:rPr>
              <a:t>Do not prematurely  remove large </a:t>
            </a:r>
            <a:r>
              <a:rPr lang="en-US" sz="3400" kern="1200" dirty="0" err="1" smtClean="0">
                <a:solidFill>
                  <a:schemeClr val="tx1"/>
                </a:solidFill>
                <a:latin typeface="+mj-lt"/>
                <a:ea typeface="+mj-ea"/>
                <a:cs typeface="+mj-cs"/>
              </a:rPr>
              <a:t>sequestra</a:t>
            </a:r>
            <a:r>
              <a:rPr lang="en-US" sz="3400" kern="1200" dirty="0" smtClean="0">
                <a:solidFill>
                  <a:schemeClr val="tx1"/>
                </a:solidFill>
                <a:latin typeface="+mj-lt"/>
                <a:ea typeface="+mj-ea"/>
                <a:cs typeface="+mj-cs"/>
              </a:rPr>
              <a:t> of the long bones (esp. humerus, tibia and femur), </a:t>
            </a:r>
          </a:p>
          <a:p>
            <a:pPr lvl="0"/>
            <a:r>
              <a:rPr lang="en-US" sz="3400" kern="1200" dirty="0" smtClean="0">
                <a:solidFill>
                  <a:schemeClr val="tx1"/>
                </a:solidFill>
                <a:latin typeface="+mj-lt"/>
                <a:ea typeface="+mj-ea"/>
                <a:cs typeface="+mj-cs"/>
              </a:rPr>
              <a:t>The </a:t>
            </a:r>
            <a:r>
              <a:rPr lang="en-US" sz="3400" kern="1200" dirty="0" err="1" smtClean="0">
                <a:solidFill>
                  <a:schemeClr val="tx1"/>
                </a:solidFill>
                <a:latin typeface="+mj-lt"/>
                <a:ea typeface="+mj-ea"/>
                <a:cs typeface="+mj-cs"/>
              </a:rPr>
              <a:t>involucrum</a:t>
            </a:r>
            <a:r>
              <a:rPr lang="en-US" sz="3400" kern="1200" dirty="0" smtClean="0">
                <a:solidFill>
                  <a:schemeClr val="tx1"/>
                </a:solidFill>
                <a:latin typeface="+mj-lt"/>
                <a:ea typeface="+mj-ea"/>
                <a:cs typeface="+mj-cs"/>
              </a:rPr>
              <a:t> must develop sufficiently to stabilize the limb before the dead bone is removed </a:t>
            </a:r>
            <a:endParaRPr lang="en-US" sz="3400" dirty="0" smtClean="0">
              <a:latin typeface="+mj-lt"/>
              <a:ea typeface="+mj-ea"/>
              <a:cs typeface="+mj-cs"/>
            </a:endParaRPr>
          </a:p>
          <a:p>
            <a:pPr lvl="0"/>
            <a:r>
              <a:rPr lang="en-US" sz="3400" kern="1200" dirty="0" smtClean="0">
                <a:solidFill>
                  <a:schemeClr val="tx1"/>
                </a:solidFill>
                <a:latin typeface="+mj-lt"/>
                <a:ea typeface="+mj-ea"/>
                <a:cs typeface="+mj-cs"/>
              </a:rPr>
              <a:t>Cast or external fixation  may be necessary to stabilize the limb</a:t>
            </a:r>
          </a:p>
        </p:txBody>
      </p:sp>
      <p:pic>
        <p:nvPicPr>
          <p:cNvPr id="5" name="Content Placeholder 4" descr="Frontal"/>
          <p:cNvPicPr>
            <a:picLocks noGrp="1"/>
          </p:cNvPicPr>
          <p:nvPr>
            <p:ph sz="half" idx="2"/>
          </p:nvPr>
        </p:nvPicPr>
        <p:blipFill>
          <a:blip r:embed="rId2" cstate="print"/>
          <a:srcRect/>
          <a:stretch>
            <a:fillRect/>
          </a:stretch>
        </p:blipFill>
        <p:spPr bwMode="auto">
          <a:xfrm>
            <a:off x="4809969" y="1600200"/>
            <a:ext cx="3715061" cy="4525963"/>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Chronic Osteomyelitis</a:t>
            </a:r>
          </a:p>
        </p:txBody>
      </p:sp>
      <p:pic>
        <p:nvPicPr>
          <p:cNvPr id="1026" name="Picture 2" descr="C:\Users\Bruce\Pictures\2003 Togo\Patient Pictures Togo 03\Osteomyelitis with sequestrum Togo May 03 001.jpg"/>
          <p:cNvPicPr>
            <a:picLocks noChangeAspect="1" noChangeArrowheads="1"/>
          </p:cNvPicPr>
          <p:nvPr/>
        </p:nvPicPr>
        <p:blipFill>
          <a:blip r:embed="rId2" cstate="print"/>
          <a:srcRect l="19672" t="26229" r="43443"/>
          <a:stretch>
            <a:fillRect/>
          </a:stretch>
        </p:blipFill>
        <p:spPr bwMode="auto">
          <a:xfrm>
            <a:off x="0" y="1524000"/>
            <a:ext cx="3149600" cy="4724400"/>
          </a:xfrm>
          <a:prstGeom prst="rect">
            <a:avLst/>
          </a:prstGeom>
          <a:noFill/>
        </p:spPr>
      </p:pic>
      <p:pic>
        <p:nvPicPr>
          <p:cNvPr id="1027" name="Picture 3" descr="C:\Users\Bruce\Pictures\2003 Togo\Patient Pictures Togo 03\Osteomyelitis with sequestrum Togo May 03 003.jpg"/>
          <p:cNvPicPr>
            <a:picLocks noGrp="1" noChangeAspect="1" noChangeArrowheads="1"/>
          </p:cNvPicPr>
          <p:nvPr>
            <p:ph sz="half" idx="2"/>
          </p:nvPr>
        </p:nvPicPr>
        <p:blipFill>
          <a:blip r:embed="rId3" cstate="print"/>
          <a:srcRect t="19149" b="8511"/>
          <a:stretch>
            <a:fillRect/>
          </a:stretch>
        </p:blipFill>
        <p:spPr bwMode="auto">
          <a:xfrm rot="5400000">
            <a:off x="2108200" y="2616200"/>
            <a:ext cx="4775200" cy="2590800"/>
          </a:xfrm>
          <a:prstGeom prst="rect">
            <a:avLst/>
          </a:prstGeom>
          <a:noFill/>
        </p:spPr>
      </p:pic>
      <p:pic>
        <p:nvPicPr>
          <p:cNvPr id="1029" name="Picture 5" descr="C:\Users\Bruce\Pictures\2003 Togo\Patient Pictures Togo 03\Osteomyelitis with sequestrum Togo May 03 005.jpg"/>
          <p:cNvPicPr>
            <a:picLocks noChangeAspect="1" noChangeArrowheads="1"/>
          </p:cNvPicPr>
          <p:nvPr/>
        </p:nvPicPr>
        <p:blipFill>
          <a:blip r:embed="rId4" cstate="print"/>
          <a:srcRect/>
          <a:stretch>
            <a:fillRect/>
          </a:stretch>
        </p:blipFill>
        <p:spPr bwMode="auto">
          <a:xfrm>
            <a:off x="5791200" y="1524000"/>
            <a:ext cx="3352800" cy="480067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a:t>
            </a:r>
            <a:r>
              <a:rPr lang="en-US" baseline="0" dirty="0" smtClean="0"/>
              <a:t> of the </a:t>
            </a:r>
            <a:r>
              <a:rPr lang="en-US" baseline="0" dirty="0" err="1" smtClean="0"/>
              <a:t>Sequestrum</a:t>
            </a:r>
            <a:endParaRPr lang="en-US" dirty="0"/>
          </a:p>
        </p:txBody>
      </p:sp>
      <p:sp>
        <p:nvSpPr>
          <p:cNvPr id="3" name="Text Placeholder 2"/>
          <p:cNvSpPr>
            <a:spLocks noGrp="1"/>
          </p:cNvSpPr>
          <p:nvPr>
            <p:ph type="body" idx="4294967295"/>
          </p:nvPr>
        </p:nvSpPr>
        <p:spPr/>
        <p:txBody>
          <a:bodyPr>
            <a:normAutofit/>
          </a:bodyPr>
          <a:lstStyle/>
          <a:p>
            <a:pPr lvl="0"/>
            <a:r>
              <a:rPr lang="en-US" sz="3400" kern="1200" smtClean="0">
                <a:solidFill>
                  <a:schemeClr val="tx1"/>
                </a:solidFill>
                <a:latin typeface="+mj-lt"/>
                <a:ea typeface="+mj-ea"/>
                <a:cs typeface="+mj-cs"/>
              </a:rPr>
              <a:t>In the case of smaller sequestra, it can be removed immediately since the bone is stable around it.  It is whiter than the living bone and distinct sharp edges.</a:t>
            </a:r>
            <a:endParaRPr lang="en-US" sz="3400" kern="1200" dirty="0" smtClean="0">
              <a:solidFill>
                <a:schemeClr val="tx1"/>
              </a:solidFill>
              <a:latin typeface="+mj-lt"/>
              <a:ea typeface="+mj-ea"/>
              <a:cs typeface="+mj-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a:t>
            </a:r>
            <a:r>
              <a:rPr lang="en-US" dirty="0" err="1" smtClean="0"/>
              <a:t>Sequestrum</a:t>
            </a:r>
            <a:endParaRPr lang="en-US" dirty="0"/>
          </a:p>
        </p:txBody>
      </p:sp>
      <p:pic>
        <p:nvPicPr>
          <p:cNvPr id="2050" name="Picture 2" descr="C:\Users\Bruce\Pictures\2003 Togo\Patient Pictures Togo 03\Osteomyelitis proximal femur July 03 Togo 002.jpg"/>
          <p:cNvPicPr>
            <a:picLocks noChangeAspect="1" noChangeArrowheads="1"/>
          </p:cNvPicPr>
          <p:nvPr/>
        </p:nvPicPr>
        <p:blipFill>
          <a:blip r:embed="rId2" cstate="print"/>
          <a:srcRect l="66284" r="11563" b="59458"/>
          <a:stretch>
            <a:fillRect/>
          </a:stretch>
        </p:blipFill>
        <p:spPr bwMode="auto">
          <a:xfrm>
            <a:off x="4343400" y="1524000"/>
            <a:ext cx="3886200" cy="5334000"/>
          </a:xfrm>
          <a:prstGeom prst="rect">
            <a:avLst/>
          </a:prstGeom>
          <a:noFill/>
        </p:spPr>
      </p:pic>
      <p:pic>
        <p:nvPicPr>
          <p:cNvPr id="7" name="Picture 2" descr="C:\Users\Bruce\Pictures\2003 Togo\Patient Pictures Togo 03\Osteomyelitis proximal femur July 03 Togo 002.jpg"/>
          <p:cNvPicPr>
            <a:picLocks noChangeAspect="1" noChangeArrowheads="1"/>
          </p:cNvPicPr>
          <p:nvPr/>
        </p:nvPicPr>
        <p:blipFill>
          <a:blip r:embed="rId2" cstate="print"/>
          <a:srcRect l="1943" r="80568" b="59193"/>
          <a:stretch>
            <a:fillRect/>
          </a:stretch>
        </p:blipFill>
        <p:spPr bwMode="auto">
          <a:xfrm>
            <a:off x="457200" y="1523999"/>
            <a:ext cx="3048000" cy="5334001"/>
          </a:xfrm>
          <a:prstGeom prst="rect">
            <a:avLst/>
          </a:prstGeom>
          <a:noFill/>
        </p:spPr>
      </p:pic>
      <p:sp>
        <p:nvSpPr>
          <p:cNvPr id="8" name="Left Arrow 7"/>
          <p:cNvSpPr/>
          <p:nvPr/>
        </p:nvSpPr>
        <p:spPr>
          <a:xfrm>
            <a:off x="6934200" y="4495800"/>
            <a:ext cx="838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kern="1200" dirty="0" smtClean="0">
                <a:solidFill>
                  <a:schemeClr val="tx1"/>
                </a:solidFill>
                <a:latin typeface="+mj-lt"/>
                <a:ea typeface="+mj-ea"/>
                <a:cs typeface="+mj-cs"/>
              </a:rPr>
              <a:t>Soft</a:t>
            </a:r>
            <a:r>
              <a:rPr lang="en-US" sz="4900" kern="1200" baseline="0" dirty="0" smtClean="0">
                <a:solidFill>
                  <a:schemeClr val="tx1"/>
                </a:solidFill>
                <a:latin typeface="+mj-lt"/>
                <a:ea typeface="+mj-ea"/>
                <a:cs typeface="+mj-cs"/>
              </a:rPr>
              <a:t> Tissue is Vital</a:t>
            </a:r>
            <a:endParaRPr lang="en-US" dirty="0"/>
          </a:p>
        </p:txBody>
      </p:sp>
      <p:sp>
        <p:nvSpPr>
          <p:cNvPr id="3" name="Text Placeholder 2"/>
          <p:cNvSpPr>
            <a:spLocks noGrp="1"/>
          </p:cNvSpPr>
          <p:nvPr>
            <p:ph type="body" idx="4294967295"/>
          </p:nvPr>
        </p:nvSpPr>
        <p:spPr/>
        <p:txBody>
          <a:bodyPr>
            <a:normAutofit/>
          </a:bodyPr>
          <a:lstStyle/>
          <a:p>
            <a:pPr lvl="0"/>
            <a:r>
              <a:rPr lang="en-US" sz="3400" kern="1200" dirty="0" smtClean="0">
                <a:solidFill>
                  <a:schemeClr val="tx1"/>
                </a:solidFill>
                <a:latin typeface="+mj-lt"/>
                <a:ea typeface="+mj-ea"/>
                <a:cs typeface="+mj-cs"/>
              </a:rPr>
              <a:t>Bone heals best with soft tissue coverage</a:t>
            </a:r>
          </a:p>
          <a:p>
            <a:pPr lvl="0"/>
            <a:r>
              <a:rPr lang="en-US" sz="3400" kern="1200" dirty="0" smtClean="0">
                <a:solidFill>
                  <a:schemeClr val="tx1"/>
                </a:solidFill>
                <a:latin typeface="+mj-lt"/>
                <a:ea typeface="+mj-ea"/>
                <a:cs typeface="+mj-cs"/>
              </a:rPr>
              <a:t>Rotation or transfer flaps may be required.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Ludwig’s Angina</a:t>
            </a:r>
            <a:endParaRPr lang="en-US" dirty="0"/>
          </a:p>
        </p:txBody>
      </p:sp>
      <p:sp>
        <p:nvSpPr>
          <p:cNvPr id="3" name="Content Placeholder 2"/>
          <p:cNvSpPr>
            <a:spLocks noGrp="1"/>
          </p:cNvSpPr>
          <p:nvPr>
            <p:ph idx="1"/>
          </p:nvPr>
        </p:nvSpPr>
        <p:spPr/>
        <p:txBody>
          <a:bodyPr>
            <a:normAutofit/>
          </a:bodyPr>
          <a:lstStyle/>
          <a:p>
            <a:r>
              <a:rPr lang="en-US" dirty="0" smtClean="0"/>
              <a:t>Streptococcal </a:t>
            </a:r>
            <a:r>
              <a:rPr lang="en-US" dirty="0" err="1" smtClean="0"/>
              <a:t>ssp</a:t>
            </a:r>
            <a:r>
              <a:rPr lang="en-US" dirty="0" smtClean="0"/>
              <a:t> (anaerobic), Staphylococcus and </a:t>
            </a:r>
            <a:r>
              <a:rPr lang="en-US" dirty="0" err="1" smtClean="0"/>
              <a:t>Bacteroides</a:t>
            </a:r>
            <a:r>
              <a:rPr lang="en-US" dirty="0" smtClean="0"/>
              <a:t> from the mouth.</a:t>
            </a:r>
          </a:p>
          <a:p>
            <a:r>
              <a:rPr lang="en-US" dirty="0" smtClean="0"/>
              <a:t>Penicillin/metronidazole and/or </a:t>
            </a:r>
            <a:r>
              <a:rPr lang="en-US" dirty="0" err="1" smtClean="0"/>
              <a:t>clindamycin</a:t>
            </a:r>
            <a:r>
              <a:rPr lang="en-US" dirty="0" smtClean="0"/>
              <a:t> – may respond to only antibiotics and not require surgery. </a:t>
            </a:r>
          </a:p>
          <a:p>
            <a:r>
              <a:rPr lang="en-US" dirty="0" smtClean="0"/>
              <a:t>Usually due to abscess of 2nd and 3rd lower molars.   </a:t>
            </a:r>
          </a:p>
          <a:p>
            <a:endParaRPr lang="en-US" dirty="0"/>
          </a:p>
        </p:txBody>
      </p:sp>
    </p:spTree>
  </p:cSld>
  <p:clrMapOvr>
    <a:masterClrMapping/>
  </p:clrMapOvr>
  <p:transition advTm="2613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1143000"/>
          </a:xfrm>
        </p:spPr>
        <p:txBody>
          <a:bodyPr>
            <a:normAutofit/>
          </a:bodyPr>
          <a:lstStyle/>
          <a:p>
            <a:r>
              <a:rPr lang="en-US" sz="4800" b="1" kern="1200" dirty="0" smtClean="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rPr>
              <a:t>Ludwig’s</a:t>
            </a:r>
            <a:endParaRPr lang="en-US" sz="4800" b="1" kern="1200" dirty="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endParaRPr>
          </a:p>
        </p:txBody>
      </p:sp>
      <p:grpSp>
        <p:nvGrpSpPr>
          <p:cNvPr id="3" name="Group 7"/>
          <p:cNvGrpSpPr/>
          <p:nvPr/>
        </p:nvGrpSpPr>
        <p:grpSpPr>
          <a:xfrm>
            <a:off x="304800" y="2209800"/>
            <a:ext cx="3309731" cy="4114800"/>
            <a:chOff x="304800" y="2209800"/>
            <a:chExt cx="3309731" cy="4114800"/>
          </a:xfrm>
        </p:grpSpPr>
        <p:pic>
          <p:nvPicPr>
            <p:cNvPr id="517122" name="Picture 2" descr="c:\users\owner.owner-PC\Documents\My Pictures - Mission trips\2003 Togo\Patient Pictures Togo 03\Ludwig's angina 001.jpg"/>
            <p:cNvPicPr>
              <a:picLocks noChangeAspect="1" noChangeArrowheads="1"/>
            </p:cNvPicPr>
            <p:nvPr/>
          </p:nvPicPr>
          <p:blipFill>
            <a:blip r:embed="rId3" cstate="email"/>
            <a:srcRect/>
            <a:stretch>
              <a:fillRect/>
            </a:stretch>
          </p:blipFill>
          <p:spPr bwMode="auto">
            <a:xfrm>
              <a:off x="304800" y="2209800"/>
              <a:ext cx="3309731" cy="4114800"/>
            </a:xfrm>
            <a:prstGeom prst="rect">
              <a:avLst/>
            </a:prstGeom>
            <a:noFill/>
          </p:spPr>
        </p:pic>
        <p:sp>
          <p:nvSpPr>
            <p:cNvPr id="6" name="Rectangle 5"/>
            <p:cNvSpPr/>
            <p:nvPr/>
          </p:nvSpPr>
          <p:spPr>
            <a:xfrm>
              <a:off x="1066800" y="3657600"/>
              <a:ext cx="1524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8"/>
          <p:cNvGrpSpPr/>
          <p:nvPr/>
        </p:nvGrpSpPr>
        <p:grpSpPr>
          <a:xfrm>
            <a:off x="3657600" y="381000"/>
            <a:ext cx="4953000" cy="5943600"/>
            <a:chOff x="3657600" y="381000"/>
            <a:chExt cx="4953000" cy="5943600"/>
          </a:xfrm>
        </p:grpSpPr>
        <p:pic>
          <p:nvPicPr>
            <p:cNvPr id="517123" name="Picture 3" descr="c:\users\owner.owner-PC\Documents\My Pictures - Mission trips\2003 Togo\Patient Pictures Togo 03\Ludwig's angina 002.jpg"/>
            <p:cNvPicPr>
              <a:picLocks noChangeAspect="1" noChangeArrowheads="1"/>
            </p:cNvPicPr>
            <p:nvPr/>
          </p:nvPicPr>
          <p:blipFill>
            <a:blip r:embed="rId4" cstate="email"/>
            <a:srcRect/>
            <a:stretch>
              <a:fillRect/>
            </a:stretch>
          </p:blipFill>
          <p:spPr bwMode="auto">
            <a:xfrm>
              <a:off x="3657600" y="381000"/>
              <a:ext cx="4953000" cy="5943600"/>
            </a:xfrm>
            <a:prstGeom prst="rect">
              <a:avLst/>
            </a:prstGeom>
            <a:noFill/>
          </p:spPr>
        </p:pic>
        <p:sp>
          <p:nvSpPr>
            <p:cNvPr id="7" name="Rectangle 6"/>
            <p:cNvSpPr/>
            <p:nvPr/>
          </p:nvSpPr>
          <p:spPr>
            <a:xfrm>
              <a:off x="6781800" y="1828800"/>
              <a:ext cx="1219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Tm="2104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Bacteriology is Similar</a:t>
            </a:r>
            <a:endParaRPr lang="en-US" dirty="0"/>
          </a:p>
        </p:txBody>
      </p:sp>
      <p:sp>
        <p:nvSpPr>
          <p:cNvPr id="3" name="Content Placeholder 2"/>
          <p:cNvSpPr>
            <a:spLocks noGrp="1"/>
          </p:cNvSpPr>
          <p:nvPr>
            <p:ph idx="1"/>
          </p:nvPr>
        </p:nvSpPr>
        <p:spPr/>
        <p:txBody>
          <a:bodyPr/>
          <a:lstStyle/>
          <a:p>
            <a:pPr lvl="0"/>
            <a:r>
              <a:rPr lang="en-US" sz="3200" kern="1200" dirty="0" smtClean="0">
                <a:solidFill>
                  <a:schemeClr val="tx1"/>
                </a:solidFill>
                <a:latin typeface="+mn-lt"/>
                <a:ea typeface="+mn-ea"/>
                <a:cs typeface="+mn-cs"/>
              </a:rPr>
              <a:t>Blood cultures usually negative</a:t>
            </a:r>
          </a:p>
          <a:p>
            <a:pPr lvl="0"/>
            <a:r>
              <a:rPr lang="en-US" dirty="0" smtClean="0"/>
              <a:t>Wound cultures:  </a:t>
            </a:r>
            <a:r>
              <a:rPr lang="en-US" sz="3200" kern="1200" dirty="0" smtClean="0">
                <a:solidFill>
                  <a:schemeClr val="tx1"/>
                </a:solidFill>
                <a:latin typeface="+mn-lt"/>
                <a:ea typeface="+mn-ea"/>
                <a:cs typeface="+mn-cs"/>
              </a:rPr>
              <a:t>90% or more are hemolytic </a:t>
            </a:r>
            <a:r>
              <a:rPr lang="en-US" sz="3200" kern="1200" dirty="0" err="1" smtClean="0">
                <a:solidFill>
                  <a:schemeClr val="tx1"/>
                </a:solidFill>
                <a:latin typeface="+mn-lt"/>
                <a:ea typeface="+mn-ea"/>
                <a:cs typeface="+mn-cs"/>
              </a:rPr>
              <a:t>coagulase</a:t>
            </a:r>
            <a:r>
              <a:rPr lang="en-US" sz="3200" kern="1200" dirty="0" smtClean="0">
                <a:solidFill>
                  <a:schemeClr val="tx1"/>
                </a:solidFill>
                <a:latin typeface="+mn-lt"/>
                <a:ea typeface="+mn-ea"/>
                <a:cs typeface="+mn-cs"/>
              </a:rPr>
              <a:t> positive Staphylococcus (can also be </a:t>
            </a:r>
            <a:r>
              <a:rPr lang="en-US" sz="3200" i="1" kern="1200" dirty="0" smtClean="0">
                <a:solidFill>
                  <a:schemeClr val="tx1"/>
                </a:solidFill>
                <a:latin typeface="+mn-lt"/>
                <a:ea typeface="+mn-ea"/>
                <a:cs typeface="+mn-cs"/>
              </a:rPr>
              <a:t>Staph </a:t>
            </a:r>
            <a:r>
              <a:rPr lang="en-US" sz="3200" i="1" kern="1200" dirty="0" err="1" smtClean="0">
                <a:solidFill>
                  <a:schemeClr val="tx1"/>
                </a:solidFill>
                <a:latin typeface="+mn-lt"/>
                <a:ea typeface="+mn-ea"/>
                <a:cs typeface="+mn-cs"/>
              </a:rPr>
              <a:t>albus</a:t>
            </a:r>
            <a:r>
              <a:rPr lang="en-US" sz="3200" kern="1200" dirty="0" smtClean="0">
                <a:solidFill>
                  <a:schemeClr val="tx1"/>
                </a:solidFill>
                <a:latin typeface="+mn-lt"/>
                <a:ea typeface="+mn-ea"/>
                <a:cs typeface="+mn-cs"/>
              </a:rPr>
              <a:t>, Streptococcus </a:t>
            </a:r>
            <a:r>
              <a:rPr lang="en-US" sz="3200" kern="1200" dirty="0" err="1" smtClean="0">
                <a:solidFill>
                  <a:schemeClr val="tx1"/>
                </a:solidFill>
                <a:latin typeface="+mn-lt"/>
                <a:ea typeface="+mn-ea"/>
                <a:cs typeface="+mn-cs"/>
              </a:rPr>
              <a:t>spp</a:t>
            </a:r>
            <a:r>
              <a:rPr lang="en-US" sz="3200" kern="1200" dirty="0" smtClean="0">
                <a:solidFill>
                  <a:schemeClr val="tx1"/>
                </a:solidFill>
                <a:latin typeface="+mn-lt"/>
                <a:ea typeface="+mn-ea"/>
                <a:cs typeface="+mn-cs"/>
              </a:rPr>
              <a:t> and </a:t>
            </a:r>
            <a:r>
              <a:rPr lang="en-US" sz="3200" i="1" kern="1200" dirty="0" smtClean="0">
                <a:solidFill>
                  <a:schemeClr val="tx1"/>
                </a:solidFill>
                <a:latin typeface="+mn-lt"/>
                <a:ea typeface="+mn-ea"/>
                <a:cs typeface="+mn-cs"/>
              </a:rPr>
              <a:t>E. coli</a:t>
            </a:r>
            <a:r>
              <a:rPr lang="en-US" sz="3200" kern="1200" dirty="0" smtClean="0">
                <a:solidFill>
                  <a:schemeClr val="tx1"/>
                </a:solidFill>
                <a:latin typeface="+mn-lt"/>
                <a:ea typeface="+mn-ea"/>
                <a:cs typeface="+mn-cs"/>
              </a:rPr>
              <a:t>)</a:t>
            </a:r>
          </a:p>
          <a:p>
            <a:pPr lvl="0"/>
            <a:r>
              <a:rPr lang="en-US" sz="3200" kern="1200" dirty="0" smtClean="0">
                <a:solidFill>
                  <a:schemeClr val="tx1"/>
                </a:solidFill>
                <a:latin typeface="+mn-lt"/>
                <a:ea typeface="+mn-ea"/>
                <a:cs typeface="+mn-cs"/>
              </a:rPr>
              <a:t>Less common pathogens may be associated with immunosuppression</a:t>
            </a:r>
          </a:p>
        </p:txBody>
      </p:sp>
    </p:spTree>
  </p:cSld>
  <p:clrMapOvr>
    <a:masterClrMapping/>
  </p:clrMapOvr>
  <p:transition advTm="18252"/>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Ludwig’s to Fasciitis</a:t>
            </a:r>
            <a:endParaRPr lang="en-US" dirty="0"/>
          </a:p>
        </p:txBody>
      </p:sp>
      <p:pic>
        <p:nvPicPr>
          <p:cNvPr id="516098" name="Picture 2" descr="c:\users\owner.owner-PC\Documents\My Pictures - Mission trips\2008 Mercy Ship - Liberia\Wallace - many Penroses.jpg"/>
          <p:cNvPicPr>
            <a:picLocks noChangeAspect="1" noChangeArrowheads="1"/>
          </p:cNvPicPr>
          <p:nvPr/>
        </p:nvPicPr>
        <p:blipFill>
          <a:blip r:embed="rId3" cstate="email"/>
          <a:srcRect/>
          <a:stretch>
            <a:fillRect/>
          </a:stretch>
        </p:blipFill>
        <p:spPr bwMode="auto">
          <a:xfrm>
            <a:off x="1219200" y="1524000"/>
            <a:ext cx="6553200" cy="4916235"/>
          </a:xfrm>
          <a:prstGeom prst="rect">
            <a:avLst/>
          </a:prstGeom>
          <a:noFill/>
        </p:spPr>
      </p:pic>
    </p:spTree>
  </p:cSld>
  <p:clrMapOvr>
    <a:masterClrMapping/>
  </p:clrMapOvr>
  <p:transition advTm="3513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Pearls – Ludwig’s</a:t>
            </a:r>
            <a:endParaRPr lang="en-US" dirty="0"/>
          </a:p>
        </p:txBody>
      </p:sp>
      <p:sp>
        <p:nvSpPr>
          <p:cNvPr id="3" name="Content Placeholder 2"/>
          <p:cNvSpPr>
            <a:spLocks noGrp="1"/>
          </p:cNvSpPr>
          <p:nvPr>
            <p:ph idx="1"/>
          </p:nvPr>
        </p:nvSpPr>
        <p:spPr/>
        <p:txBody>
          <a:bodyPr/>
          <a:lstStyle/>
          <a:p>
            <a:r>
              <a:rPr lang="en-US" dirty="0" smtClean="0"/>
              <a:t>Remember airway – a definitive or surgical airway may be necessary.  Progress of the disease can be rapid (within hours).   </a:t>
            </a:r>
          </a:p>
          <a:p>
            <a:r>
              <a:rPr lang="en-US" dirty="0" smtClean="0"/>
              <a:t>Early dental consult</a:t>
            </a:r>
          </a:p>
          <a:p>
            <a:r>
              <a:rPr lang="en-US" dirty="0" smtClean="0"/>
              <a:t>Look for associated mandibular osteomyelitis</a:t>
            </a:r>
          </a:p>
          <a:p>
            <a:r>
              <a:rPr lang="en-US" dirty="0" smtClean="0"/>
              <a:t>Drain abscesses when they become evident – multiple drains at extent of abscesses.</a:t>
            </a:r>
          </a:p>
          <a:p>
            <a:endParaRPr lang="en-US" dirty="0"/>
          </a:p>
        </p:txBody>
      </p:sp>
    </p:spTree>
  </p:cSld>
  <p:clrMapOvr>
    <a:masterClrMapping/>
  </p:clrMapOvr>
  <p:transition advTm="2221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Empyema</a:t>
            </a:r>
            <a:endParaRPr lang="en-US" dirty="0"/>
          </a:p>
        </p:txBody>
      </p:sp>
      <p:sp>
        <p:nvSpPr>
          <p:cNvPr id="3" name="Content Placeholder 2"/>
          <p:cNvSpPr>
            <a:spLocks noGrp="1"/>
          </p:cNvSpPr>
          <p:nvPr>
            <p:ph idx="1"/>
          </p:nvPr>
        </p:nvSpPr>
        <p:spPr/>
        <p:txBody>
          <a:bodyPr>
            <a:normAutofit/>
          </a:bodyPr>
          <a:lstStyle/>
          <a:p>
            <a:r>
              <a:rPr lang="en-US" dirty="0" smtClean="0"/>
              <a:t>Treatment doesn’t really change but the lack of suction and other equipment may cause reversion to 50 years ago.</a:t>
            </a:r>
          </a:p>
          <a:p>
            <a:r>
              <a:rPr lang="en-US" dirty="0" smtClean="0"/>
              <a:t>Aggressive use of chest tubes (and breaking up </a:t>
            </a:r>
            <a:r>
              <a:rPr lang="en-US" dirty="0" err="1" smtClean="0"/>
              <a:t>loculations</a:t>
            </a:r>
            <a:r>
              <a:rPr lang="en-US" dirty="0" smtClean="0"/>
              <a:t>)</a:t>
            </a:r>
          </a:p>
          <a:p>
            <a:r>
              <a:rPr lang="en-US" dirty="0" smtClean="0"/>
              <a:t>Conversion to empyema tubes</a:t>
            </a:r>
          </a:p>
          <a:p>
            <a:r>
              <a:rPr lang="en-US" dirty="0" err="1" smtClean="0"/>
              <a:t>Eloesser</a:t>
            </a:r>
            <a:r>
              <a:rPr lang="en-US" dirty="0" smtClean="0"/>
              <a:t> flaps may be necessary – but are morbid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Pott’s</a:t>
            </a:r>
            <a:r>
              <a:rPr lang="en-US" dirty="0" smtClean="0"/>
              <a:t> </a:t>
            </a:r>
            <a:r>
              <a:rPr lang="en-US" dirty="0" smtClean="0"/>
              <a:t>Disease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Greatest number of cases in lower thoracic spine and upper lumbar spine.  Vertebral body (rather than posterior elements) involved.   </a:t>
            </a:r>
          </a:p>
          <a:p>
            <a:r>
              <a:rPr lang="en-US" dirty="0" smtClean="0"/>
              <a:t>1 – 1.5% of all TB patients will have tubercular disease of the spine. </a:t>
            </a:r>
          </a:p>
          <a:p>
            <a:r>
              <a:rPr lang="en-US" dirty="0" smtClean="0"/>
              <a:t>The </a:t>
            </a:r>
            <a:r>
              <a:rPr lang="en-US" dirty="0" err="1" smtClean="0"/>
              <a:t>caseating</a:t>
            </a:r>
            <a:r>
              <a:rPr lang="en-US" dirty="0" smtClean="0"/>
              <a:t> </a:t>
            </a:r>
            <a:r>
              <a:rPr lang="en-US" dirty="0" err="1" smtClean="0"/>
              <a:t>granulomas</a:t>
            </a:r>
            <a:r>
              <a:rPr lang="en-US" dirty="0" smtClean="0"/>
              <a:t> (with or without pus) spare the discs and travel under the longitudinal ligaments.  </a:t>
            </a:r>
          </a:p>
          <a:p>
            <a:r>
              <a:rPr lang="en-US" dirty="0" smtClean="0"/>
              <a:t>Involvement of the epidural space is most likely to cause permanent neurologic damage</a:t>
            </a:r>
          </a:p>
          <a:p>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Pott’s</a:t>
            </a:r>
            <a:endParaRPr lang="en-US" dirty="0"/>
          </a:p>
        </p:txBody>
      </p:sp>
      <p:sp>
        <p:nvSpPr>
          <p:cNvPr id="3" name="Content Placeholder 2"/>
          <p:cNvSpPr>
            <a:spLocks noGrp="1"/>
          </p:cNvSpPr>
          <p:nvPr>
            <p:ph idx="1"/>
          </p:nvPr>
        </p:nvSpPr>
        <p:spPr/>
        <p:txBody>
          <a:bodyPr>
            <a:normAutofit lnSpcReduction="10000"/>
          </a:bodyPr>
          <a:lstStyle/>
          <a:p>
            <a:r>
              <a:rPr lang="en-US" dirty="0" smtClean="0"/>
              <a:t>Pediatric - Lack of many other likely possibilities</a:t>
            </a:r>
          </a:p>
          <a:p>
            <a:pPr lvl="1"/>
            <a:r>
              <a:rPr lang="en-US" dirty="0" err="1" smtClean="0"/>
              <a:t>Scheuermann’s</a:t>
            </a:r>
            <a:r>
              <a:rPr lang="en-US" dirty="0" smtClean="0"/>
              <a:t> disease </a:t>
            </a:r>
          </a:p>
          <a:p>
            <a:r>
              <a:rPr lang="en-US" dirty="0" smtClean="0"/>
              <a:t>Adults – many including:</a:t>
            </a:r>
          </a:p>
          <a:p>
            <a:pPr lvl="1"/>
            <a:r>
              <a:rPr lang="en-US" dirty="0" err="1" smtClean="0"/>
              <a:t>pyogenic</a:t>
            </a:r>
            <a:r>
              <a:rPr lang="en-US" dirty="0" smtClean="0"/>
              <a:t> and fungal infections</a:t>
            </a:r>
          </a:p>
          <a:p>
            <a:pPr lvl="1"/>
            <a:r>
              <a:rPr lang="en-US" dirty="0" smtClean="0"/>
              <a:t>metastatic disease</a:t>
            </a:r>
          </a:p>
          <a:p>
            <a:pPr lvl="1"/>
            <a:r>
              <a:rPr lang="en-US" dirty="0" smtClean="0"/>
              <a:t>primary tumors of bone</a:t>
            </a:r>
          </a:p>
          <a:p>
            <a:pPr lvl="1"/>
            <a:r>
              <a:rPr lang="en-US" dirty="0" err="1" smtClean="0"/>
              <a:t>Sarcoidosis</a:t>
            </a:r>
            <a:endParaRPr lang="en-US" dirty="0" smtClean="0"/>
          </a:p>
          <a:p>
            <a:pPr lvl="1"/>
            <a:r>
              <a:rPr lang="en-US" dirty="0" smtClean="0"/>
              <a:t>giant-cell tumors of bone. </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Pott’s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Slowly progressive constitutional symptoms – weakness, malaise, night sweats, fever and weight loss.   </a:t>
            </a:r>
          </a:p>
          <a:p>
            <a:r>
              <a:rPr lang="en-US" dirty="0" smtClean="0"/>
              <a:t>Spinal deformity and swelling occur later.  </a:t>
            </a:r>
          </a:p>
          <a:p>
            <a:r>
              <a:rPr lang="en-US" dirty="0" smtClean="0"/>
              <a:t>Pain is late sign associated with bone collapse and paralysis.   </a:t>
            </a:r>
          </a:p>
          <a:p>
            <a:r>
              <a:rPr lang="en-US" dirty="0" smtClean="0"/>
              <a:t>Neurologic signs usually occur late, may wax and wane.  Presence of motor function and rectal tone are good prognostic predictors. </a:t>
            </a: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Surgery in Pott’s</a:t>
            </a:r>
            <a:endParaRPr lang="en-US" dirty="0"/>
          </a:p>
        </p:txBody>
      </p:sp>
      <p:sp>
        <p:nvSpPr>
          <p:cNvPr id="3" name="Content Placeholder 2"/>
          <p:cNvSpPr>
            <a:spLocks noGrp="1"/>
          </p:cNvSpPr>
          <p:nvPr>
            <p:ph idx="1"/>
          </p:nvPr>
        </p:nvSpPr>
        <p:spPr/>
        <p:txBody>
          <a:bodyPr/>
          <a:lstStyle/>
          <a:p>
            <a:r>
              <a:rPr lang="en-US" dirty="0" smtClean="0"/>
              <a:t>Absolute indications:</a:t>
            </a:r>
          </a:p>
          <a:p>
            <a:pPr lvl="1"/>
            <a:r>
              <a:rPr lang="en-US" dirty="0" smtClean="0"/>
              <a:t>Uncontrolled spasticity</a:t>
            </a:r>
          </a:p>
          <a:p>
            <a:pPr lvl="1"/>
            <a:r>
              <a:rPr lang="en-US" dirty="0" smtClean="0"/>
              <a:t>The onset of any sudden severe paraplegia</a:t>
            </a:r>
          </a:p>
          <a:p>
            <a:r>
              <a:rPr lang="en-US" dirty="0" smtClean="0"/>
              <a:t>In the face of adequate drug therapy:</a:t>
            </a:r>
          </a:p>
          <a:p>
            <a:pPr lvl="1"/>
            <a:r>
              <a:rPr lang="en-US" dirty="0" smtClean="0"/>
              <a:t>the onset of gradual paraplegia</a:t>
            </a:r>
          </a:p>
          <a:p>
            <a:pPr lvl="1"/>
            <a:r>
              <a:rPr lang="en-US" dirty="0" smtClean="0"/>
              <a:t>worsening of paraplegia</a:t>
            </a:r>
          </a:p>
          <a:p>
            <a:pPr lvl="1"/>
            <a:r>
              <a:rPr lang="en-US" dirty="0" smtClean="0"/>
              <a:t>present of motor loss after 1 month</a:t>
            </a:r>
          </a:p>
          <a:p>
            <a:pPr lvl="1"/>
            <a:r>
              <a:rPr lang="en-US" dirty="0" smtClean="0"/>
              <a:t>severe paraplegia after six months. </a:t>
            </a:r>
            <a:endParaRPr 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Surgery in Pott’s</a:t>
            </a:r>
            <a:endParaRPr lang="en-US" dirty="0"/>
          </a:p>
        </p:txBody>
      </p:sp>
      <p:sp>
        <p:nvSpPr>
          <p:cNvPr id="3" name="Content Placeholder 2"/>
          <p:cNvSpPr>
            <a:spLocks noGrp="1"/>
          </p:cNvSpPr>
          <p:nvPr>
            <p:ph idx="1"/>
          </p:nvPr>
        </p:nvSpPr>
        <p:spPr/>
        <p:txBody>
          <a:bodyPr/>
          <a:lstStyle/>
          <a:p>
            <a:r>
              <a:rPr lang="en-US" dirty="0" smtClean="0"/>
              <a:t>Other indications</a:t>
            </a:r>
          </a:p>
          <a:p>
            <a:pPr lvl="1"/>
            <a:r>
              <a:rPr lang="en-US" dirty="0" smtClean="0"/>
              <a:t>Resistance to chemotherapy</a:t>
            </a:r>
          </a:p>
          <a:p>
            <a:pPr lvl="1"/>
            <a:r>
              <a:rPr lang="en-US" dirty="0" smtClean="0"/>
              <a:t>Recurrence of disease</a:t>
            </a:r>
          </a:p>
          <a:p>
            <a:pPr lvl="1"/>
            <a:r>
              <a:rPr lang="en-US" dirty="0" smtClean="0"/>
              <a:t>Severe kyphosis with active disease</a:t>
            </a:r>
          </a:p>
          <a:p>
            <a:pPr lvl="1"/>
            <a:r>
              <a:rPr lang="en-US" dirty="0" smtClean="0"/>
              <a:t>signs and symptoms of cord compression</a:t>
            </a:r>
          </a:p>
          <a:p>
            <a:pPr lvl="1"/>
            <a:r>
              <a:rPr lang="en-US" dirty="0" smtClean="0"/>
              <a:t>progressive impairment of pulmonary function</a:t>
            </a:r>
          </a:p>
          <a:p>
            <a:pPr lvl="1"/>
            <a:r>
              <a:rPr lang="en-US" dirty="0" smtClean="0"/>
              <a:t>progression of the </a:t>
            </a:r>
            <a:r>
              <a:rPr lang="en-US" dirty="0" err="1" smtClean="0"/>
              <a:t>kyphotic</a:t>
            </a:r>
            <a:r>
              <a:rPr lang="en-US" dirty="0" smtClean="0"/>
              <a:t> deformity</a:t>
            </a: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Surgery for Pott’s </a:t>
            </a:r>
            <a:br>
              <a:rPr lang="en-US" dirty="0" smtClean="0"/>
            </a:br>
            <a:r>
              <a:rPr lang="en-US" dirty="0" smtClean="0"/>
              <a:t>in Austere Conditions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Surgery often not available.</a:t>
            </a:r>
          </a:p>
          <a:p>
            <a:r>
              <a:rPr lang="en-US" dirty="0" smtClean="0"/>
              <a:t>Open biopsy for diagnosis, debridement and bone grafting may be indicated especially with more than one vertebral level.</a:t>
            </a:r>
          </a:p>
          <a:p>
            <a:r>
              <a:rPr lang="en-US" dirty="0" smtClean="0"/>
              <a:t>Ribs, iliac crest and fibular can be used as grafts – incidence of late stress fracture.</a:t>
            </a:r>
          </a:p>
          <a:p>
            <a:r>
              <a:rPr lang="en-US" dirty="0" smtClean="0"/>
              <a:t>External mobilization is necessary when grafting is done.</a:t>
            </a:r>
          </a:p>
          <a:p>
            <a:r>
              <a:rPr lang="en-US" dirty="0" smtClean="0"/>
              <a:t>Posterior fusion in addition is desirable if available</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Surgery in Pott’s</a:t>
            </a:r>
            <a:endParaRPr lang="en-US" dirty="0"/>
          </a:p>
        </p:txBody>
      </p:sp>
      <p:sp>
        <p:nvSpPr>
          <p:cNvPr id="3" name="Content Placeholder 2"/>
          <p:cNvSpPr>
            <a:spLocks noGrp="1"/>
          </p:cNvSpPr>
          <p:nvPr>
            <p:ph idx="1"/>
          </p:nvPr>
        </p:nvSpPr>
        <p:spPr/>
        <p:txBody>
          <a:bodyPr/>
          <a:lstStyle/>
          <a:p>
            <a:r>
              <a:rPr lang="en-US" dirty="0" smtClean="0"/>
              <a:t>70 – 90% with paralysis will recover with the surgery</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Pyomyositis</a:t>
            </a:r>
            <a:endParaRPr lang="en-US" dirty="0" smtClean="0"/>
          </a:p>
        </p:txBody>
      </p:sp>
      <p:sp>
        <p:nvSpPr>
          <p:cNvPr id="184323" name="Content Placeholder 2"/>
          <p:cNvSpPr>
            <a:spLocks noGrp="1"/>
          </p:cNvSpPr>
          <p:nvPr>
            <p:ph sz="half" idx="1"/>
          </p:nvPr>
        </p:nvSpPr>
        <p:spPr/>
        <p:txBody>
          <a:bodyPr/>
          <a:lstStyle/>
          <a:p>
            <a:r>
              <a:rPr lang="en-US" sz="2400" dirty="0" smtClean="0"/>
              <a:t>Abscesses of heavy proximal muscles of trunk and limb</a:t>
            </a:r>
          </a:p>
          <a:p>
            <a:r>
              <a:rPr lang="en-US" sz="2400" dirty="0" smtClean="0"/>
              <a:t>Often multifocal – time and space. </a:t>
            </a:r>
          </a:p>
        </p:txBody>
      </p:sp>
      <p:pic>
        <p:nvPicPr>
          <p:cNvPr id="184325" name="Picture 5" descr="http://www.isradiology.org/tropical_deseases/tmcr/chapter30/30-01.jpg"/>
          <p:cNvPicPr>
            <a:picLocks noChangeAspect="1" noChangeArrowheads="1"/>
          </p:cNvPicPr>
          <p:nvPr/>
        </p:nvPicPr>
        <p:blipFill>
          <a:blip r:embed="rId3" cstate="email"/>
          <a:srcRect/>
          <a:stretch>
            <a:fillRect/>
          </a:stretch>
        </p:blipFill>
        <p:spPr bwMode="auto">
          <a:xfrm>
            <a:off x="5410200" y="1600200"/>
            <a:ext cx="3152775" cy="4572000"/>
          </a:xfrm>
          <a:prstGeom prst="rect">
            <a:avLst/>
          </a:prstGeom>
          <a:noFill/>
        </p:spPr>
      </p:pic>
    </p:spTree>
  </p:cSld>
  <p:clrMapOvr>
    <a:masterClrMapping/>
  </p:clrMapOvr>
  <p:transition advTm="1436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t>Pott’s</a:t>
            </a:r>
            <a:endParaRPr lang="en-US" dirty="0"/>
          </a:p>
        </p:txBody>
      </p:sp>
      <p:pic>
        <p:nvPicPr>
          <p:cNvPr id="663554" name="Picture 2" descr="c:\users\owner.owner-PC\Documents\My Pictures - Mission trips\2002 Kenya\Pott's disease 2 Tenwek.bmp"/>
          <p:cNvPicPr>
            <a:picLocks noChangeAspect="1" noChangeArrowheads="1"/>
          </p:cNvPicPr>
          <p:nvPr/>
        </p:nvPicPr>
        <p:blipFill>
          <a:blip r:embed="rId3" cstate="email"/>
          <a:srcRect/>
          <a:stretch>
            <a:fillRect/>
          </a:stretch>
        </p:blipFill>
        <p:spPr bwMode="auto">
          <a:xfrm>
            <a:off x="304800" y="3276600"/>
            <a:ext cx="4267200" cy="3200400"/>
          </a:xfrm>
          <a:prstGeom prst="rect">
            <a:avLst/>
          </a:prstGeom>
          <a:noFill/>
        </p:spPr>
      </p:pic>
      <p:pic>
        <p:nvPicPr>
          <p:cNvPr id="663555" name="Picture 3" descr="c:\users\owner.owner-PC\Documents\My Pictures - Mission trips\2002 Kenya\X-ray Pott's disease 1 Tenwek.bmp"/>
          <p:cNvPicPr>
            <a:picLocks noChangeAspect="1" noChangeArrowheads="1"/>
          </p:cNvPicPr>
          <p:nvPr/>
        </p:nvPicPr>
        <p:blipFill>
          <a:blip r:embed="rId4" cstate="email"/>
          <a:srcRect/>
          <a:stretch>
            <a:fillRect/>
          </a:stretch>
        </p:blipFill>
        <p:spPr bwMode="auto">
          <a:xfrm>
            <a:off x="4648200" y="533400"/>
            <a:ext cx="4467672" cy="5943600"/>
          </a:xfrm>
          <a:prstGeom prst="rect">
            <a:avLst/>
          </a:prstGeom>
          <a:noFill/>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email"/>
          <a:srcRect/>
          <a:stretch>
            <a:fillRect/>
          </a:stretch>
        </p:blipFill>
        <p:spPr bwMode="auto">
          <a:xfrm>
            <a:off x="228600" y="533400"/>
            <a:ext cx="4114800" cy="6096000"/>
          </a:xfrm>
          <a:prstGeom prst="rect">
            <a:avLst/>
          </a:prstGeom>
          <a:noFill/>
          <a:ln w="9525">
            <a:noFill/>
            <a:miter lim="800000"/>
            <a:headEnd/>
            <a:tailEnd/>
          </a:ln>
          <a:effectLst/>
        </p:spPr>
      </p:pic>
      <p:pic>
        <p:nvPicPr>
          <p:cNvPr id="56323" name="Picture 3"/>
          <p:cNvPicPr>
            <a:picLocks noChangeAspect="1" noChangeArrowheads="1"/>
          </p:cNvPicPr>
          <p:nvPr/>
        </p:nvPicPr>
        <p:blipFill>
          <a:blip r:embed="rId4" cstate="email"/>
          <a:srcRect/>
          <a:stretch>
            <a:fillRect/>
          </a:stretch>
        </p:blipFill>
        <p:spPr bwMode="auto">
          <a:xfrm>
            <a:off x="4495800" y="533399"/>
            <a:ext cx="4648200" cy="5715389"/>
          </a:xfrm>
          <a:prstGeom prst="rect">
            <a:avLst/>
          </a:prstGeom>
          <a:noFill/>
          <a:ln w="9525">
            <a:noFill/>
            <a:miter lim="800000"/>
            <a:headEnd/>
            <a:tailEnd/>
          </a:ln>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email"/>
          <a:srcRect/>
          <a:stretch>
            <a:fillRect/>
          </a:stretch>
        </p:blipFill>
        <p:spPr bwMode="auto">
          <a:xfrm>
            <a:off x="152400" y="762000"/>
            <a:ext cx="4003964" cy="3886200"/>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cstate="email"/>
          <a:srcRect/>
          <a:stretch>
            <a:fillRect/>
          </a:stretch>
        </p:blipFill>
        <p:spPr bwMode="auto">
          <a:xfrm>
            <a:off x="4267200" y="457200"/>
            <a:ext cx="4572000" cy="6096000"/>
          </a:xfrm>
          <a:prstGeom prst="rect">
            <a:avLst/>
          </a:prstGeom>
          <a:noFill/>
          <a:ln w="9525">
            <a:noFill/>
            <a:miter lim="800000"/>
            <a:headEnd/>
            <a:tailEnd/>
          </a:ln>
          <a:effectLst/>
        </p:spPr>
      </p:pic>
      <p:sp>
        <p:nvSpPr>
          <p:cNvPr id="4" name="TextBox 3"/>
          <p:cNvSpPr txBox="1"/>
          <p:nvPr/>
        </p:nvSpPr>
        <p:spPr>
          <a:xfrm>
            <a:off x="304800" y="5105400"/>
            <a:ext cx="3505200" cy="369332"/>
          </a:xfrm>
          <a:prstGeom prst="rect">
            <a:avLst/>
          </a:prstGeom>
          <a:noFill/>
        </p:spPr>
        <p:txBody>
          <a:bodyPr wrap="square" rtlCol="0">
            <a:spAutoFit/>
          </a:bodyPr>
          <a:lstStyle/>
          <a:p>
            <a:r>
              <a:rPr lang="en-US" dirty="0" smtClean="0"/>
              <a:t>Courtesy of Dr. R. White, Kenya</a:t>
            </a: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itle 1"/>
          <p:cNvSpPr txBox="1">
            <a:spLocks/>
          </p:cNvSpPr>
          <p:nvPr/>
        </p:nvSpPr>
        <p:spPr>
          <a:xfrm>
            <a:off x="533400" y="5029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ceo@paacs.net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owner.owner-PC\AppData\Local\Microsoft\Windows\Temporary Internet Files\Content.IE5\VAJDR560\MC900434859[1].png"/>
          <p:cNvPicPr>
            <a:picLocks noChangeAspect="1" noChangeArrowheads="1"/>
          </p:cNvPicPr>
          <p:nvPr/>
        </p:nvPicPr>
        <p:blipFill>
          <a:blip r:embed="rId3" cstate="email"/>
          <a:srcRect/>
          <a:stretch>
            <a:fillRect/>
          </a:stretch>
        </p:blipFill>
        <p:spPr bwMode="auto">
          <a:xfrm>
            <a:off x="3649663" y="2343150"/>
            <a:ext cx="1714500" cy="1714500"/>
          </a:xfrm>
          <a:prstGeom prst="rect">
            <a:avLst/>
          </a:prstGeom>
          <a:noFill/>
        </p:spPr>
      </p:pic>
    </p:spTree>
  </p:cSld>
  <p:clrMapOvr>
    <a:masterClrMapping/>
  </p:clrMapOvr>
  <p:transition advTm="1697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5" name="Content Placeholder 4"/>
          <p:cNvSpPr>
            <a:spLocks noGrp="1"/>
          </p:cNvSpPr>
          <p:nvPr>
            <p:ph idx="1"/>
          </p:nvPr>
        </p:nvSpPr>
        <p:spPr/>
        <p:txBody>
          <a:bodyPr/>
          <a:lstStyle/>
          <a:p>
            <a:r>
              <a:rPr lang="en-US" dirty="0" smtClean="0"/>
              <a:t>Early stage</a:t>
            </a:r>
          </a:p>
          <a:p>
            <a:pPr lvl="1"/>
            <a:r>
              <a:rPr lang="en-US" dirty="0" smtClean="0"/>
              <a:t>Low grade fever, local swelling (no erythema), mild pain and tenderness.  </a:t>
            </a:r>
          </a:p>
          <a:p>
            <a:pPr lvl="1"/>
            <a:r>
              <a:rPr lang="en-US" dirty="0" smtClean="0"/>
              <a:t>Muscle is “woody” rather than fluctuant</a:t>
            </a:r>
          </a:p>
          <a:p>
            <a:pPr lvl="1"/>
            <a:r>
              <a:rPr lang="en-US" dirty="0" smtClean="0"/>
              <a:t>Lasts 10 – 12 days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lstStyle/>
          <a:p>
            <a:r>
              <a:rPr lang="en-US" dirty="0" smtClean="0"/>
              <a:t>More swelling, and overlying skin shows inflammation (not always)</a:t>
            </a:r>
          </a:p>
          <a:p>
            <a:r>
              <a:rPr lang="en-US" dirty="0" smtClean="0"/>
              <a:t>Aspiration positive for pus</a:t>
            </a:r>
          </a:p>
          <a:p>
            <a:r>
              <a:rPr lang="en-US" dirty="0" smtClean="0"/>
              <a:t>Marked pyrexia and pain</a:t>
            </a:r>
          </a:p>
          <a:p>
            <a:r>
              <a:rPr lang="en-US" dirty="0" smtClean="0"/>
              <a:t>Can progress to systemic sepsis, multiple abscesses and toxic shock syndrome</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3" name="Content Placeholder 2"/>
          <p:cNvSpPr>
            <a:spLocks noGrp="1"/>
          </p:cNvSpPr>
          <p:nvPr>
            <p:ph idx="1"/>
          </p:nvPr>
        </p:nvSpPr>
        <p:spPr/>
        <p:txBody>
          <a:bodyPr/>
          <a:lstStyle/>
          <a:p>
            <a:r>
              <a:rPr lang="en-US" dirty="0" smtClean="0"/>
              <a:t>High index of suspicion</a:t>
            </a:r>
          </a:p>
          <a:p>
            <a:r>
              <a:rPr lang="en-US" dirty="0" smtClean="0"/>
              <a:t>Aspiration, ultrasound and /or CT</a:t>
            </a:r>
          </a:p>
          <a:p>
            <a:r>
              <a:rPr lang="en-US" dirty="0" err="1" smtClean="0"/>
              <a:t>Psoas</a:t>
            </a:r>
            <a:r>
              <a:rPr lang="en-US" dirty="0" smtClean="0"/>
              <a:t> abscess – can be confused with multiple other diagnosis</a:t>
            </a:r>
          </a:p>
          <a:p>
            <a:r>
              <a:rPr lang="en-US" dirty="0" smtClean="0"/>
              <a:t>Early antibiotic coverage with coverage of Staph aureus.  Gram stain may change coverage.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Pyomyositis</a:t>
            </a:r>
            <a:endParaRPr lang="en-US" dirty="0"/>
          </a:p>
        </p:txBody>
      </p:sp>
      <p:pic>
        <p:nvPicPr>
          <p:cNvPr id="2050" name="Picture 2" descr="C:\Users\owner.owner-PC\Desktop\ACS Lecture 2011\Pyomyositis.JPG"/>
          <p:cNvPicPr>
            <a:picLocks noChangeAspect="1" noChangeArrowheads="1"/>
          </p:cNvPicPr>
          <p:nvPr/>
        </p:nvPicPr>
        <p:blipFill>
          <a:blip r:embed="rId3" cstate="email"/>
          <a:srcRect/>
          <a:stretch>
            <a:fillRect/>
          </a:stretch>
        </p:blipFill>
        <p:spPr bwMode="auto">
          <a:xfrm>
            <a:off x="381000" y="1905000"/>
            <a:ext cx="8534400" cy="3581400"/>
          </a:xfrm>
          <a:prstGeom prst="rect">
            <a:avLst/>
          </a:prstGeom>
          <a:noFill/>
        </p:spPr>
      </p:pic>
    </p:spTree>
  </p:cSld>
  <p:clrMapOvr>
    <a:masterClrMapping/>
  </p:clrMapOvr>
  <p:transition advTm="3070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descr="c:\users\owner.owner-PC\Documents\My Pictures - Mission trips\2002 Kenya &amp; Uganda, 2002\Patients and medical cases\40 yo male with 6 week history pyomyositis right thigh Tenwek 02.jpg"/>
          <p:cNvPicPr>
            <a:picLocks noChangeAspect="1" noChangeArrowheads="1"/>
          </p:cNvPicPr>
          <p:nvPr/>
        </p:nvPicPr>
        <p:blipFill>
          <a:blip r:embed="rId3" cstate="email"/>
          <a:srcRect/>
          <a:stretch>
            <a:fillRect/>
          </a:stretch>
        </p:blipFill>
        <p:spPr bwMode="auto">
          <a:xfrm>
            <a:off x="4953000" y="1447799"/>
            <a:ext cx="3048000" cy="5225143"/>
          </a:xfrm>
          <a:prstGeom prst="rect">
            <a:avLst/>
          </a:prstGeom>
          <a:noFill/>
        </p:spPr>
      </p:pic>
      <p:sp>
        <p:nvSpPr>
          <p:cNvPr id="2" name="Title 1"/>
          <p:cNvSpPr>
            <a:spLocks noGrp="1"/>
          </p:cNvSpPr>
          <p:nvPr>
            <p:ph type="title"/>
          </p:nvPr>
        </p:nvSpPr>
        <p:spPr/>
        <p:txBody>
          <a:bodyPr/>
          <a:lstStyle/>
          <a:p>
            <a:pPr>
              <a:defRPr/>
            </a:pPr>
            <a:r>
              <a:rPr lang="en-US" dirty="0" smtClean="0"/>
              <a:t>Surgery - </a:t>
            </a:r>
            <a:r>
              <a:rPr lang="en-US" dirty="0" err="1" smtClean="0"/>
              <a:t>Pyomyositis</a:t>
            </a:r>
            <a:endParaRPr lang="en-US" dirty="0"/>
          </a:p>
        </p:txBody>
      </p:sp>
      <p:sp>
        <p:nvSpPr>
          <p:cNvPr id="187395" name="Content Placeholder 2"/>
          <p:cNvSpPr>
            <a:spLocks noGrp="1"/>
          </p:cNvSpPr>
          <p:nvPr>
            <p:ph sz="half" idx="1"/>
          </p:nvPr>
        </p:nvSpPr>
        <p:spPr/>
        <p:txBody>
          <a:bodyPr/>
          <a:lstStyle/>
          <a:p>
            <a:r>
              <a:rPr lang="en-US" dirty="0" smtClean="0"/>
              <a:t>Do not filet.  Instead make several counter incisions at the edges of the cavity and put through-and-through </a:t>
            </a:r>
            <a:r>
              <a:rPr lang="en-US" dirty="0" err="1" smtClean="0"/>
              <a:t>Penroses</a:t>
            </a:r>
            <a:r>
              <a:rPr lang="en-US" dirty="0" smtClean="0"/>
              <a:t> in</a:t>
            </a:r>
          </a:p>
          <a:p>
            <a:r>
              <a:rPr lang="en-US" dirty="0" smtClean="0"/>
              <a:t>Splint to avoid contractures if likely</a:t>
            </a:r>
          </a:p>
        </p:txBody>
      </p:sp>
    </p:spTree>
  </p:cSld>
  <p:clrMapOvr>
    <a:masterClrMapping/>
  </p:clrMapOvr>
  <p:transition advTm="40592"/>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3317</Words>
  <Application>Microsoft Office PowerPoint</Application>
  <PresentationFormat>On-screen Show (4:3)</PresentationFormat>
  <Paragraphs>262</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Non-Specialist’s Approach to Pus in the Muscle, Bone and Joints</vt:lpstr>
      <vt:lpstr>Tropical Triad of Pus</vt:lpstr>
      <vt:lpstr>Bacteriology is Similar</vt:lpstr>
      <vt:lpstr>Pyomyositis</vt:lpstr>
      <vt:lpstr>Clinical Presentation</vt:lpstr>
      <vt:lpstr>Clinical Presentation</vt:lpstr>
      <vt:lpstr>Diagnosis and Treatment</vt:lpstr>
      <vt:lpstr>Pyomyositis</vt:lpstr>
      <vt:lpstr>Surgery - Pyomyositis</vt:lpstr>
      <vt:lpstr>Septic Arthritis</vt:lpstr>
      <vt:lpstr>Presentation of Septic Arthritis</vt:lpstr>
      <vt:lpstr>Bacteriology of Septic Arthritis</vt:lpstr>
      <vt:lpstr>Treatment of Septic Arthritis</vt:lpstr>
      <vt:lpstr>Acute Osteomyelitis</vt:lpstr>
      <vt:lpstr>Presentation of Acute Osteomyelitis</vt:lpstr>
      <vt:lpstr>Diagnosis of Acute Osteomyelitis</vt:lpstr>
      <vt:lpstr>Treatment of Acute Osteomyelitis</vt:lpstr>
      <vt:lpstr>Bone Nutrition</vt:lpstr>
      <vt:lpstr>Treatment of Acute Osteomyelitis</vt:lpstr>
      <vt:lpstr>Subsequent Treatment</vt:lpstr>
      <vt:lpstr>Chronic Osteomyelitis</vt:lpstr>
      <vt:lpstr>Goal of Therapy</vt:lpstr>
      <vt:lpstr>Removal of the Sequestrum</vt:lpstr>
      <vt:lpstr>Chronic Osteomyelitis</vt:lpstr>
      <vt:lpstr>Removal of the Sequestrum</vt:lpstr>
      <vt:lpstr>Small Sequestrum</vt:lpstr>
      <vt:lpstr>Soft Tissue is Vital</vt:lpstr>
      <vt:lpstr>Ludwig’s Angina</vt:lpstr>
      <vt:lpstr>Ludwig’s</vt:lpstr>
      <vt:lpstr>Ludwig’s to Fasciitis</vt:lpstr>
      <vt:lpstr>Pearls – Ludwig’s</vt:lpstr>
      <vt:lpstr>Empyema</vt:lpstr>
      <vt:lpstr>Pott’s Disease</vt:lpstr>
      <vt:lpstr>Differential Diagnosis of Pott’s</vt:lpstr>
      <vt:lpstr>Symptoms of Pott’s Disease</vt:lpstr>
      <vt:lpstr>Indications for Surgery in Pott’s</vt:lpstr>
      <vt:lpstr>Indications for Surgery in Pott’s</vt:lpstr>
      <vt:lpstr>Surgery for Pott’s  in Austere Conditions</vt:lpstr>
      <vt:lpstr>Results – Surgery in Pott’s</vt:lpstr>
      <vt:lpstr>Pott’s</vt:lpstr>
      <vt:lpstr>Slide 41</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 &amp; Surgical Care in Austere Environments</dc:title>
  <dc:creator>owner</dc:creator>
  <cp:lastModifiedBy>Bruce</cp:lastModifiedBy>
  <cp:revision>56</cp:revision>
  <dcterms:created xsi:type="dcterms:W3CDTF">2010-08-04T14:59:52Z</dcterms:created>
  <dcterms:modified xsi:type="dcterms:W3CDTF">2011-11-11T17:23:58Z</dcterms:modified>
</cp:coreProperties>
</file>