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92" r:id="rId4"/>
    <p:sldMasterId id="2147483700" r:id="rId5"/>
    <p:sldMasterId id="2147483714" r:id="rId6"/>
  </p:sldMasterIdLst>
  <p:notesMasterIdLst>
    <p:notesMasterId r:id="rId76"/>
  </p:notesMasterIdLst>
  <p:sldIdLst>
    <p:sldId id="627" r:id="rId7"/>
    <p:sldId id="562" r:id="rId8"/>
    <p:sldId id="615" r:id="rId9"/>
    <p:sldId id="580" r:id="rId10"/>
    <p:sldId id="483" r:id="rId11"/>
    <p:sldId id="625" r:id="rId12"/>
    <p:sldId id="598" r:id="rId13"/>
    <p:sldId id="587" r:id="rId14"/>
    <p:sldId id="616" r:id="rId15"/>
    <p:sldId id="601" r:id="rId16"/>
    <p:sldId id="609" r:id="rId17"/>
    <p:sldId id="624" r:id="rId18"/>
    <p:sldId id="588" r:id="rId19"/>
    <p:sldId id="589" r:id="rId20"/>
    <p:sldId id="516" r:id="rId21"/>
    <p:sldId id="517" r:id="rId22"/>
    <p:sldId id="513" r:id="rId23"/>
    <p:sldId id="594" r:id="rId24"/>
    <p:sldId id="606" r:id="rId25"/>
    <p:sldId id="590" r:id="rId26"/>
    <p:sldId id="532" r:id="rId27"/>
    <p:sldId id="622" r:id="rId28"/>
    <p:sldId id="617" r:id="rId29"/>
    <p:sldId id="618" r:id="rId30"/>
    <p:sldId id="620" r:id="rId31"/>
    <p:sldId id="548" r:id="rId32"/>
    <p:sldId id="547" r:id="rId33"/>
    <p:sldId id="540" r:id="rId34"/>
    <p:sldId id="621" r:id="rId35"/>
    <p:sldId id="499" r:id="rId36"/>
    <p:sldId id="619" r:id="rId37"/>
    <p:sldId id="591" r:id="rId38"/>
    <p:sldId id="592" r:id="rId39"/>
    <p:sldId id="596" r:id="rId40"/>
    <p:sldId id="597" r:id="rId41"/>
    <p:sldId id="593" r:id="rId42"/>
    <p:sldId id="658" r:id="rId43"/>
    <p:sldId id="659" r:id="rId44"/>
    <p:sldId id="660" r:id="rId45"/>
    <p:sldId id="661" r:id="rId46"/>
    <p:sldId id="662" r:id="rId47"/>
    <p:sldId id="663" r:id="rId48"/>
    <p:sldId id="674" r:id="rId49"/>
    <p:sldId id="675" r:id="rId50"/>
    <p:sldId id="676" r:id="rId51"/>
    <p:sldId id="664" r:id="rId52"/>
    <p:sldId id="665" r:id="rId53"/>
    <p:sldId id="666" r:id="rId54"/>
    <p:sldId id="667" r:id="rId55"/>
    <p:sldId id="668" r:id="rId56"/>
    <p:sldId id="669" r:id="rId57"/>
    <p:sldId id="670" r:id="rId58"/>
    <p:sldId id="671" r:id="rId59"/>
    <p:sldId id="672" r:id="rId60"/>
    <p:sldId id="673" r:id="rId61"/>
    <p:sldId id="633" r:id="rId62"/>
    <p:sldId id="635" r:id="rId63"/>
    <p:sldId id="639" r:id="rId64"/>
    <p:sldId id="634" r:id="rId65"/>
    <p:sldId id="638" r:id="rId66"/>
    <p:sldId id="599" r:id="rId67"/>
    <p:sldId id="612" r:id="rId68"/>
    <p:sldId id="613" r:id="rId69"/>
    <p:sldId id="614" r:id="rId70"/>
    <p:sldId id="571" r:id="rId71"/>
    <p:sldId id="677" r:id="rId72"/>
    <p:sldId id="630" r:id="rId73"/>
    <p:sldId id="631" r:id="rId74"/>
    <p:sldId id="582" r:id="rId75"/>
  </p:sldIdLst>
  <p:sldSz cx="9144000" cy="6858000" type="screen4x3"/>
  <p:notesSz cx="6858000" cy="9144000"/>
  <p:defaultTextStyle>
    <a:defPPr>
      <a:defRPr lang="en-GB"/>
    </a:defPPr>
    <a:lvl1pPr algn="r" defTabSz="457200" rtl="0" fontAlgn="base">
      <a:spcBef>
        <a:spcPct val="0"/>
      </a:spcBef>
      <a:spcAft>
        <a:spcPct val="0"/>
      </a:spcAft>
      <a:buClr>
        <a:srgbClr val="000000"/>
      </a:buClr>
      <a:buSzPct val="100000"/>
      <a:buFont typeface="Times New Roman" charset="0"/>
      <a:defRPr sz="2400" b="1" i="1" u="sng" kern="1200">
        <a:solidFill>
          <a:schemeClr val="bg1"/>
        </a:solidFill>
        <a:latin typeface="Comic Sans MS" charset="0"/>
        <a:ea typeface="ＭＳ Ｐゴシック" charset="-128"/>
        <a:cs typeface="ＭＳ Ｐゴシック" charset="-128"/>
      </a:defRPr>
    </a:lvl1pPr>
    <a:lvl2pPr marL="742950" indent="-285750" algn="r" defTabSz="457200" rtl="0" fontAlgn="base">
      <a:spcBef>
        <a:spcPct val="0"/>
      </a:spcBef>
      <a:spcAft>
        <a:spcPct val="0"/>
      </a:spcAft>
      <a:buClr>
        <a:srgbClr val="000000"/>
      </a:buClr>
      <a:buSzPct val="100000"/>
      <a:buFont typeface="Times New Roman" charset="0"/>
      <a:defRPr sz="2400" b="1" i="1" u="sng" kern="1200">
        <a:solidFill>
          <a:schemeClr val="bg1"/>
        </a:solidFill>
        <a:latin typeface="Comic Sans MS" charset="0"/>
        <a:ea typeface="ＭＳ Ｐゴシック" charset="-128"/>
        <a:cs typeface="ＭＳ Ｐゴシック" charset="-128"/>
      </a:defRPr>
    </a:lvl2pPr>
    <a:lvl3pPr marL="1143000" indent="-228600" algn="r" defTabSz="457200" rtl="0" fontAlgn="base">
      <a:spcBef>
        <a:spcPct val="0"/>
      </a:spcBef>
      <a:spcAft>
        <a:spcPct val="0"/>
      </a:spcAft>
      <a:buClr>
        <a:srgbClr val="000000"/>
      </a:buClr>
      <a:buSzPct val="100000"/>
      <a:buFont typeface="Times New Roman" charset="0"/>
      <a:defRPr sz="2400" b="1" i="1" u="sng" kern="1200">
        <a:solidFill>
          <a:schemeClr val="bg1"/>
        </a:solidFill>
        <a:latin typeface="Comic Sans MS" charset="0"/>
        <a:ea typeface="ＭＳ Ｐゴシック" charset="-128"/>
        <a:cs typeface="ＭＳ Ｐゴシック" charset="-128"/>
      </a:defRPr>
    </a:lvl3pPr>
    <a:lvl4pPr marL="1600200" indent="-228600" algn="r" defTabSz="457200" rtl="0" fontAlgn="base">
      <a:spcBef>
        <a:spcPct val="0"/>
      </a:spcBef>
      <a:spcAft>
        <a:spcPct val="0"/>
      </a:spcAft>
      <a:buClr>
        <a:srgbClr val="000000"/>
      </a:buClr>
      <a:buSzPct val="100000"/>
      <a:buFont typeface="Times New Roman" charset="0"/>
      <a:defRPr sz="2400" b="1" i="1" u="sng" kern="1200">
        <a:solidFill>
          <a:schemeClr val="bg1"/>
        </a:solidFill>
        <a:latin typeface="Comic Sans MS" charset="0"/>
        <a:ea typeface="ＭＳ Ｐゴシック" charset="-128"/>
        <a:cs typeface="ＭＳ Ｐゴシック" charset="-128"/>
      </a:defRPr>
    </a:lvl4pPr>
    <a:lvl5pPr marL="2057400" indent="-228600" algn="r" defTabSz="457200" rtl="0" fontAlgn="base">
      <a:spcBef>
        <a:spcPct val="0"/>
      </a:spcBef>
      <a:spcAft>
        <a:spcPct val="0"/>
      </a:spcAft>
      <a:buClr>
        <a:srgbClr val="000000"/>
      </a:buClr>
      <a:buSzPct val="100000"/>
      <a:buFont typeface="Times New Roman" charset="0"/>
      <a:defRPr sz="2400" b="1" i="1" u="sng" kern="1200">
        <a:solidFill>
          <a:schemeClr val="bg1"/>
        </a:solidFill>
        <a:latin typeface="Comic Sans MS" charset="0"/>
        <a:ea typeface="ＭＳ Ｐゴシック" charset="-128"/>
        <a:cs typeface="ＭＳ Ｐゴシック" charset="-128"/>
      </a:defRPr>
    </a:lvl5pPr>
    <a:lvl6pPr marL="2286000" algn="l" defTabSz="457200" rtl="0" eaLnBrk="1" latinLnBrk="0" hangingPunct="1">
      <a:defRPr sz="2400" b="1" i="1" u="sng" kern="1200">
        <a:solidFill>
          <a:schemeClr val="bg1"/>
        </a:solidFill>
        <a:latin typeface="Comic Sans MS" charset="0"/>
        <a:ea typeface="ＭＳ Ｐゴシック" charset="-128"/>
        <a:cs typeface="ＭＳ Ｐゴシック" charset="-128"/>
      </a:defRPr>
    </a:lvl6pPr>
    <a:lvl7pPr marL="2743200" algn="l" defTabSz="457200" rtl="0" eaLnBrk="1" latinLnBrk="0" hangingPunct="1">
      <a:defRPr sz="2400" b="1" i="1" u="sng" kern="1200">
        <a:solidFill>
          <a:schemeClr val="bg1"/>
        </a:solidFill>
        <a:latin typeface="Comic Sans MS" charset="0"/>
        <a:ea typeface="ＭＳ Ｐゴシック" charset="-128"/>
        <a:cs typeface="ＭＳ Ｐゴシック" charset="-128"/>
      </a:defRPr>
    </a:lvl7pPr>
    <a:lvl8pPr marL="3200400" algn="l" defTabSz="457200" rtl="0" eaLnBrk="1" latinLnBrk="0" hangingPunct="1">
      <a:defRPr sz="2400" b="1" i="1" u="sng" kern="1200">
        <a:solidFill>
          <a:schemeClr val="bg1"/>
        </a:solidFill>
        <a:latin typeface="Comic Sans MS" charset="0"/>
        <a:ea typeface="ＭＳ Ｐゴシック" charset="-128"/>
        <a:cs typeface="ＭＳ Ｐゴシック" charset="-128"/>
      </a:defRPr>
    </a:lvl8pPr>
    <a:lvl9pPr marL="3657600" algn="l" defTabSz="457200" rtl="0" eaLnBrk="1" latinLnBrk="0" hangingPunct="1">
      <a:defRPr sz="2400" b="1" i="1" u="sng" kern="1200">
        <a:solidFill>
          <a:schemeClr val="bg1"/>
        </a:solidFill>
        <a:latin typeface="Comic Sans MS"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49" autoAdjust="0"/>
    <p:restoredTop sz="78546" autoAdjust="0"/>
  </p:normalViewPr>
  <p:slideViewPr>
    <p:cSldViewPr>
      <p:cViewPr>
        <p:scale>
          <a:sx n="68" d="100"/>
          <a:sy n="68" d="100"/>
        </p:scale>
        <p:origin x="-960" y="-208"/>
      </p:cViewPr>
      <p:guideLst>
        <p:guide orient="horz" pos="2160"/>
        <p:guide pos="2880"/>
      </p:guideLst>
    </p:cSldViewPr>
  </p:slideViewPr>
  <p:outlineViewPr>
    <p:cViewPr varScale="1">
      <p:scale>
        <a:sx n="170" d="200"/>
        <a:sy n="170" d="200"/>
      </p:scale>
      <p:origin x="-782" y="-86"/>
    </p:cViewPr>
  </p:outlineViewPr>
  <p:notesTextViewPr>
    <p:cViewPr>
      <p:scale>
        <a:sx n="100" d="100"/>
        <a:sy n="100" d="100"/>
      </p:scale>
      <p:origin x="0" y="0"/>
    </p:cViewPr>
  </p:notesTextViewPr>
  <p:sorterViewPr>
    <p:cViewPr>
      <p:scale>
        <a:sx n="98" d="100"/>
        <a:sy n="98" d="100"/>
      </p:scale>
      <p:origin x="0" y="0"/>
    </p:cViewPr>
  </p:sorterViewPr>
  <p:notesViewPr>
    <p:cSldViewPr>
      <p:cViewPr varScale="1">
        <p:scale>
          <a:sx n="59" d="100"/>
          <a:sy n="59" d="100"/>
        </p:scale>
        <p:origin x="-17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slide" Target="slides/slide57.xml"/><Relationship Id="rId64" Type="http://schemas.openxmlformats.org/officeDocument/2006/relationships/slide" Target="slides/slide58.xml"/><Relationship Id="rId65" Type="http://schemas.openxmlformats.org/officeDocument/2006/relationships/slide" Target="slides/slide59.xml"/><Relationship Id="rId66" Type="http://schemas.openxmlformats.org/officeDocument/2006/relationships/slide" Target="slides/slide60.xml"/><Relationship Id="rId67" Type="http://schemas.openxmlformats.org/officeDocument/2006/relationships/slide" Target="slides/slide61.xml"/><Relationship Id="rId68" Type="http://schemas.openxmlformats.org/officeDocument/2006/relationships/slide" Target="slides/slide62.xml"/><Relationship Id="rId69" Type="http://schemas.openxmlformats.org/officeDocument/2006/relationships/slide" Target="slides/slide63.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80" Type="http://schemas.openxmlformats.org/officeDocument/2006/relationships/theme" Target="theme/theme1.xml"/><Relationship Id="rId81" Type="http://schemas.openxmlformats.org/officeDocument/2006/relationships/tableStyles" Target="tableStyles.xml"/><Relationship Id="rId70" Type="http://schemas.openxmlformats.org/officeDocument/2006/relationships/slide" Target="slides/slide64.xml"/><Relationship Id="rId71" Type="http://schemas.openxmlformats.org/officeDocument/2006/relationships/slide" Target="slides/slide65.xml"/><Relationship Id="rId72" Type="http://schemas.openxmlformats.org/officeDocument/2006/relationships/slide" Target="slides/slide66.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73" Type="http://schemas.openxmlformats.org/officeDocument/2006/relationships/slide" Target="slides/slide67.xml"/><Relationship Id="rId74" Type="http://schemas.openxmlformats.org/officeDocument/2006/relationships/slide" Target="slides/slide68.xml"/><Relationship Id="rId75" Type="http://schemas.openxmlformats.org/officeDocument/2006/relationships/slide" Target="slides/slide69.xml"/><Relationship Id="rId76" Type="http://schemas.openxmlformats.org/officeDocument/2006/relationships/notesMaster" Target="notesMasters/notesMaster1.xml"/><Relationship Id="rId77" Type="http://schemas.openxmlformats.org/officeDocument/2006/relationships/printerSettings" Target="printerSettings/printerSettings1.bin"/><Relationship Id="rId78" Type="http://schemas.openxmlformats.org/officeDocument/2006/relationships/presProps" Target="presProps.xml"/><Relationship Id="rId79" Type="http://schemas.openxmlformats.org/officeDocument/2006/relationships/viewProps" Target="viewProps.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4296CD-1EB5-2E47-B097-259DF24724E6}" type="doc">
      <dgm:prSet loTypeId="urn:microsoft.com/office/officeart/2005/8/layout/pyramid1" loCatId="" qsTypeId="urn:microsoft.com/office/officeart/2005/8/quickstyle/simple4" qsCatId="simple" csTypeId="urn:microsoft.com/office/officeart/2005/8/colors/accent1_2" csCatId="accent1" phldr="1"/>
      <dgm:spPr/>
    </dgm:pt>
    <dgm:pt modelId="{19E70490-2023-3249-8F00-369E063E69EA}">
      <dgm:prSet phldrT="[Text]"/>
      <dgm:spPr/>
      <dgm:t>
        <a:bodyPr/>
        <a:lstStyle/>
        <a:p>
          <a:r>
            <a:rPr lang="en-US" dirty="0" smtClean="0"/>
            <a:t>NIRVANA</a:t>
          </a:r>
          <a:endParaRPr lang="en-US" dirty="0"/>
        </a:p>
      </dgm:t>
    </dgm:pt>
    <dgm:pt modelId="{00B8F164-E620-2C46-BDFD-C8681FF38B06}" type="parTrans" cxnId="{7628F480-86BC-AF48-911E-D665C45DBC3C}">
      <dgm:prSet/>
      <dgm:spPr/>
      <dgm:t>
        <a:bodyPr/>
        <a:lstStyle/>
        <a:p>
          <a:endParaRPr lang="en-US"/>
        </a:p>
      </dgm:t>
    </dgm:pt>
    <dgm:pt modelId="{907CD9D5-6023-E540-A7CA-9A3E0B91C64C}" type="sibTrans" cxnId="{7628F480-86BC-AF48-911E-D665C45DBC3C}">
      <dgm:prSet/>
      <dgm:spPr/>
      <dgm:t>
        <a:bodyPr/>
        <a:lstStyle/>
        <a:p>
          <a:endParaRPr lang="en-US"/>
        </a:p>
      </dgm:t>
    </dgm:pt>
    <dgm:pt modelId="{002605DC-8A12-4042-A52A-A2B1830C0F9F}">
      <dgm:prSet phldrT="[Text]"/>
      <dgm:spPr/>
      <dgm:t>
        <a:bodyPr/>
        <a:lstStyle/>
        <a:p>
          <a:r>
            <a:rPr lang="en-US" dirty="0" smtClean="0"/>
            <a:t>REINCARNATION</a:t>
          </a:r>
          <a:endParaRPr lang="en-US" dirty="0"/>
        </a:p>
      </dgm:t>
    </dgm:pt>
    <dgm:pt modelId="{9537475A-DE12-9E4E-8B96-E32C4B44CC29}" type="parTrans" cxnId="{9C90A3D6-CFC4-AA4D-AD68-0487B0DC32B2}">
      <dgm:prSet/>
      <dgm:spPr/>
      <dgm:t>
        <a:bodyPr/>
        <a:lstStyle/>
        <a:p>
          <a:endParaRPr lang="en-US"/>
        </a:p>
      </dgm:t>
    </dgm:pt>
    <dgm:pt modelId="{516878C3-7B01-F544-A1B9-FBEEF760FE4C}" type="sibTrans" cxnId="{9C90A3D6-CFC4-AA4D-AD68-0487B0DC32B2}">
      <dgm:prSet/>
      <dgm:spPr/>
      <dgm:t>
        <a:bodyPr/>
        <a:lstStyle/>
        <a:p>
          <a:endParaRPr lang="en-US"/>
        </a:p>
      </dgm:t>
    </dgm:pt>
    <dgm:pt modelId="{AB12C667-C65D-CF45-AF00-F8BB7AD771F2}">
      <dgm:prSet phldrT="[Text]"/>
      <dgm:spPr/>
      <dgm:t>
        <a:bodyPr/>
        <a:lstStyle/>
        <a:p>
          <a:r>
            <a:rPr lang="en-US" dirty="0" smtClean="0"/>
            <a:t>MERIT</a:t>
          </a:r>
          <a:endParaRPr lang="en-US" dirty="0"/>
        </a:p>
      </dgm:t>
    </dgm:pt>
    <dgm:pt modelId="{14C44FFD-7D18-C24A-95DD-43F509EDAD2B}" type="parTrans" cxnId="{20D7FD80-9261-2D4B-BA77-8984F6D8AD14}">
      <dgm:prSet/>
      <dgm:spPr/>
      <dgm:t>
        <a:bodyPr/>
        <a:lstStyle/>
        <a:p>
          <a:endParaRPr lang="en-US"/>
        </a:p>
      </dgm:t>
    </dgm:pt>
    <dgm:pt modelId="{91172FA0-171A-D547-8854-BE902972E638}" type="sibTrans" cxnId="{20D7FD80-9261-2D4B-BA77-8984F6D8AD14}">
      <dgm:prSet/>
      <dgm:spPr/>
      <dgm:t>
        <a:bodyPr/>
        <a:lstStyle/>
        <a:p>
          <a:endParaRPr lang="en-US"/>
        </a:p>
      </dgm:t>
    </dgm:pt>
    <dgm:pt modelId="{3481AEE0-F04B-3840-BE37-3E108C96DBC8}">
      <dgm:prSet phldrT="[Text]"/>
      <dgm:spPr/>
      <dgm:t>
        <a:bodyPr/>
        <a:lstStyle/>
        <a:p>
          <a:r>
            <a:rPr lang="en-US" dirty="0" smtClean="0"/>
            <a:t>KARMA</a:t>
          </a:r>
          <a:endParaRPr lang="en-US" dirty="0"/>
        </a:p>
      </dgm:t>
    </dgm:pt>
    <dgm:pt modelId="{3F142D5B-8D09-7D4F-95D0-F5D437514656}" type="parTrans" cxnId="{99E0FC71-C080-2E4E-84D4-298218BE2766}">
      <dgm:prSet/>
      <dgm:spPr/>
      <dgm:t>
        <a:bodyPr/>
        <a:lstStyle/>
        <a:p>
          <a:endParaRPr lang="en-US"/>
        </a:p>
      </dgm:t>
    </dgm:pt>
    <dgm:pt modelId="{1CB38809-5083-DB4C-8F70-D4EF1919EDF1}" type="sibTrans" cxnId="{99E0FC71-C080-2E4E-84D4-298218BE2766}">
      <dgm:prSet/>
      <dgm:spPr/>
      <dgm:t>
        <a:bodyPr/>
        <a:lstStyle/>
        <a:p>
          <a:endParaRPr lang="en-US"/>
        </a:p>
      </dgm:t>
    </dgm:pt>
    <dgm:pt modelId="{96092F14-5375-B64A-AFF5-EE390A9551E8}" type="pres">
      <dgm:prSet presAssocID="{104296CD-1EB5-2E47-B097-259DF24724E6}" presName="Name0" presStyleCnt="0">
        <dgm:presLayoutVars>
          <dgm:dir/>
          <dgm:animLvl val="lvl"/>
          <dgm:resizeHandles val="exact"/>
        </dgm:presLayoutVars>
      </dgm:prSet>
      <dgm:spPr/>
    </dgm:pt>
    <dgm:pt modelId="{D0774160-7029-2447-A7A8-F9AEB4A66A44}" type="pres">
      <dgm:prSet presAssocID="{19E70490-2023-3249-8F00-369E063E69EA}" presName="Name8" presStyleCnt="0"/>
      <dgm:spPr/>
    </dgm:pt>
    <dgm:pt modelId="{36AB865E-FB58-BF48-811F-13E6A18F6FD9}" type="pres">
      <dgm:prSet presAssocID="{19E70490-2023-3249-8F00-369E063E69EA}" presName="level" presStyleLbl="node1" presStyleIdx="0" presStyleCnt="4">
        <dgm:presLayoutVars>
          <dgm:chMax val="1"/>
          <dgm:bulletEnabled val="1"/>
        </dgm:presLayoutVars>
      </dgm:prSet>
      <dgm:spPr/>
      <dgm:t>
        <a:bodyPr/>
        <a:lstStyle/>
        <a:p>
          <a:endParaRPr lang="en-US"/>
        </a:p>
      </dgm:t>
    </dgm:pt>
    <dgm:pt modelId="{E766432C-0B61-CE4A-96F1-27D8FDFF3723}" type="pres">
      <dgm:prSet presAssocID="{19E70490-2023-3249-8F00-369E063E69EA}" presName="levelTx" presStyleLbl="revTx" presStyleIdx="0" presStyleCnt="0">
        <dgm:presLayoutVars>
          <dgm:chMax val="1"/>
          <dgm:bulletEnabled val="1"/>
        </dgm:presLayoutVars>
      </dgm:prSet>
      <dgm:spPr/>
      <dgm:t>
        <a:bodyPr/>
        <a:lstStyle/>
        <a:p>
          <a:endParaRPr lang="en-US"/>
        </a:p>
      </dgm:t>
    </dgm:pt>
    <dgm:pt modelId="{9D92AB44-9558-6D4C-8C5E-ADEA9402625B}" type="pres">
      <dgm:prSet presAssocID="{002605DC-8A12-4042-A52A-A2B1830C0F9F}" presName="Name8" presStyleCnt="0"/>
      <dgm:spPr/>
    </dgm:pt>
    <dgm:pt modelId="{22968ACF-04BA-D943-817F-DDCEBE9755A9}" type="pres">
      <dgm:prSet presAssocID="{002605DC-8A12-4042-A52A-A2B1830C0F9F}" presName="level" presStyleLbl="node1" presStyleIdx="1" presStyleCnt="4">
        <dgm:presLayoutVars>
          <dgm:chMax val="1"/>
          <dgm:bulletEnabled val="1"/>
        </dgm:presLayoutVars>
      </dgm:prSet>
      <dgm:spPr/>
      <dgm:t>
        <a:bodyPr/>
        <a:lstStyle/>
        <a:p>
          <a:endParaRPr lang="en-US"/>
        </a:p>
      </dgm:t>
    </dgm:pt>
    <dgm:pt modelId="{059AC888-F95E-FE40-9F91-FDE2AA69A96D}" type="pres">
      <dgm:prSet presAssocID="{002605DC-8A12-4042-A52A-A2B1830C0F9F}" presName="levelTx" presStyleLbl="revTx" presStyleIdx="0" presStyleCnt="0">
        <dgm:presLayoutVars>
          <dgm:chMax val="1"/>
          <dgm:bulletEnabled val="1"/>
        </dgm:presLayoutVars>
      </dgm:prSet>
      <dgm:spPr/>
      <dgm:t>
        <a:bodyPr/>
        <a:lstStyle/>
        <a:p>
          <a:endParaRPr lang="en-US"/>
        </a:p>
      </dgm:t>
    </dgm:pt>
    <dgm:pt modelId="{19D6C88C-6592-7345-9508-8FD31AEEAADA}" type="pres">
      <dgm:prSet presAssocID="{3481AEE0-F04B-3840-BE37-3E108C96DBC8}" presName="Name8" presStyleCnt="0"/>
      <dgm:spPr/>
    </dgm:pt>
    <dgm:pt modelId="{14F9D29D-8C68-4B4B-874F-0E53B6CE2616}" type="pres">
      <dgm:prSet presAssocID="{3481AEE0-F04B-3840-BE37-3E108C96DBC8}" presName="level" presStyleLbl="node1" presStyleIdx="2" presStyleCnt="4">
        <dgm:presLayoutVars>
          <dgm:chMax val="1"/>
          <dgm:bulletEnabled val="1"/>
        </dgm:presLayoutVars>
      </dgm:prSet>
      <dgm:spPr/>
      <dgm:t>
        <a:bodyPr/>
        <a:lstStyle/>
        <a:p>
          <a:endParaRPr lang="en-US"/>
        </a:p>
      </dgm:t>
    </dgm:pt>
    <dgm:pt modelId="{E1E3CECF-6489-8C4E-A421-32D13D16B4C5}" type="pres">
      <dgm:prSet presAssocID="{3481AEE0-F04B-3840-BE37-3E108C96DBC8}" presName="levelTx" presStyleLbl="revTx" presStyleIdx="0" presStyleCnt="0">
        <dgm:presLayoutVars>
          <dgm:chMax val="1"/>
          <dgm:bulletEnabled val="1"/>
        </dgm:presLayoutVars>
      </dgm:prSet>
      <dgm:spPr/>
      <dgm:t>
        <a:bodyPr/>
        <a:lstStyle/>
        <a:p>
          <a:endParaRPr lang="en-US"/>
        </a:p>
      </dgm:t>
    </dgm:pt>
    <dgm:pt modelId="{67E96785-AF10-0C49-A5E7-BA1F5FB79943}" type="pres">
      <dgm:prSet presAssocID="{AB12C667-C65D-CF45-AF00-F8BB7AD771F2}" presName="Name8" presStyleCnt="0"/>
      <dgm:spPr/>
    </dgm:pt>
    <dgm:pt modelId="{D6319B3B-5CAF-0B4B-A302-7FE086A14BA8}" type="pres">
      <dgm:prSet presAssocID="{AB12C667-C65D-CF45-AF00-F8BB7AD771F2}" presName="level" presStyleLbl="node1" presStyleIdx="3" presStyleCnt="4">
        <dgm:presLayoutVars>
          <dgm:chMax val="1"/>
          <dgm:bulletEnabled val="1"/>
        </dgm:presLayoutVars>
      </dgm:prSet>
      <dgm:spPr/>
      <dgm:t>
        <a:bodyPr/>
        <a:lstStyle/>
        <a:p>
          <a:endParaRPr lang="en-US"/>
        </a:p>
      </dgm:t>
    </dgm:pt>
    <dgm:pt modelId="{E2EF8EF3-DEFF-AE4B-A746-EA925E71D471}" type="pres">
      <dgm:prSet presAssocID="{AB12C667-C65D-CF45-AF00-F8BB7AD771F2}" presName="levelTx" presStyleLbl="revTx" presStyleIdx="0" presStyleCnt="0">
        <dgm:presLayoutVars>
          <dgm:chMax val="1"/>
          <dgm:bulletEnabled val="1"/>
        </dgm:presLayoutVars>
      </dgm:prSet>
      <dgm:spPr/>
      <dgm:t>
        <a:bodyPr/>
        <a:lstStyle/>
        <a:p>
          <a:endParaRPr lang="en-US"/>
        </a:p>
      </dgm:t>
    </dgm:pt>
  </dgm:ptLst>
  <dgm:cxnLst>
    <dgm:cxn modelId="{A850A3BE-B88A-5E41-8555-C5ECD0D17E1B}" type="presOf" srcId="{002605DC-8A12-4042-A52A-A2B1830C0F9F}" destId="{22968ACF-04BA-D943-817F-DDCEBE9755A9}" srcOrd="0" destOrd="0" presId="urn:microsoft.com/office/officeart/2005/8/layout/pyramid1"/>
    <dgm:cxn modelId="{20D7FD80-9261-2D4B-BA77-8984F6D8AD14}" srcId="{104296CD-1EB5-2E47-B097-259DF24724E6}" destId="{AB12C667-C65D-CF45-AF00-F8BB7AD771F2}" srcOrd="3" destOrd="0" parTransId="{14C44FFD-7D18-C24A-95DD-43F509EDAD2B}" sibTransId="{91172FA0-171A-D547-8854-BE902972E638}"/>
    <dgm:cxn modelId="{99E0FC71-C080-2E4E-84D4-298218BE2766}" srcId="{104296CD-1EB5-2E47-B097-259DF24724E6}" destId="{3481AEE0-F04B-3840-BE37-3E108C96DBC8}" srcOrd="2" destOrd="0" parTransId="{3F142D5B-8D09-7D4F-95D0-F5D437514656}" sibTransId="{1CB38809-5083-DB4C-8F70-D4EF1919EDF1}"/>
    <dgm:cxn modelId="{18BB21D6-4176-0A4D-B590-3E36867AE1F9}" type="presOf" srcId="{AB12C667-C65D-CF45-AF00-F8BB7AD771F2}" destId="{D6319B3B-5CAF-0B4B-A302-7FE086A14BA8}" srcOrd="0" destOrd="0" presId="urn:microsoft.com/office/officeart/2005/8/layout/pyramid1"/>
    <dgm:cxn modelId="{7628F480-86BC-AF48-911E-D665C45DBC3C}" srcId="{104296CD-1EB5-2E47-B097-259DF24724E6}" destId="{19E70490-2023-3249-8F00-369E063E69EA}" srcOrd="0" destOrd="0" parTransId="{00B8F164-E620-2C46-BDFD-C8681FF38B06}" sibTransId="{907CD9D5-6023-E540-A7CA-9A3E0B91C64C}"/>
    <dgm:cxn modelId="{0FD528B9-395F-554A-802D-998E71BCCCE7}" type="presOf" srcId="{104296CD-1EB5-2E47-B097-259DF24724E6}" destId="{96092F14-5375-B64A-AFF5-EE390A9551E8}" srcOrd="0" destOrd="0" presId="urn:microsoft.com/office/officeart/2005/8/layout/pyramid1"/>
    <dgm:cxn modelId="{D03FC799-8BB7-6347-8DF7-A97328AFDF31}" type="presOf" srcId="{3481AEE0-F04B-3840-BE37-3E108C96DBC8}" destId="{E1E3CECF-6489-8C4E-A421-32D13D16B4C5}" srcOrd="1" destOrd="0" presId="urn:microsoft.com/office/officeart/2005/8/layout/pyramid1"/>
    <dgm:cxn modelId="{2B9178F0-6131-354D-A02D-26A3F60221DF}" type="presOf" srcId="{19E70490-2023-3249-8F00-369E063E69EA}" destId="{E766432C-0B61-CE4A-96F1-27D8FDFF3723}" srcOrd="1" destOrd="0" presId="urn:microsoft.com/office/officeart/2005/8/layout/pyramid1"/>
    <dgm:cxn modelId="{A6023B2A-A8CE-1243-B9EE-DC98AEF981AF}" type="presOf" srcId="{002605DC-8A12-4042-A52A-A2B1830C0F9F}" destId="{059AC888-F95E-FE40-9F91-FDE2AA69A96D}" srcOrd="1" destOrd="0" presId="urn:microsoft.com/office/officeart/2005/8/layout/pyramid1"/>
    <dgm:cxn modelId="{9C90A3D6-CFC4-AA4D-AD68-0487B0DC32B2}" srcId="{104296CD-1EB5-2E47-B097-259DF24724E6}" destId="{002605DC-8A12-4042-A52A-A2B1830C0F9F}" srcOrd="1" destOrd="0" parTransId="{9537475A-DE12-9E4E-8B96-E32C4B44CC29}" sibTransId="{516878C3-7B01-F544-A1B9-FBEEF760FE4C}"/>
    <dgm:cxn modelId="{07FF83F1-F9BD-EB40-8468-5D2C6718813B}" type="presOf" srcId="{19E70490-2023-3249-8F00-369E063E69EA}" destId="{36AB865E-FB58-BF48-811F-13E6A18F6FD9}" srcOrd="0" destOrd="0" presId="urn:microsoft.com/office/officeart/2005/8/layout/pyramid1"/>
    <dgm:cxn modelId="{D671751D-45CB-0D4C-B0DD-5B7655E9E644}" type="presOf" srcId="{3481AEE0-F04B-3840-BE37-3E108C96DBC8}" destId="{14F9D29D-8C68-4B4B-874F-0E53B6CE2616}" srcOrd="0" destOrd="0" presId="urn:microsoft.com/office/officeart/2005/8/layout/pyramid1"/>
    <dgm:cxn modelId="{F8D542BC-1183-7A48-8685-324CFB14B959}" type="presOf" srcId="{AB12C667-C65D-CF45-AF00-F8BB7AD771F2}" destId="{E2EF8EF3-DEFF-AE4B-A746-EA925E71D471}" srcOrd="1" destOrd="0" presId="urn:microsoft.com/office/officeart/2005/8/layout/pyramid1"/>
    <dgm:cxn modelId="{D59DCA8A-36D0-B84C-91B3-6AEA0DF1B34E}" type="presParOf" srcId="{96092F14-5375-B64A-AFF5-EE390A9551E8}" destId="{D0774160-7029-2447-A7A8-F9AEB4A66A44}" srcOrd="0" destOrd="0" presId="urn:microsoft.com/office/officeart/2005/8/layout/pyramid1"/>
    <dgm:cxn modelId="{52558159-1ED6-EC4B-A1C1-B3E86366D213}" type="presParOf" srcId="{D0774160-7029-2447-A7A8-F9AEB4A66A44}" destId="{36AB865E-FB58-BF48-811F-13E6A18F6FD9}" srcOrd="0" destOrd="0" presId="urn:microsoft.com/office/officeart/2005/8/layout/pyramid1"/>
    <dgm:cxn modelId="{ABBA1D63-2249-A147-AE0C-761B0D020F3C}" type="presParOf" srcId="{D0774160-7029-2447-A7A8-F9AEB4A66A44}" destId="{E766432C-0B61-CE4A-96F1-27D8FDFF3723}" srcOrd="1" destOrd="0" presId="urn:microsoft.com/office/officeart/2005/8/layout/pyramid1"/>
    <dgm:cxn modelId="{5F372F2E-60EC-B84F-B8CF-53C6251D7CF6}" type="presParOf" srcId="{96092F14-5375-B64A-AFF5-EE390A9551E8}" destId="{9D92AB44-9558-6D4C-8C5E-ADEA9402625B}" srcOrd="1" destOrd="0" presId="urn:microsoft.com/office/officeart/2005/8/layout/pyramid1"/>
    <dgm:cxn modelId="{69192EC3-7E6B-8E47-A64B-C5C8DD6359E8}" type="presParOf" srcId="{9D92AB44-9558-6D4C-8C5E-ADEA9402625B}" destId="{22968ACF-04BA-D943-817F-DDCEBE9755A9}" srcOrd="0" destOrd="0" presId="urn:microsoft.com/office/officeart/2005/8/layout/pyramid1"/>
    <dgm:cxn modelId="{011AB399-0A86-5842-8008-2FBF8D9CAAD1}" type="presParOf" srcId="{9D92AB44-9558-6D4C-8C5E-ADEA9402625B}" destId="{059AC888-F95E-FE40-9F91-FDE2AA69A96D}" srcOrd="1" destOrd="0" presId="urn:microsoft.com/office/officeart/2005/8/layout/pyramid1"/>
    <dgm:cxn modelId="{03CD451F-D606-A145-B3BF-8B296EEE9853}" type="presParOf" srcId="{96092F14-5375-B64A-AFF5-EE390A9551E8}" destId="{19D6C88C-6592-7345-9508-8FD31AEEAADA}" srcOrd="2" destOrd="0" presId="urn:microsoft.com/office/officeart/2005/8/layout/pyramid1"/>
    <dgm:cxn modelId="{90BFDA6E-BB4F-A345-995B-B73E69886A22}" type="presParOf" srcId="{19D6C88C-6592-7345-9508-8FD31AEEAADA}" destId="{14F9D29D-8C68-4B4B-874F-0E53B6CE2616}" srcOrd="0" destOrd="0" presId="urn:microsoft.com/office/officeart/2005/8/layout/pyramid1"/>
    <dgm:cxn modelId="{A1D9BC23-A8FA-8140-89E3-02B653969329}" type="presParOf" srcId="{19D6C88C-6592-7345-9508-8FD31AEEAADA}" destId="{E1E3CECF-6489-8C4E-A421-32D13D16B4C5}" srcOrd="1" destOrd="0" presId="urn:microsoft.com/office/officeart/2005/8/layout/pyramid1"/>
    <dgm:cxn modelId="{A182D6E7-43AF-9A4F-9220-9910942C9BDF}" type="presParOf" srcId="{96092F14-5375-B64A-AFF5-EE390A9551E8}" destId="{67E96785-AF10-0C49-A5E7-BA1F5FB79943}" srcOrd="3" destOrd="0" presId="urn:microsoft.com/office/officeart/2005/8/layout/pyramid1"/>
    <dgm:cxn modelId="{9F06CB41-EB77-274E-9B30-ECFE0EC7F703}" type="presParOf" srcId="{67E96785-AF10-0C49-A5E7-BA1F5FB79943}" destId="{D6319B3B-5CAF-0B4B-A302-7FE086A14BA8}" srcOrd="0" destOrd="0" presId="urn:microsoft.com/office/officeart/2005/8/layout/pyramid1"/>
    <dgm:cxn modelId="{C0139C3C-12F1-3A4F-8011-F1F31E8A5C1F}" type="presParOf" srcId="{67E96785-AF10-0C49-A5E7-BA1F5FB79943}" destId="{E2EF8EF3-DEFF-AE4B-A746-EA925E71D471}"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AB865E-FB58-BF48-811F-13E6A18F6FD9}">
      <dsp:nvSpPr>
        <dsp:cNvPr id="0" name=""/>
        <dsp:cNvSpPr/>
      </dsp:nvSpPr>
      <dsp:spPr>
        <a:xfrm>
          <a:off x="3343275" y="0"/>
          <a:ext cx="2228850" cy="1238250"/>
        </a:xfrm>
        <a:prstGeom prst="trapezoid">
          <a:avLst>
            <a:gd name="adj" fmla="val 9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NIRVANA</a:t>
          </a:r>
          <a:endParaRPr lang="en-US" sz="3200" kern="1200" dirty="0"/>
        </a:p>
      </dsp:txBody>
      <dsp:txXfrm>
        <a:off x="3343275" y="0"/>
        <a:ext cx="2228850" cy="1238250"/>
      </dsp:txXfrm>
    </dsp:sp>
    <dsp:sp modelId="{22968ACF-04BA-D943-817F-DDCEBE9755A9}">
      <dsp:nvSpPr>
        <dsp:cNvPr id="0" name=""/>
        <dsp:cNvSpPr/>
      </dsp:nvSpPr>
      <dsp:spPr>
        <a:xfrm>
          <a:off x="2228850" y="1238249"/>
          <a:ext cx="4457700" cy="1238250"/>
        </a:xfrm>
        <a:prstGeom prst="trapezoid">
          <a:avLst>
            <a:gd name="adj" fmla="val 9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REINCARNATION</a:t>
          </a:r>
          <a:endParaRPr lang="en-US" sz="3200" kern="1200" dirty="0"/>
        </a:p>
      </dsp:txBody>
      <dsp:txXfrm>
        <a:off x="3008947" y="1238249"/>
        <a:ext cx="2897505" cy="1238250"/>
      </dsp:txXfrm>
    </dsp:sp>
    <dsp:sp modelId="{14F9D29D-8C68-4B4B-874F-0E53B6CE2616}">
      <dsp:nvSpPr>
        <dsp:cNvPr id="0" name=""/>
        <dsp:cNvSpPr/>
      </dsp:nvSpPr>
      <dsp:spPr>
        <a:xfrm>
          <a:off x="1114425" y="2476499"/>
          <a:ext cx="6686549" cy="1238250"/>
        </a:xfrm>
        <a:prstGeom prst="trapezoid">
          <a:avLst>
            <a:gd name="adj" fmla="val 9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KARMA</a:t>
          </a:r>
          <a:endParaRPr lang="en-US" sz="3200" kern="1200" dirty="0"/>
        </a:p>
      </dsp:txBody>
      <dsp:txXfrm>
        <a:off x="2284571" y="2476499"/>
        <a:ext cx="4346257" cy="1238250"/>
      </dsp:txXfrm>
    </dsp:sp>
    <dsp:sp modelId="{D6319B3B-5CAF-0B4B-A302-7FE086A14BA8}">
      <dsp:nvSpPr>
        <dsp:cNvPr id="0" name=""/>
        <dsp:cNvSpPr/>
      </dsp:nvSpPr>
      <dsp:spPr>
        <a:xfrm>
          <a:off x="0" y="3714750"/>
          <a:ext cx="8915400" cy="1238250"/>
        </a:xfrm>
        <a:prstGeom prst="trapezoid">
          <a:avLst>
            <a:gd name="adj" fmla="val 9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MERIT</a:t>
          </a:r>
          <a:endParaRPr lang="en-US" sz="3200" kern="1200" dirty="0"/>
        </a:p>
      </dsp:txBody>
      <dsp:txXfrm>
        <a:off x="1560194" y="3714750"/>
        <a:ext cx="5795010" cy="123825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w="9525">
            <a:noFill/>
            <a:round/>
            <a:headEnd/>
            <a:tailEnd/>
          </a:ln>
          <a:effectLst/>
        </p:spPr>
        <p:txBody>
          <a:bodyPr wrap="none" anchor="ctr">
            <a:prstTxWarp prst="textNoShape">
              <a:avLst/>
            </a:prstTxWarp>
          </a:bodyPr>
          <a:lstStyle/>
          <a:p>
            <a:pPr>
              <a:defRPr/>
            </a:pPr>
            <a:endParaRPr lang="en-US"/>
          </a:p>
        </p:txBody>
      </p:sp>
      <p:sp>
        <p:nvSpPr>
          <p:cNvPr id="3074" name="Text Box 2"/>
          <p:cNvSpPr txBox="1">
            <a:spLocks noChangeArrowheads="1"/>
          </p:cNvSpPr>
          <p:nvPr/>
        </p:nvSpPr>
        <p:spPr bwMode="auto">
          <a:xfrm>
            <a:off x="0" y="0"/>
            <a:ext cx="2971800" cy="457200"/>
          </a:xfrm>
          <a:prstGeom prst="rect">
            <a:avLst/>
          </a:prstGeom>
          <a:noFill/>
          <a:ln w="9525">
            <a:noFill/>
            <a:round/>
            <a:headEnd/>
            <a:tailEnd/>
          </a:ln>
          <a:effectLst/>
        </p:spPr>
        <p:txBody>
          <a:bodyPr wrap="none" anchor="ctr">
            <a:prstTxWarp prst="textNoShape">
              <a:avLst/>
            </a:prstTxWarp>
          </a:bodyPr>
          <a:lstStyle/>
          <a:p>
            <a:pPr>
              <a:defRPr/>
            </a:pPr>
            <a:endParaRPr lang="en-US"/>
          </a:p>
        </p:txBody>
      </p:sp>
      <p:sp>
        <p:nvSpPr>
          <p:cNvPr id="3075" name="Text Box 3"/>
          <p:cNvSpPr txBox="1">
            <a:spLocks noChangeArrowheads="1"/>
          </p:cNvSpPr>
          <p:nvPr/>
        </p:nvSpPr>
        <p:spPr bwMode="auto">
          <a:xfrm>
            <a:off x="3886200" y="0"/>
            <a:ext cx="2971800" cy="457200"/>
          </a:xfrm>
          <a:prstGeom prst="rect">
            <a:avLst/>
          </a:prstGeom>
          <a:noFill/>
          <a:ln w="9525">
            <a:noFill/>
            <a:round/>
            <a:headEnd/>
            <a:tailEnd/>
          </a:ln>
          <a:effectLst/>
        </p:spPr>
        <p:txBody>
          <a:bodyPr wrap="none" anchor="ctr">
            <a:prstTxWarp prst="textNoShape">
              <a:avLst/>
            </a:prstTxWarp>
          </a:bodyPr>
          <a:lstStyle/>
          <a:p>
            <a:pPr>
              <a:defRPr/>
            </a:pPr>
            <a:endParaRPr lang="en-US"/>
          </a:p>
        </p:txBody>
      </p:sp>
      <p:sp>
        <p:nvSpPr>
          <p:cNvPr id="39941" name="Rectangle 4"/>
          <p:cNvSpPr>
            <a:spLocks noGrp="1" noRot="1" noChangeAspect="1" noChangeArrowheads="1"/>
          </p:cNvSpPr>
          <p:nvPr>
            <p:ph type="sldImg"/>
          </p:nvPr>
        </p:nvSpPr>
        <p:spPr bwMode="auto">
          <a:xfrm>
            <a:off x="1143000" y="685800"/>
            <a:ext cx="4570413" cy="3427413"/>
          </a:xfrm>
          <a:prstGeom prst="rect">
            <a:avLst/>
          </a:prstGeom>
          <a:noFill/>
          <a:ln w="9360">
            <a:solidFill>
              <a:srgbClr val="000000"/>
            </a:solidFill>
            <a:miter lim="800000"/>
            <a:headEnd/>
            <a:tailEnd/>
          </a:ln>
        </p:spPr>
      </p:sp>
      <p:sp>
        <p:nvSpPr>
          <p:cNvPr id="3077" name="Rectangle 5"/>
          <p:cNvSpPr>
            <a:spLocks noGrp="1" noChangeArrowheads="1"/>
          </p:cNvSpPr>
          <p:nvPr>
            <p:ph type="body"/>
          </p:nvPr>
        </p:nvSpPr>
        <p:spPr bwMode="auto">
          <a:xfrm>
            <a:off x="914400" y="4343400"/>
            <a:ext cx="5027613"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a:p>
        </p:txBody>
      </p:sp>
      <p:sp>
        <p:nvSpPr>
          <p:cNvPr id="3078" name="Text Box 6"/>
          <p:cNvSpPr txBox="1">
            <a:spLocks noChangeArrowheads="1"/>
          </p:cNvSpPr>
          <p:nvPr/>
        </p:nvSpPr>
        <p:spPr bwMode="auto">
          <a:xfrm>
            <a:off x="0" y="8686800"/>
            <a:ext cx="2971800" cy="457200"/>
          </a:xfrm>
          <a:prstGeom prst="rect">
            <a:avLst/>
          </a:prstGeom>
          <a:noFill/>
          <a:ln w="9525">
            <a:noFill/>
            <a:round/>
            <a:headEnd/>
            <a:tailEnd/>
          </a:ln>
          <a:effectLst/>
        </p:spPr>
        <p:txBody>
          <a:bodyPr wrap="none" anchor="ctr">
            <a:prstTxWarp prst="textNoShape">
              <a:avLst/>
            </a:prstTxWarp>
          </a:bodyPr>
          <a:lstStyle/>
          <a:p>
            <a:pPr>
              <a:defRPr/>
            </a:pPr>
            <a:endParaRPr lang="en-US"/>
          </a:p>
        </p:txBody>
      </p:sp>
      <p:sp>
        <p:nvSpPr>
          <p:cNvPr id="3079" name="Rectangle 7"/>
          <p:cNvSpPr>
            <a:spLocks noGrp="1" noChangeArrowheads="1"/>
          </p:cNvSpPr>
          <p:nvPr>
            <p:ph type="sldNum"/>
          </p:nvPr>
        </p:nvSpPr>
        <p:spPr bwMode="auto">
          <a:xfrm>
            <a:off x="3886200" y="8686800"/>
            <a:ext cx="2970213" cy="4556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l">
              <a:tabLst>
                <a:tab pos="723900" algn="l"/>
                <a:tab pos="1447800" algn="l"/>
                <a:tab pos="2171700" algn="l"/>
                <a:tab pos="2895600" algn="l"/>
              </a:tabLst>
              <a:defRPr sz="1200">
                <a:solidFill>
                  <a:srgbClr val="000000"/>
                </a:solidFill>
                <a:latin typeface="Times New Roman" charset="0"/>
                <a:ea typeface="Arial" charset="0"/>
                <a:cs typeface="Arial" charset="0"/>
              </a:defRPr>
            </a:lvl1pPr>
          </a:lstStyle>
          <a:p>
            <a:pPr>
              <a:defRPr/>
            </a:pPr>
            <a:fld id="{738174EB-B696-5A4D-89FE-619EF4D89197}" type="slidenum">
              <a:rPr lang="en-US"/>
              <a:pPr>
                <a:defRPr/>
              </a:pPr>
              <a:t>‹#›</a:t>
            </a:fld>
            <a:endParaRPr lang="en-US"/>
          </a:p>
        </p:txBody>
      </p:sp>
    </p:spTree>
    <p:extLst>
      <p:ext uri="{BB962C8B-B14F-4D97-AF65-F5344CB8AC3E}">
        <p14:creationId xmlns:p14="http://schemas.microsoft.com/office/powerpoint/2010/main" val="193885920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Arial" charset="0"/>
        <a:cs typeface="Arial" charset="0"/>
      </a:defRPr>
    </a:lvl1pPr>
    <a:lvl2pPr marL="37931725" indent="-37474525"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Arial" charset="0"/>
        <a:cs typeface="Arial" charset="0"/>
      </a:defRPr>
    </a:lvl2pPr>
    <a:lvl3pPr marL="11430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Arial" charset="0"/>
        <a:cs typeface="Arial" charset="0"/>
      </a:defRPr>
    </a:lvl3pPr>
    <a:lvl4pPr marL="16002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Arial" charset="0"/>
        <a:cs typeface="Arial" charset="0"/>
      </a:defRPr>
    </a:lvl4pPr>
    <a:lvl5pPr marL="2057400" indent="-228600" algn="l" defTabSz="457200"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p:cNvSpPr>
            <a:spLocks noGrp="1" noChangeArrowheads="1"/>
          </p:cNvSpPr>
          <p:nvPr>
            <p:ph type="sldNum" sz="quarter"/>
          </p:nvPr>
        </p:nvSpPr>
        <p:spPr>
          <a:noFill/>
        </p:spPr>
        <p:txBody>
          <a:bodyPr/>
          <a:lstStyle/>
          <a:p>
            <a:fld id="{3619B43E-BFF0-644A-8057-EA838E4E99DC}" type="slidenum">
              <a:rPr lang="en-US"/>
              <a:pPr/>
              <a:t>1</a:t>
            </a:fld>
            <a:endParaRPr lang="en-US"/>
          </a:p>
        </p:txBody>
      </p:sp>
      <p:sp>
        <p:nvSpPr>
          <p:cNvPr id="44035" name="Text Box 1"/>
          <p:cNvSpPr txBox="1">
            <a:spLocks noChangeArrowheads="1"/>
          </p:cNvSpPr>
          <p:nvPr/>
        </p:nvSpPr>
        <p:spPr bwMode="auto">
          <a:xfrm>
            <a:off x="3886200" y="8686800"/>
            <a:ext cx="2971800" cy="457200"/>
          </a:xfrm>
          <a:prstGeom prst="rect">
            <a:avLst/>
          </a:prstGeom>
          <a:noFill/>
          <a:ln w="9525">
            <a:noFill/>
            <a:round/>
            <a:headEnd/>
            <a:tailEnd/>
          </a:ln>
        </p:spPr>
        <p:txBody>
          <a:bodyPr lIns="90000" tIns="46800" rIns="90000" bIns="46800" anchor="b">
            <a:prstTxWarp prst="textNoShape">
              <a:avLst/>
            </a:prstTxWarp>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E0596370-2769-DE43-A929-674995F30D4B}" type="slidenum">
              <a:rPr lang="en-US" sz="1200">
                <a:solidFill>
                  <a:srgbClr val="551616"/>
                </a:solidFill>
              </a:rPr>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a:t>
            </a:fld>
            <a:endParaRPr lang="en-US" sz="1200">
              <a:solidFill>
                <a:srgbClr val="551616"/>
              </a:solidFill>
            </a:endParaRPr>
          </a:p>
        </p:txBody>
      </p:sp>
      <p:sp>
        <p:nvSpPr>
          <p:cNvPr id="44036" name="Text Box 2"/>
          <p:cNvSpPr txBox="1">
            <a:spLocks noGrp="1" noRot="1" noChangeAspect="1" noChangeArrowheads="1"/>
          </p:cNvSpPr>
          <p:nvPr>
            <p:ph type="sldImg"/>
          </p:nvPr>
        </p:nvSpPr>
        <p:spPr>
          <a:xfrm>
            <a:off x="1143000" y="685800"/>
            <a:ext cx="4572000" cy="3429000"/>
          </a:xfrm>
          <a:solidFill>
            <a:srgbClr val="FFFFFF"/>
          </a:solidFill>
          <a:ln/>
        </p:spPr>
      </p:sp>
      <p:sp>
        <p:nvSpPr>
          <p:cNvPr id="44037" name="Text Box 3"/>
          <p:cNvSpPr txBox="1">
            <a:spLocks noGrp="1" noChangeArrowheads="1"/>
          </p:cNvSpPr>
          <p:nvPr>
            <p:ph type="body" idx="1"/>
          </p:nvPr>
        </p:nvSpPr>
        <p:spPr>
          <a:xfrm>
            <a:off x="914400" y="4343400"/>
            <a:ext cx="5029200" cy="4114800"/>
          </a:xfrm>
          <a:noFill/>
          <a:ln/>
        </p:spPr>
        <p:txBody>
          <a:bodyPr wrap="none" anchor="ct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ea typeface="ＭＳ Ｐゴシック" charset="-128"/>
                <a:cs typeface="ＭＳ Ｐゴシック" charset="-128"/>
              </a:rPr>
              <a:t>Welcome</a:t>
            </a:r>
            <a:r>
              <a:rPr lang="en-US" baseline="0" dirty="0" smtClean="0">
                <a:ea typeface="ＭＳ Ｐゴシック" charset="-128"/>
                <a:cs typeface="ＭＳ Ｐゴシック" charset="-128"/>
              </a:rPr>
              <a:t> to “Understanding WVs: Buddhist &amp; Confucian”. We’re about to take you on a trip to the Orient.</a:t>
            </a:r>
            <a:endParaRPr lang="en-US" dirty="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FA7F630B-58D4-5A4F-9917-D96FE4851708}" type="slidenum">
              <a:rPr lang="en-US"/>
              <a:pPr/>
              <a:t>10</a:t>
            </a:fld>
            <a:endParaRPr lang="en-US"/>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marL="0" marR="0" indent="0" algn="l" defTabSz="457200"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sz="1200" kern="1200" dirty="0" smtClean="0">
                <a:solidFill>
                  <a:srgbClr val="000000"/>
                </a:solidFill>
                <a:effectLst/>
                <a:latin typeface="Times New Roman" charset="0"/>
                <a:ea typeface="Arial" charset="0"/>
                <a:cs typeface="Arial" charset="0"/>
              </a:rPr>
              <a:t>But one day he found a numb spot on his arm, and then later on it became painful. He and his family were frightened. The monks at the Buddhist temple tried to help, but their expensive poultices did not help. His family loved him, but they felt they had no alternative than to put you out of the house. </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kern="1200" dirty="0" smtClean="0">
                <a:solidFill>
                  <a:srgbClr val="000000"/>
                </a:solidFill>
                <a:effectLst/>
                <a:latin typeface="Times New Roman" charset="0"/>
                <a:ea typeface="Arial" charset="0"/>
                <a:cs typeface="Arial" charset="0"/>
              </a:rPr>
              <a:t>In a few years, his hands became deformed and he could hardly feel or grip anything. He was desperate, knowing he was facing life as a social outcast and begging. There were no local hospitals or clinics in the area. But then a friend told him of this new clinic run by foreigners… </a:t>
            </a:r>
          </a:p>
          <a:p>
            <a:r>
              <a:rPr lang="en-US" sz="1200" kern="1200" dirty="0" smtClean="0">
                <a:solidFill>
                  <a:srgbClr val="000000"/>
                </a:solidFill>
                <a:effectLst/>
                <a:latin typeface="Times New Roman" charset="0"/>
                <a:ea typeface="Arial" charset="0"/>
                <a:cs typeface="Arial" charset="0"/>
              </a:rPr>
              <a:t>Let’s </a:t>
            </a:r>
            <a:r>
              <a:rPr lang="en-US" sz="1200" kern="1200" dirty="0" smtClean="0">
                <a:solidFill>
                  <a:srgbClr val="000000"/>
                </a:solidFill>
                <a:effectLst/>
                <a:latin typeface="Times New Roman" charset="0"/>
                <a:ea typeface="Arial" charset="0"/>
                <a:cs typeface="Arial" charset="0"/>
              </a:rPr>
              <a:t>look at Buddhism…</a:t>
            </a:r>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sz="1200" kern="1200" dirty="0" smtClean="0">
              <a:solidFill>
                <a:srgbClr val="000000"/>
              </a:solidFill>
              <a:effectLst/>
              <a:latin typeface="Times New Roman" charset="0"/>
              <a:ea typeface="Arial" charset="0"/>
              <a:cs typeface="Arial" charset="0"/>
            </a:endParaRPr>
          </a:p>
          <a:p>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11</a:t>
            </a:fld>
            <a:endParaRPr lang="en-US"/>
          </a:p>
        </p:txBody>
      </p:sp>
    </p:spTree>
    <p:extLst>
      <p:ext uri="{BB962C8B-B14F-4D97-AF65-F5344CB8AC3E}">
        <p14:creationId xmlns:p14="http://schemas.microsoft.com/office/powerpoint/2010/main" val="2498379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a:t>
            </a:r>
            <a:r>
              <a:rPr lang="en-US" baseline="0" dirty="0" smtClean="0"/>
              <a:t> what we’ll be looking at today.</a:t>
            </a:r>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kern="1200" dirty="0" err="1" smtClean="0">
                <a:solidFill>
                  <a:srgbClr val="000000"/>
                </a:solidFill>
                <a:effectLst/>
                <a:latin typeface="Times New Roman" charset="0"/>
                <a:ea typeface="Arial" charset="0"/>
                <a:cs typeface="Arial" charset="0"/>
              </a:rPr>
              <a:t>Siddharta</a:t>
            </a:r>
            <a:r>
              <a:rPr lang="en-US" sz="1200" kern="1200" dirty="0" smtClean="0">
                <a:solidFill>
                  <a:srgbClr val="000000"/>
                </a:solidFill>
                <a:effectLst/>
                <a:latin typeface="Times New Roman" charset="0"/>
                <a:ea typeface="Arial" charset="0"/>
                <a:cs typeface="Arial" charset="0"/>
              </a:rPr>
              <a:t> Gautama, 563-483 BC (~ time of Jewish exile) was born into a life of wealth and privilege, in NE India/ Nepal. Having seen nothing of suffering and pain in his protected surroundings, he went out on a chariot ride one day and ”encountered the realities of old age, sickness and death for the first time”. He was so moved that at the age of 29 he moved out of his father’s house, exchanged his clothes for a beggar’s and went out into the world to search for the cause of human suffering and the way to liberation. He remained in turmoil as he learned that neither extreme wealth nor extreme poverty helped him break the cycle of birth, suffering, death and </a:t>
            </a:r>
            <a:r>
              <a:rPr lang="en-US" sz="1200" b="1" kern="1200" dirty="0" smtClean="0">
                <a:solidFill>
                  <a:srgbClr val="000000"/>
                </a:solidFill>
                <a:effectLst/>
                <a:latin typeface="Times New Roman" charset="0"/>
                <a:ea typeface="Arial" charset="0"/>
                <a:cs typeface="Arial" charset="0"/>
              </a:rPr>
              <a:t>rebirth</a:t>
            </a:r>
            <a:r>
              <a:rPr lang="en-US" sz="1200" kern="1200" dirty="0" smtClean="0">
                <a:solidFill>
                  <a:srgbClr val="000000"/>
                </a:solidFill>
                <a:effectLst/>
                <a:latin typeface="Times New Roman" charset="0"/>
                <a:ea typeface="Arial" charset="0"/>
                <a:cs typeface="Arial" charset="0"/>
              </a:rPr>
              <a:t>. He decided to take “the </a:t>
            </a:r>
            <a:r>
              <a:rPr lang="en-US" sz="1200" b="1" kern="1200" dirty="0" smtClean="0">
                <a:solidFill>
                  <a:srgbClr val="000000"/>
                </a:solidFill>
                <a:effectLst/>
                <a:latin typeface="Times New Roman" charset="0"/>
                <a:ea typeface="Arial" charset="0"/>
                <a:cs typeface="Arial" charset="0"/>
              </a:rPr>
              <a:t>middle way</a:t>
            </a:r>
            <a:r>
              <a:rPr lang="en-US" sz="1200" kern="1200" dirty="0" smtClean="0">
                <a:solidFill>
                  <a:srgbClr val="000000"/>
                </a:solidFill>
                <a:effectLst/>
                <a:latin typeface="Times New Roman" charset="0"/>
                <a:ea typeface="Arial" charset="0"/>
                <a:cs typeface="Arial" charset="0"/>
              </a:rPr>
              <a:t>”, which became a central tenant of Buddhism. He ate enough food and water to survive, continued to meditate and on the 49</a:t>
            </a:r>
            <a:r>
              <a:rPr lang="en-US" sz="1200" kern="1200" baseline="30000" dirty="0" smtClean="0">
                <a:solidFill>
                  <a:srgbClr val="000000"/>
                </a:solidFill>
                <a:effectLst/>
                <a:latin typeface="Times New Roman" charset="0"/>
                <a:ea typeface="Arial" charset="0"/>
                <a:cs typeface="Arial" charset="0"/>
              </a:rPr>
              <a:t>th</a:t>
            </a:r>
            <a:r>
              <a:rPr lang="en-US" sz="1200" kern="1200" dirty="0" smtClean="0">
                <a:solidFill>
                  <a:srgbClr val="000000"/>
                </a:solidFill>
                <a:effectLst/>
                <a:latin typeface="Times New Roman" charset="0"/>
                <a:ea typeface="Arial" charset="0"/>
                <a:cs typeface="Arial" charset="0"/>
              </a:rPr>
              <a:t> day of </a:t>
            </a:r>
            <a:r>
              <a:rPr lang="en-US" sz="1200" b="1" kern="1200" dirty="0" smtClean="0">
                <a:solidFill>
                  <a:srgbClr val="000000"/>
                </a:solidFill>
                <a:effectLst/>
                <a:latin typeface="Times New Roman" charset="0"/>
                <a:ea typeface="Arial" charset="0"/>
                <a:cs typeface="Arial" charset="0"/>
              </a:rPr>
              <a:t>enlightenment</a:t>
            </a:r>
            <a:r>
              <a:rPr lang="en-US" sz="1200" kern="1200" dirty="0" smtClean="0">
                <a:solidFill>
                  <a:srgbClr val="000000"/>
                </a:solidFill>
                <a:effectLst/>
                <a:latin typeface="Times New Roman" charset="0"/>
                <a:ea typeface="Arial" charset="0"/>
                <a:cs typeface="Arial" charset="0"/>
              </a:rPr>
              <a:t> he became known as </a:t>
            </a:r>
            <a:r>
              <a:rPr lang="en-US" sz="1200" b="1" kern="1200" dirty="0" smtClean="0">
                <a:solidFill>
                  <a:srgbClr val="000000"/>
                </a:solidFill>
                <a:effectLst/>
                <a:latin typeface="Times New Roman" charset="0"/>
                <a:ea typeface="Arial" charset="0"/>
                <a:cs typeface="Arial" charset="0"/>
              </a:rPr>
              <a:t>The Buddha, the “Enlightened One”</a:t>
            </a:r>
            <a:r>
              <a:rPr lang="en-US" sz="1200" kern="1200" dirty="0" smtClean="0">
                <a:solidFill>
                  <a:srgbClr val="000000"/>
                </a:solidFill>
                <a:effectLst/>
                <a:latin typeface="Times New Roman" charset="0"/>
                <a:ea typeface="Arial" charset="0"/>
                <a:cs typeface="Arial" charset="0"/>
              </a:rPr>
              <a:t>. He traveled throughout India and taught for 45 years, before dying at the age of 80. </a:t>
            </a:r>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13</a:t>
            </a:fld>
            <a:endParaRPr lang="en-US"/>
          </a:p>
        </p:txBody>
      </p:sp>
    </p:spTree>
    <p:extLst>
      <p:ext uri="{BB962C8B-B14F-4D97-AF65-F5344CB8AC3E}">
        <p14:creationId xmlns:p14="http://schemas.microsoft.com/office/powerpoint/2010/main" val="4171288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14</a:t>
            </a:fld>
            <a:endParaRPr lang="en-US"/>
          </a:p>
        </p:txBody>
      </p:sp>
    </p:spTree>
    <p:extLst>
      <p:ext uri="{BB962C8B-B14F-4D97-AF65-F5344CB8AC3E}">
        <p14:creationId xmlns:p14="http://schemas.microsoft.com/office/powerpoint/2010/main" val="3948925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600" dirty="0" smtClean="0">
                <a:latin typeface="+mn-lt"/>
              </a:rPr>
              <a:t>Another way of putting</a:t>
            </a:r>
            <a:r>
              <a:rPr lang="en-US" sz="1600" baseline="0" dirty="0" smtClean="0">
                <a:latin typeface="+mn-lt"/>
              </a:rPr>
              <a:t> it: </a:t>
            </a:r>
            <a:r>
              <a:rPr lang="en-US" sz="1600" dirty="0" smtClean="0">
                <a:latin typeface="+mn-lt"/>
              </a:rPr>
              <a:t>Life is suffering; man is born to suffer; can’t change your fate; must depend on yourself</a:t>
            </a:r>
          </a:p>
          <a:p>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rgbClr val="000000"/>
                </a:solidFill>
                <a:latin typeface="Times New Roman" charset="0"/>
                <a:ea typeface="Arial" charset="0"/>
                <a:cs typeface="Arial" charset="0"/>
              </a:rPr>
              <a:t>Wisdom (</a:t>
            </a:r>
            <a:r>
              <a:rPr lang="en-US" sz="1200" kern="1200" dirty="0" err="1" smtClean="0">
                <a:solidFill>
                  <a:srgbClr val="000000"/>
                </a:solidFill>
                <a:latin typeface="Times New Roman" charset="0"/>
                <a:ea typeface="Arial" charset="0"/>
                <a:cs typeface="Arial" charset="0"/>
              </a:rPr>
              <a:t>Prajñā</a:t>
            </a:r>
            <a:r>
              <a:rPr lang="en-US" sz="1200" kern="1200" dirty="0" smtClean="0">
                <a:solidFill>
                  <a:srgbClr val="000000"/>
                </a:solidFill>
                <a:latin typeface="Times New Roman" charset="0"/>
                <a:ea typeface="Arial" charset="0"/>
                <a:cs typeface="Arial" charset="0"/>
              </a:rPr>
              <a:t> • </a:t>
            </a:r>
            <a:r>
              <a:rPr lang="en-US" sz="1200" kern="1200" dirty="0" err="1" smtClean="0">
                <a:solidFill>
                  <a:srgbClr val="000000"/>
                </a:solidFill>
                <a:latin typeface="Times New Roman" charset="0"/>
                <a:ea typeface="Arial" charset="0"/>
                <a:cs typeface="Arial" charset="0"/>
              </a:rPr>
              <a:t>Paññā</a:t>
            </a:r>
            <a:r>
              <a:rPr lang="en-US" sz="1200" kern="1200" dirty="0" smtClean="0">
                <a:solidFill>
                  <a:srgbClr val="000000"/>
                </a:solidFill>
                <a:latin typeface="Times New Roman" charset="0"/>
                <a:ea typeface="Arial" charset="0"/>
                <a:cs typeface="Arial" charset="0"/>
              </a:rPr>
              <a:t>)/ Insight</a:t>
            </a:r>
          </a:p>
          <a:p>
            <a:r>
              <a:rPr lang="en-US" sz="1200" kern="1200" dirty="0" smtClean="0">
                <a:solidFill>
                  <a:srgbClr val="000000"/>
                </a:solidFill>
                <a:latin typeface="Times New Roman" charset="0"/>
                <a:ea typeface="Arial" charset="0"/>
                <a:cs typeface="Arial" charset="0"/>
              </a:rPr>
              <a:t>1 Right view. 2 Right intention,</a:t>
            </a:r>
            <a:r>
              <a:rPr lang="en-US" sz="1200" kern="1200" baseline="0" dirty="0" smtClean="0">
                <a:solidFill>
                  <a:srgbClr val="000000"/>
                </a:solidFill>
                <a:latin typeface="Times New Roman" charset="0"/>
                <a:ea typeface="Arial" charset="0"/>
                <a:cs typeface="Arial" charset="0"/>
              </a:rPr>
              <a:t> </a:t>
            </a:r>
            <a:r>
              <a:rPr lang="en-US" sz="1200" kern="1200" dirty="0" smtClean="0">
                <a:solidFill>
                  <a:srgbClr val="000000"/>
                </a:solidFill>
                <a:latin typeface="Times New Roman" charset="0"/>
                <a:ea typeface="Arial" charset="0"/>
                <a:cs typeface="Arial" charset="0"/>
              </a:rPr>
              <a:t>Ethical conduct (</a:t>
            </a:r>
            <a:r>
              <a:rPr lang="en-US" sz="1200" kern="1200" dirty="0" err="1" smtClean="0">
                <a:solidFill>
                  <a:srgbClr val="000000"/>
                </a:solidFill>
                <a:latin typeface="Times New Roman" charset="0"/>
                <a:ea typeface="Arial" charset="0"/>
                <a:cs typeface="Arial" charset="0"/>
              </a:rPr>
              <a:t>Śīla</a:t>
            </a:r>
            <a:r>
              <a:rPr lang="en-US" sz="1200" kern="1200" dirty="0" smtClean="0">
                <a:solidFill>
                  <a:srgbClr val="000000"/>
                </a:solidFill>
                <a:latin typeface="Times New Roman" charset="0"/>
                <a:ea typeface="Arial" charset="0"/>
                <a:cs typeface="Arial" charset="0"/>
              </a:rPr>
              <a:t>)/ Morality. 3 Right speech.</a:t>
            </a:r>
            <a:r>
              <a:rPr lang="en-US" sz="1200" kern="1200" baseline="0" dirty="0" smtClean="0">
                <a:solidFill>
                  <a:srgbClr val="000000"/>
                </a:solidFill>
                <a:latin typeface="Times New Roman" charset="0"/>
                <a:ea typeface="Arial" charset="0"/>
                <a:cs typeface="Arial" charset="0"/>
              </a:rPr>
              <a:t> 4</a:t>
            </a:r>
            <a:r>
              <a:rPr lang="en-US" sz="1200" kern="1200" dirty="0" smtClean="0">
                <a:solidFill>
                  <a:srgbClr val="000000"/>
                </a:solidFill>
                <a:latin typeface="Times New Roman" charset="0"/>
                <a:ea typeface="Arial" charset="0"/>
                <a:cs typeface="Arial" charset="0"/>
              </a:rPr>
              <a:t> Right action. 5</a:t>
            </a:r>
            <a:r>
              <a:rPr lang="en-US" sz="1200" kern="1200" baseline="0" dirty="0" smtClean="0">
                <a:solidFill>
                  <a:srgbClr val="000000"/>
                </a:solidFill>
                <a:latin typeface="Times New Roman" charset="0"/>
                <a:ea typeface="Arial" charset="0"/>
                <a:cs typeface="Arial" charset="0"/>
              </a:rPr>
              <a:t> </a:t>
            </a:r>
            <a:r>
              <a:rPr lang="en-US" sz="1200" kern="1200" dirty="0" smtClean="0">
                <a:solidFill>
                  <a:srgbClr val="000000"/>
                </a:solidFill>
                <a:latin typeface="Times New Roman" charset="0"/>
                <a:ea typeface="Arial" charset="0"/>
                <a:cs typeface="Arial" charset="0"/>
              </a:rPr>
              <a:t>Right livelihood, Mental discipline (</a:t>
            </a:r>
            <a:r>
              <a:rPr lang="en-US" sz="1200" kern="1200" dirty="0" err="1" smtClean="0">
                <a:solidFill>
                  <a:srgbClr val="000000"/>
                </a:solidFill>
                <a:latin typeface="Times New Roman" charset="0"/>
                <a:ea typeface="Arial" charset="0"/>
                <a:cs typeface="Arial" charset="0"/>
              </a:rPr>
              <a:t>Samādhi</a:t>
            </a:r>
            <a:r>
              <a:rPr lang="en-US" sz="1200" kern="1200" dirty="0" smtClean="0">
                <a:solidFill>
                  <a:srgbClr val="000000"/>
                </a:solidFill>
                <a:latin typeface="Times New Roman" charset="0"/>
                <a:ea typeface="Arial" charset="0"/>
                <a:cs typeface="Arial" charset="0"/>
              </a:rPr>
              <a:t>), concentration, meditation. 6 Right effort,</a:t>
            </a:r>
            <a:r>
              <a:rPr lang="en-US" sz="1200" kern="1200" baseline="0" dirty="0" smtClean="0">
                <a:solidFill>
                  <a:srgbClr val="000000"/>
                </a:solidFill>
                <a:latin typeface="Times New Roman" charset="0"/>
                <a:ea typeface="Arial" charset="0"/>
                <a:cs typeface="Arial" charset="0"/>
              </a:rPr>
              <a:t> 7</a:t>
            </a:r>
            <a:r>
              <a:rPr lang="en-US" sz="1200" kern="1200" dirty="0" smtClean="0">
                <a:solidFill>
                  <a:srgbClr val="000000"/>
                </a:solidFill>
                <a:latin typeface="Times New Roman" charset="0"/>
                <a:ea typeface="Arial" charset="0"/>
                <a:cs typeface="Arial" charset="0"/>
              </a:rPr>
              <a:t> Right mindfulness.</a:t>
            </a:r>
            <a:r>
              <a:rPr lang="en-US" sz="1200" kern="1200" baseline="0" dirty="0" smtClean="0">
                <a:solidFill>
                  <a:srgbClr val="000000"/>
                </a:solidFill>
                <a:latin typeface="Times New Roman" charset="0"/>
                <a:ea typeface="Arial" charset="0"/>
                <a:cs typeface="Arial" charset="0"/>
              </a:rPr>
              <a:t> 8 </a:t>
            </a:r>
            <a:r>
              <a:rPr lang="en-US" sz="1200" kern="1200" dirty="0" smtClean="0">
                <a:solidFill>
                  <a:srgbClr val="000000"/>
                </a:solidFill>
                <a:latin typeface="Times New Roman" charset="0"/>
                <a:ea typeface="Arial" charset="0"/>
                <a:cs typeface="Arial" charset="0"/>
              </a:rPr>
              <a:t>Right concentration.</a:t>
            </a:r>
          </a:p>
          <a:p>
            <a:r>
              <a:rPr lang="en-US" sz="1200" kern="1200" dirty="0" smtClean="0">
                <a:solidFill>
                  <a:srgbClr val="000000"/>
                </a:solidFill>
                <a:latin typeface="Times New Roman" charset="0"/>
                <a:ea typeface="Arial" charset="0"/>
                <a:cs typeface="Arial" charset="0"/>
              </a:rPr>
              <a:t>Along with </a:t>
            </a:r>
            <a:r>
              <a:rPr lang="en-US" dirty="0" smtClean="0"/>
              <a:t>(with the Five Commandments) </a:t>
            </a:r>
          </a:p>
          <a:p>
            <a:r>
              <a:rPr lang="en-US" dirty="0" smtClean="0"/>
              <a:t>Where add the “Five Commandments”? </a:t>
            </a:r>
          </a:p>
          <a:p>
            <a:r>
              <a:rPr lang="en-US" dirty="0" smtClean="0"/>
              <a:t>Don’t kill</a:t>
            </a:r>
            <a:r>
              <a:rPr lang="en-US" baseline="0" dirty="0" smtClean="0"/>
              <a:t> living things.</a:t>
            </a:r>
          </a:p>
          <a:p>
            <a:r>
              <a:rPr lang="en-US" baseline="0" dirty="0" smtClean="0"/>
              <a:t>Don’t steal.</a:t>
            </a:r>
          </a:p>
          <a:p>
            <a:r>
              <a:rPr lang="en-US" baseline="0" dirty="0" smtClean="0"/>
              <a:t>Don’t commit adultery</a:t>
            </a:r>
          </a:p>
          <a:p>
            <a:r>
              <a:rPr lang="en-US" baseline="0" dirty="0" smtClean="0"/>
              <a:t>Don’t lie.</a:t>
            </a:r>
          </a:p>
          <a:p>
            <a:r>
              <a:rPr lang="en-US" baseline="0" dirty="0" smtClean="0"/>
              <a:t>Don’t get drunk.</a:t>
            </a:r>
          </a:p>
          <a:p>
            <a:endParaRPr lang="en-US" sz="1200" kern="1200" dirty="0" smtClean="0">
              <a:solidFill>
                <a:srgbClr val="000000"/>
              </a:solidFill>
              <a:latin typeface="Times New Roman" charset="0"/>
              <a:ea typeface="Arial" charset="0"/>
              <a:cs typeface="Arial" charset="0"/>
            </a:endParaRPr>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i="0" u="none" dirty="0">
              <a:solidFill>
                <a:schemeClr val="accent6"/>
              </a:solidFill>
            </a:endParaRPr>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a:t>
            </a:r>
            <a:r>
              <a:rPr lang="en-US" baseline="0" dirty="0" smtClean="0"/>
              <a:t> the Buddhist view of the crowing achievement of life.</a:t>
            </a:r>
          </a:p>
          <a:p>
            <a:r>
              <a:rPr lang="en-US" baseline="0" dirty="0" smtClean="0"/>
              <a:t>How does this work out in practice? </a:t>
            </a:r>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NIRVANA: Enlightenment—End of the Cycle </a:t>
            </a:r>
          </a:p>
          <a:p>
            <a:r>
              <a:rPr lang="en-US" dirty="0" smtClean="0"/>
              <a:t>SAMSURA- Reincarnation—Cycle from the</a:t>
            </a:r>
            <a:r>
              <a:rPr lang="en-US" baseline="0" dirty="0" smtClean="0"/>
              <a:t> previous birth</a:t>
            </a:r>
          </a:p>
          <a:p>
            <a:r>
              <a:rPr lang="en-US" baseline="0" dirty="0" smtClean="0"/>
              <a:t>KARMA—Fate determined by past actions</a:t>
            </a:r>
          </a:p>
          <a:p>
            <a:r>
              <a:rPr lang="en-US" baseline="0" dirty="0" smtClean="0"/>
              <a:t>MERIT—Accumulation of Good or Bad Deeds: the life of a Buddhist!</a:t>
            </a:r>
          </a:p>
          <a:p>
            <a:r>
              <a:rPr lang="en-US" baseline="0" dirty="0" smtClean="0"/>
              <a:t>	Giving rice to monk in morning</a:t>
            </a:r>
          </a:p>
          <a:p>
            <a:r>
              <a:rPr lang="en-US" baseline="0" dirty="0" smtClean="0"/>
              <a:t>	Bowing at a spirit house or shrine</a:t>
            </a:r>
          </a:p>
          <a:p>
            <a:r>
              <a:rPr lang="en-US" baseline="0" dirty="0" smtClean="0"/>
              <a:t>	Lighting joss sticks</a:t>
            </a:r>
          </a:p>
          <a:p>
            <a:r>
              <a:rPr lang="en-US" baseline="0" dirty="0" smtClean="0"/>
              <a:t>	Dedicating a son to a temple</a:t>
            </a:r>
          </a:p>
          <a:p>
            <a:r>
              <a:rPr lang="en-US" baseline="0" dirty="0" smtClean="0"/>
              <a:t>	Setting animals free</a:t>
            </a:r>
          </a:p>
          <a:p>
            <a:r>
              <a:rPr lang="en-US" baseline="0" dirty="0" smtClean="0"/>
              <a:t>	Donating money, </a:t>
            </a:r>
            <a:r>
              <a:rPr lang="en-US" baseline="0" dirty="0" err="1" smtClean="0"/>
              <a:t>etc</a:t>
            </a:r>
            <a:r>
              <a:rPr lang="en-US" baseline="0" dirty="0" smtClean="0"/>
              <a:t> to temple</a:t>
            </a:r>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19</a:t>
            </a:fld>
            <a:endParaRPr lang="en-US"/>
          </a:p>
        </p:txBody>
      </p:sp>
    </p:spTree>
    <p:extLst>
      <p:ext uri="{BB962C8B-B14F-4D97-AF65-F5344CB8AC3E}">
        <p14:creationId xmlns:p14="http://schemas.microsoft.com/office/powerpoint/2010/main" val="1259483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smtClean="0"/>
              <a:t>There are &gt;</a:t>
            </a:r>
            <a:r>
              <a:rPr lang="en-US" baseline="0" dirty="0" smtClean="0"/>
              <a:t> 2400 Buddhist temples in the US! Here are temples in Philadelphia, Denver and—not too far from here—Louisville!</a:t>
            </a:r>
            <a:endParaRPr lang="en-US" dirty="0" smtClean="0"/>
          </a:p>
          <a:p>
            <a:endParaRPr lang="en-US" dirty="0" smtClean="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dirty="0" smtClean="0">
                <a:solidFill>
                  <a:srgbClr val="800000"/>
                </a:solidFill>
              </a:rPr>
              <a:t>In Theravada Buddhism there can be no divine salvation or forgiveness for one’s karma, since it is a purely impersonal process that is a part of the makeup of the universe.</a:t>
            </a:r>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i="1" dirty="0" smtClean="0">
                <a:solidFill>
                  <a:srgbClr val="800000"/>
                </a:solidFill>
              </a:rPr>
              <a:t>Buddhism</a:t>
            </a:r>
            <a:r>
              <a:rPr lang="en-US" sz="1200" dirty="0" smtClean="0">
                <a:solidFill>
                  <a:srgbClr val="800000"/>
                </a:solidFill>
              </a:rPr>
              <a:t>: Karma, in Wikipedia</a:t>
            </a:r>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endParaRPr lang="en-US" sz="1200" dirty="0" smtClean="0">
              <a:solidFill>
                <a:srgbClr val="800000"/>
              </a:solidFill>
            </a:endParaRPr>
          </a:p>
          <a:p>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20</a:t>
            </a:fld>
            <a:endParaRPr lang="en-US"/>
          </a:p>
        </p:txBody>
      </p:sp>
    </p:spTree>
    <p:extLst>
      <p:ext uri="{BB962C8B-B14F-4D97-AF65-F5344CB8AC3E}">
        <p14:creationId xmlns:p14="http://schemas.microsoft.com/office/powerpoint/2010/main" val="3948925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Making</a:t>
            </a:r>
            <a:r>
              <a:rPr lang="en-US" baseline="0" dirty="0" smtClean="0"/>
              <a:t> merit, in its many forms: lighting joss sticks and worshiping at a Hindu shrine (in Bangkok, Thailand). Visiting a monk at a local temple (ChiengMai, Thailand).</a:t>
            </a:r>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21</a:t>
            </a:fld>
            <a:endParaRPr lang="en-US"/>
          </a:p>
        </p:txBody>
      </p:sp>
    </p:spTree>
    <p:extLst>
      <p:ext uri="{BB962C8B-B14F-4D97-AF65-F5344CB8AC3E}">
        <p14:creationId xmlns:p14="http://schemas.microsoft.com/office/powerpoint/2010/main" val="9287316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Giving rice to monks at sunrise</a:t>
            </a:r>
            <a:r>
              <a:rPr lang="en-US" baseline="0" dirty="0" smtClean="0"/>
              <a:t> (at Hua Hin, Thailand).</a:t>
            </a:r>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22</a:t>
            </a:fld>
            <a:endParaRPr lang="en-US"/>
          </a:p>
        </p:txBody>
      </p:sp>
    </p:spTree>
    <p:extLst>
      <p:ext uri="{BB962C8B-B14F-4D97-AF65-F5344CB8AC3E}">
        <p14:creationId xmlns:p14="http://schemas.microsoft.com/office/powerpoint/2010/main" val="928731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Making</a:t>
            </a:r>
            <a:r>
              <a:rPr lang="en-US" baseline="0" dirty="0" smtClean="0"/>
              <a:t> merit, in its many forms</a:t>
            </a:r>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23</a:t>
            </a:fld>
            <a:endParaRPr lang="en-US"/>
          </a:p>
        </p:txBody>
      </p:sp>
    </p:spTree>
    <p:extLst>
      <p:ext uri="{BB962C8B-B14F-4D97-AF65-F5344CB8AC3E}">
        <p14:creationId xmlns:p14="http://schemas.microsoft.com/office/powerpoint/2010/main" val="928731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Making</a:t>
            </a:r>
            <a:r>
              <a:rPr lang="en-US" baseline="0" dirty="0" smtClean="0"/>
              <a:t> merit, in its many forms: beating prayer drums, lighting joss sticks.</a:t>
            </a:r>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24</a:t>
            </a:fld>
            <a:endParaRPr lang="en-US"/>
          </a:p>
        </p:txBody>
      </p:sp>
    </p:spTree>
    <p:extLst>
      <p:ext uri="{BB962C8B-B14F-4D97-AF65-F5344CB8AC3E}">
        <p14:creationId xmlns:p14="http://schemas.microsoft.com/office/powerpoint/2010/main" val="9287316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Making</a:t>
            </a:r>
            <a:r>
              <a:rPr lang="en-US" baseline="0" dirty="0" smtClean="0"/>
              <a:t> merit, in its many forms</a:t>
            </a:r>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25</a:t>
            </a:fld>
            <a:endParaRPr lang="en-US"/>
          </a:p>
        </p:txBody>
      </p:sp>
    </p:spTree>
    <p:extLst>
      <p:ext uri="{BB962C8B-B14F-4D97-AF65-F5344CB8AC3E}">
        <p14:creationId xmlns:p14="http://schemas.microsoft.com/office/powerpoint/2010/main" val="928731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a boy enters the temple, both he and his parents “make merit”.</a:t>
            </a:r>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rgbClr val="000000"/>
                </a:solidFill>
                <a:latin typeface="Times New Roman" charset="0"/>
                <a:ea typeface="Arial" charset="0"/>
                <a:cs typeface="Arial" charset="0"/>
              </a:rPr>
              <a:t>At Buddhist funerals, monks were chant while holding orange colored fans that say: </a:t>
            </a:r>
          </a:p>
          <a:p>
            <a:r>
              <a:rPr lang="en-US" sz="1200" kern="1200" dirty="0" smtClean="0">
                <a:solidFill>
                  <a:srgbClr val="000000"/>
                </a:solidFill>
                <a:latin typeface="Times New Roman" charset="0"/>
                <a:ea typeface="Arial" charset="0"/>
                <a:cs typeface="Arial" charset="0"/>
              </a:rPr>
              <a:t>He’s gone and won’t come back. </a:t>
            </a:r>
          </a:p>
          <a:p>
            <a:r>
              <a:rPr lang="en-US" sz="1200" kern="1200" dirty="0" smtClean="0">
                <a:solidFill>
                  <a:srgbClr val="000000"/>
                </a:solidFill>
                <a:latin typeface="Times New Roman" charset="0"/>
                <a:ea typeface="Arial" charset="0"/>
                <a:cs typeface="Arial" charset="0"/>
              </a:rPr>
              <a:t>He sleeps and he won’t wake up. </a:t>
            </a:r>
          </a:p>
          <a:p>
            <a:r>
              <a:rPr lang="en-US" sz="1200" kern="1200" dirty="0" smtClean="0">
                <a:solidFill>
                  <a:srgbClr val="000000"/>
                </a:solidFill>
                <a:latin typeface="Times New Roman" charset="0"/>
                <a:ea typeface="Arial" charset="0"/>
                <a:cs typeface="Arial" charset="0"/>
              </a:rPr>
              <a:t>There is no resurrection. </a:t>
            </a:r>
          </a:p>
          <a:p>
            <a:r>
              <a:rPr lang="en-US" sz="1200" kern="1200" dirty="0" smtClean="0">
                <a:solidFill>
                  <a:srgbClr val="000000"/>
                </a:solidFill>
                <a:latin typeface="Times New Roman" charset="0"/>
                <a:ea typeface="Arial" charset="0"/>
                <a:cs typeface="Arial" charset="0"/>
              </a:rPr>
              <a:t>There is no escape.</a:t>
            </a:r>
            <a:r>
              <a:rPr lang="en-US" dirty="0" smtClean="0"/>
              <a:t> </a:t>
            </a:r>
          </a:p>
          <a:p>
            <a:r>
              <a:rPr lang="en-US" dirty="0" smtClean="0"/>
              <a:t>Summary: There is no such thing as “hope” in the Christian</a:t>
            </a:r>
            <a:r>
              <a:rPr lang="en-US" baseline="0" dirty="0" smtClean="0"/>
              <a:t> sense!</a:t>
            </a:r>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Buddhism: the most elaborate</a:t>
            </a:r>
            <a:r>
              <a:rPr lang="en-US" baseline="0" dirty="0" smtClean="0"/>
              <a:t> “self-help” philosophy.</a:t>
            </a:r>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29</a:t>
            </a:fld>
            <a:endParaRPr lang="en-US"/>
          </a:p>
        </p:txBody>
      </p:sp>
    </p:spTree>
    <p:extLst>
      <p:ext uri="{BB962C8B-B14F-4D97-AF65-F5344CB8AC3E}">
        <p14:creationId xmlns:p14="http://schemas.microsoft.com/office/powerpoint/2010/main" val="928731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p:cNvSpPr>
            <a:spLocks noGrp="1" noChangeArrowheads="1"/>
          </p:cNvSpPr>
          <p:nvPr>
            <p:ph type="sldNum" sz="quarter"/>
          </p:nvPr>
        </p:nvSpPr>
        <p:spPr>
          <a:noFill/>
        </p:spPr>
        <p:txBody>
          <a:bodyPr/>
          <a:lstStyle/>
          <a:p>
            <a:fld id="{3619B43E-BFF0-644A-8057-EA838E4E99DC}" type="slidenum">
              <a:rPr lang="en-US"/>
              <a:pPr/>
              <a:t>3</a:t>
            </a:fld>
            <a:endParaRPr lang="en-US"/>
          </a:p>
        </p:txBody>
      </p:sp>
      <p:sp>
        <p:nvSpPr>
          <p:cNvPr id="44035" name="Text Box 1"/>
          <p:cNvSpPr txBox="1">
            <a:spLocks noChangeArrowheads="1"/>
          </p:cNvSpPr>
          <p:nvPr/>
        </p:nvSpPr>
        <p:spPr bwMode="auto">
          <a:xfrm>
            <a:off x="3886200" y="8686800"/>
            <a:ext cx="2971800" cy="457200"/>
          </a:xfrm>
          <a:prstGeom prst="rect">
            <a:avLst/>
          </a:prstGeom>
          <a:noFill/>
          <a:ln w="9525">
            <a:noFill/>
            <a:round/>
            <a:headEnd/>
            <a:tailEnd/>
          </a:ln>
        </p:spPr>
        <p:txBody>
          <a:bodyPr lIns="90000" tIns="46800" rIns="90000" bIns="46800" anchor="b">
            <a:prstTxWarp prst="textNoShape">
              <a:avLst/>
            </a:prstTxWarp>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E0596370-2769-DE43-A929-674995F30D4B}" type="slidenum">
              <a:rPr lang="en-US" sz="1200">
                <a:solidFill>
                  <a:srgbClr val="551616"/>
                </a:solidFill>
              </a:rPr>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a:t>
            </a:fld>
            <a:endParaRPr lang="en-US" sz="1200">
              <a:solidFill>
                <a:srgbClr val="551616"/>
              </a:solidFill>
            </a:endParaRPr>
          </a:p>
        </p:txBody>
      </p:sp>
      <p:sp>
        <p:nvSpPr>
          <p:cNvPr id="44036" name="Text Box 2"/>
          <p:cNvSpPr txBox="1">
            <a:spLocks noGrp="1" noRot="1" noChangeAspect="1" noChangeArrowheads="1"/>
          </p:cNvSpPr>
          <p:nvPr>
            <p:ph type="sldImg"/>
          </p:nvPr>
        </p:nvSpPr>
        <p:spPr>
          <a:xfrm>
            <a:off x="1143000" y="685800"/>
            <a:ext cx="4572000" cy="3429000"/>
          </a:xfrm>
          <a:solidFill>
            <a:srgbClr val="FFFFFF"/>
          </a:solidFill>
          <a:ln/>
        </p:spPr>
      </p:sp>
      <p:sp>
        <p:nvSpPr>
          <p:cNvPr id="44037" name="Text Box 3"/>
          <p:cNvSpPr txBox="1">
            <a:spLocks noGrp="1" noChangeArrowheads="1"/>
          </p:cNvSpPr>
          <p:nvPr>
            <p:ph type="body" idx="1"/>
          </p:nvPr>
        </p:nvSpPr>
        <p:spPr>
          <a:xfrm>
            <a:off x="914400" y="4343400"/>
            <a:ext cx="5029200" cy="4114800"/>
          </a:xfrm>
          <a:noFill/>
          <a:ln/>
        </p:spPr>
        <p:txBody>
          <a:bodyPr wrap="none" anchor="ctr"/>
          <a:lstStyle/>
          <a:p>
            <a:r>
              <a:rPr lang="en-US" sz="1200" kern="1200" dirty="0" smtClean="0">
                <a:solidFill>
                  <a:srgbClr val="000000"/>
                </a:solidFill>
                <a:latin typeface="Times New Roman" charset="0"/>
                <a:ea typeface="Arial" charset="0"/>
                <a:cs typeface="Arial" charset="0"/>
              </a:rPr>
              <a:t>For our struggle is not against flesh and blood, but against the rulers, against the authorities, against the powers of this dark world and against the spiritual forces of evil in the heavenly realms. —Ephesians 6.12</a:t>
            </a:r>
          </a:p>
          <a:p>
            <a:r>
              <a:rPr lang="en-US" sz="1200" kern="1200" dirty="0" smtClean="0">
                <a:solidFill>
                  <a:srgbClr val="000000"/>
                </a:solidFill>
                <a:latin typeface="Times New Roman" charset="0"/>
                <a:ea typeface="Arial" charset="0"/>
                <a:cs typeface="Arial" charset="0"/>
              </a:rPr>
              <a:t>The light shines in the darkness, and the darkness has not overcome it. —John 1.5</a:t>
            </a:r>
          </a:p>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a:ea typeface="ＭＳ Ｐゴシック" charset="-128"/>
              <a:cs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smtClean="0"/>
              <a:t>Animism: Spirit houses</a:t>
            </a:r>
          </a:p>
          <a:p>
            <a:pPr marL="0" marR="0" lvl="1"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smtClean="0"/>
              <a:t>Syncretism: Hinduism, Animism, Ancestor Worship, Shamanism</a:t>
            </a:r>
          </a:p>
          <a:p>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30</a:t>
            </a:fld>
            <a:endParaRPr lang="en-US"/>
          </a:p>
        </p:txBody>
      </p:sp>
    </p:spTree>
    <p:extLst>
      <p:ext uri="{BB962C8B-B14F-4D97-AF65-F5344CB8AC3E}">
        <p14:creationId xmlns:p14="http://schemas.microsoft.com/office/powerpoint/2010/main" val="11007364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smtClean="0"/>
              <a:t>Syncretism: Hinduism, Animism, Secular Hedonism</a:t>
            </a:r>
          </a:p>
          <a:p>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31</a:t>
            </a:fld>
            <a:endParaRPr lang="en-US"/>
          </a:p>
        </p:txBody>
      </p:sp>
    </p:spTree>
    <p:extLst>
      <p:ext uri="{BB962C8B-B14F-4D97-AF65-F5344CB8AC3E}">
        <p14:creationId xmlns:p14="http://schemas.microsoft.com/office/powerpoint/2010/main" val="1100736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32</a:t>
            </a:fld>
            <a:endParaRPr lang="en-US"/>
          </a:p>
        </p:txBody>
      </p:sp>
    </p:spTree>
    <p:extLst>
      <p:ext uri="{BB962C8B-B14F-4D97-AF65-F5344CB8AC3E}">
        <p14:creationId xmlns:p14="http://schemas.microsoft.com/office/powerpoint/2010/main" val="39489259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228600">
              <a:spcBef>
                <a:spcPts val="0"/>
              </a:spcBef>
              <a:spcAft>
                <a:spcPts val="0"/>
              </a:spcAft>
              <a:buFont typeface="+mj-lt"/>
              <a:buAutoNum type="arabicPeriod"/>
              <a:tabLst>
                <a:tab pos="868680" algn="l"/>
              </a:tabLst>
            </a:pPr>
            <a:r>
              <a:rPr lang="en-US" sz="1200" dirty="0" smtClean="0">
                <a:latin typeface="Cambria"/>
                <a:ea typeface="Cambria"/>
                <a:cs typeface="Times New Roman"/>
              </a:rPr>
              <a:t>It is very difficult for a Thai to become a Christian because loyalty to religion, king, country and family is</a:t>
            </a:r>
            <a:r>
              <a:rPr lang="en-US" sz="1200" baseline="0" dirty="0" smtClean="0">
                <a:latin typeface="Cambria"/>
                <a:ea typeface="Cambria"/>
                <a:cs typeface="Times New Roman"/>
              </a:rPr>
              <a:t> a core</a:t>
            </a:r>
            <a:r>
              <a:rPr lang="en-US" sz="1200" dirty="0" smtClean="0">
                <a:latin typeface="Cambria"/>
                <a:ea typeface="Cambria"/>
                <a:cs typeface="Times New Roman"/>
              </a:rPr>
              <a:t> value.</a:t>
            </a:r>
            <a:endParaRPr lang="en-US" sz="1200" dirty="0" smtClean="0">
              <a:latin typeface="Times New Roman"/>
              <a:ea typeface="Cambria"/>
              <a:cs typeface="Times New Roman"/>
            </a:endParaRPr>
          </a:p>
          <a:p>
            <a:pPr marL="0" marR="0" lvl="0" indent="-228600">
              <a:spcBef>
                <a:spcPts val="0"/>
              </a:spcBef>
              <a:spcAft>
                <a:spcPts val="0"/>
              </a:spcAft>
              <a:buFont typeface="+mj-lt"/>
              <a:buAutoNum type="arabicPeriod"/>
              <a:tabLst>
                <a:tab pos="868680" algn="l"/>
              </a:tabLst>
            </a:pPr>
            <a:r>
              <a:rPr lang="en-US" sz="1200" dirty="0" smtClean="0">
                <a:latin typeface="Cambria"/>
                <a:ea typeface="Cambria"/>
                <a:cs typeface="Times New Roman"/>
              </a:rPr>
              <a:t>Becoming a Christian (therefore, disloyal) is like being a traitor.</a:t>
            </a:r>
            <a:endParaRPr lang="en-US" sz="1200" dirty="0" smtClean="0">
              <a:latin typeface="Times New Roman"/>
              <a:ea typeface="Cambria"/>
              <a:cs typeface="Times New Roman"/>
            </a:endParaRPr>
          </a:p>
          <a:p>
            <a:pPr marL="0" marR="0" lvl="0" indent="-228600">
              <a:spcBef>
                <a:spcPts val="0"/>
              </a:spcBef>
              <a:spcAft>
                <a:spcPts val="0"/>
              </a:spcAft>
              <a:buFont typeface="+mj-lt"/>
              <a:buAutoNum type="arabicPeriod"/>
              <a:tabLst>
                <a:tab pos="868680" algn="l"/>
              </a:tabLst>
            </a:pPr>
            <a:r>
              <a:rPr lang="en-US" sz="1200" dirty="0" smtClean="0">
                <a:latin typeface="Cambria"/>
                <a:ea typeface="Cambria"/>
                <a:cs typeface="Times New Roman"/>
              </a:rPr>
              <a:t>Summary: After centuries of proclamation of the Gospel, only 0.5% of Thai people are Christians. “To be Thai is to be Buddhist.” Burmese, Cambodian, Vietnamese, Tibetan, Mongol, Japanese, Taiwanese.</a:t>
            </a:r>
            <a:endParaRPr lang="en-US" sz="1200" dirty="0" smtClean="0">
              <a:latin typeface="Times New Roman"/>
              <a:ea typeface="Cambria"/>
              <a:cs typeface="Times New Roman"/>
            </a:endParaRPr>
          </a:p>
          <a:p>
            <a:endParaRPr lang="en-US" baseline="0" dirty="0" smtClean="0"/>
          </a:p>
          <a:p>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33</a:t>
            </a:fld>
            <a:endParaRPr lang="en-US"/>
          </a:p>
        </p:txBody>
      </p:sp>
    </p:spTree>
    <p:extLst>
      <p:ext uri="{BB962C8B-B14F-4D97-AF65-F5344CB8AC3E}">
        <p14:creationId xmlns:p14="http://schemas.microsoft.com/office/powerpoint/2010/main" val="39489259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part</a:t>
            </a:r>
            <a:r>
              <a:rPr lang="en-US" baseline="0" dirty="0" smtClean="0"/>
              <a:t> of the world we’ll be focusing on today. But, remember that Buddhism is the most rapidly growing religion in Australia. And, the US has the 11</a:t>
            </a:r>
            <a:r>
              <a:rPr lang="en-US" baseline="30000" dirty="0" smtClean="0"/>
              <a:t>th</a:t>
            </a:r>
            <a:r>
              <a:rPr lang="en-US" baseline="0" dirty="0" smtClean="0"/>
              <a:t> highest population of Buddhists in the world!</a:t>
            </a:r>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smtClean="0"/>
              <a:t>Dr. Matthew</a:t>
            </a:r>
            <a:r>
              <a:rPr lang="en-US" baseline="0" dirty="0" smtClean="0"/>
              <a:t> Koh</a:t>
            </a:r>
            <a:r>
              <a:rPr lang="en-US" dirty="0" smtClean="0"/>
              <a:t>:</a:t>
            </a:r>
            <a:r>
              <a:rPr lang="en-US" baseline="0" dirty="0" smtClean="0"/>
              <a:t> </a:t>
            </a:r>
            <a:r>
              <a:rPr lang="en-US" dirty="0" smtClean="0"/>
              <a:t>Understanding</a:t>
            </a:r>
            <a:r>
              <a:rPr lang="en-US" baseline="0" dirty="0" smtClean="0"/>
              <a:t> Confucianism</a:t>
            </a:r>
            <a:endParaRPr lang="en-US" dirty="0" smtClean="0"/>
          </a:p>
          <a:p>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BCD67E4-2105-3543-B249-CFA5C9531A54}" type="slidenum">
              <a:rPr lang="en-US">
                <a:solidFill>
                  <a:prstClr val="black"/>
                </a:solidFill>
              </a:rPr>
              <a:pPr>
                <a:defRPr/>
              </a:pPr>
              <a:t>37</a:t>
            </a:fld>
            <a:endParaRPr lang="en-US">
              <a:solidFill>
                <a:prstClr val="black"/>
              </a:solidFill>
            </a:endParaRPr>
          </a:p>
        </p:txBody>
      </p:sp>
      <p:sp>
        <p:nvSpPr>
          <p:cNvPr id="65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5539" name="Rectangle 3"/>
          <p:cNvSpPr>
            <a:spLocks noGrp="1" noChangeArrowheads="1"/>
          </p:cNvSpPr>
          <p:nvPr>
            <p:ph type="body" idx="1"/>
          </p:nvPr>
        </p:nvSpPr>
        <p:spPr/>
        <p:txBody>
          <a:bodyPr/>
          <a:lstStyle/>
          <a:p>
            <a:pPr eaLnBrk="1" hangingPunct="1">
              <a:defRPr/>
            </a:pPr>
            <a:r>
              <a:rPr lang="en-CA" smtClean="0"/>
              <a:t>Benevolence, knowledge, loyalty, courage, honesty, prudence, diligence and harmony</a:t>
            </a:r>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3C29216-5CC0-7045-805D-504404FC189C}" type="slidenum">
              <a:rPr lang="en-US">
                <a:solidFill>
                  <a:prstClr val="black"/>
                </a:solidFill>
              </a:rPr>
              <a:pPr>
                <a:defRPr/>
              </a:pPr>
              <a:t>41</a:t>
            </a:fld>
            <a:endParaRPr lang="en-US">
              <a:solidFill>
                <a:prstClr val="black"/>
              </a:solidFill>
            </a:endParaRPr>
          </a:p>
        </p:txBody>
      </p:sp>
      <p:sp>
        <p:nvSpPr>
          <p:cNvPr id="63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3491" name="Rectangle 3"/>
          <p:cNvSpPr>
            <a:spLocks noGrp="1" noChangeArrowheads="1"/>
          </p:cNvSpPr>
          <p:nvPr>
            <p:ph type="body" idx="1"/>
          </p:nvPr>
        </p:nvSpPr>
        <p:spPr/>
        <p:txBody>
          <a:bodyPr/>
          <a:lstStyle/>
          <a:p>
            <a:pPr eaLnBrk="1" hangingPunct="1">
              <a:defRPr/>
            </a:pPr>
            <a:r>
              <a:rPr lang="en-US" smtClean="0"/>
              <a:t> </a:t>
            </a:r>
            <a:r>
              <a:rPr lang="en-US" b="1" smtClean="0"/>
              <a:t>According to the scholar Xie Fuya (1892-1992), the Hebrews are a people of faith, while the Greeks and other Westerners are people of knowing, but the Chinese are a people of action. "For more than 1800 years, the West has used the method of knowledge to prove the faith, and has created a glorious, illuminating Christian theology. Yet, in our manifesting faith in action, we should be able to create a Chinese Christian civilization."</a:t>
            </a:r>
            <a:r>
              <a:rPr lang="en-US" b="1" smtClean="0">
                <a:hlinkClick r:id="" action="ppaction://noaction"/>
              </a:rPr>
              <a:t>[1]</a:t>
            </a:r>
            <a:endParaRPr lang="en-US" smtClean="0"/>
          </a:p>
          <a:p>
            <a:pPr eaLnBrk="1" hangingPunct="1">
              <a:defRPr/>
            </a:pPr>
            <a:r>
              <a:rPr lang="en-US" smtClean="0"/>
              <a:t> Jia Yuming (1880-1964) went a step further by integrating knowledge and action. "What I believe is what I know; what I know is what I believe and also what I do. With actual experience I will know what I believe and do what I know."</a:t>
            </a:r>
            <a:r>
              <a:rPr lang="en-US" smtClean="0">
                <a:hlinkClick r:id="" action="ppaction://noaction"/>
              </a:rPr>
              <a:t>[2]</a:t>
            </a:r>
            <a:endParaRPr lang="en-US" smtClean="0"/>
          </a:p>
          <a:p>
            <a:pPr eaLnBrk="1" hangingPunct="1">
              <a:defRPr/>
            </a:pPr>
            <a:r>
              <a:rPr lang="en-US" smtClean="0"/>
              <a:t/>
            </a:r>
            <a:br>
              <a:rPr lang="en-US" smtClean="0"/>
            </a:br>
            <a:r>
              <a:rPr lang="en-US" smtClean="0">
                <a:hlinkClick r:id="" action="ppaction://noaction"/>
              </a:rPr>
              <a:t>[1]</a:t>
            </a:r>
            <a:r>
              <a:rPr lang="en-US" smtClean="0"/>
              <a:t> "Christianity and Culture", and "A Collection of Christian Thoughts in My Late Years."</a:t>
            </a:r>
            <a:endParaRPr lang="en-US" smtClean="0">
              <a:hlinkClick r:id="" action="ppaction://noaction"/>
            </a:endParaRPr>
          </a:p>
          <a:p>
            <a:pPr eaLnBrk="1" hangingPunct="1">
              <a:defRPr/>
            </a:pPr>
            <a:r>
              <a:rPr lang="en-US" smtClean="0">
                <a:hlinkClick r:id="" action="ppaction://noaction"/>
              </a:rPr>
              <a:t>[2]</a:t>
            </a:r>
            <a:r>
              <a:rPr lang="en-US" smtClean="0"/>
              <a:t> The Study of Theology.</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7993BD6-AF0B-B64E-ABE5-F4DD6A0D6DCD}" type="slidenum">
              <a:rPr lang="en-US">
                <a:solidFill>
                  <a:prstClr val="black"/>
                </a:solidFill>
              </a:rPr>
              <a:pPr>
                <a:defRPr/>
              </a:pPr>
              <a:t>50</a:t>
            </a:fld>
            <a:endParaRPr lang="en-US">
              <a:solidFill>
                <a:prstClr val="black"/>
              </a:solidFill>
            </a:endParaRPr>
          </a:p>
        </p:txBody>
      </p:sp>
      <p:sp>
        <p:nvSpPr>
          <p:cNvPr id="645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4515" name="Rectangle 3"/>
          <p:cNvSpPr>
            <a:spLocks noGrp="1" noChangeArrowheads="1"/>
          </p:cNvSpPr>
          <p:nvPr>
            <p:ph type="body" idx="1"/>
          </p:nvPr>
        </p:nvSpPr>
        <p:spPr/>
        <p:txBody>
          <a:bodyPr/>
          <a:lstStyle/>
          <a:p>
            <a:pPr eaLnBrk="1" hangingPunct="1">
              <a:defRPr/>
            </a:pPr>
            <a:r>
              <a:rPr lang="en-US" b="1" smtClean="0"/>
              <a:t>But the other thing I want to say about that theology is that fundamentalism is not a good thing for present day China.  And yet, on the grass roots level, the Chinese church is a fundamentalist church. I have had extensive discussion with theologians and students in Nanjing about the local churches they are preparing to enter and that some of them are already ministering in.  When they describe the local churches (and I'm including and emphasizing the churches of the China Christian Council), they are describing churches that continue to bear the marks of American Protestant fundamentalism, which was basically "Christ against culture."  </a:t>
            </a:r>
          </a:p>
          <a:p>
            <a:pPr eaLnBrk="1" hangingPunct="1">
              <a:defRPr/>
            </a:pPr>
            <a:r>
              <a:rPr lang="en-US" b="1" smtClean="0"/>
              <a:t>This view emphasizes individual conversion.  It emphasizes cultivating those characteristics, virtues and traits that will allow us to go to heaven some day; but it doesn't cultivate those attitudes and values that will motivate us to take seriously the work of contributing to the larger culture in positive ways and cooperating with people in the larger culture with whom we disagree on spiritual and religious matters. </a:t>
            </a:r>
            <a:r>
              <a:rPr lang="en-US" smtClean="0"/>
              <a:t>    </a:t>
            </a:r>
          </a:p>
          <a:p>
            <a:pPr eaLnBrk="1" hangingPunct="1">
              <a:defRPr/>
            </a:pPr>
            <a:r>
              <a:rPr lang="en-US" altLang="zh-CN" b="1" i="1" smtClean="0"/>
              <a:t>Christianity and Culture:  A Challenge for the New China [07-01-03]</a:t>
            </a:r>
            <a:br>
              <a:rPr lang="en-US" altLang="zh-CN" b="1" i="1" smtClean="0"/>
            </a:br>
            <a:r>
              <a:rPr lang="en-US" altLang="zh-CN" b="1" i="1" smtClean="0"/>
              <a:t>Dr. Richard J. Mouw, President, Fuller Theological Seminary</a:t>
            </a:r>
            <a:r>
              <a:rPr lang="en-US" altLang="zh-CN" i="1" smtClean="0"/>
              <a:t> </a:t>
            </a:r>
            <a:endParaRPr lang="en-US" i="1"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4BFD3F3-145C-DF4A-82DB-CB7D35A9DB0C}" type="slidenum">
              <a:rPr lang="en-US">
                <a:solidFill>
                  <a:prstClr val="black"/>
                </a:solidFill>
              </a:rPr>
              <a:pPr>
                <a:defRPr/>
              </a:pPr>
              <a:t>51</a:t>
            </a:fld>
            <a:endParaRPr lang="en-US">
              <a:solidFill>
                <a:prstClr val="black"/>
              </a:solidFill>
            </a:endParaRPr>
          </a:p>
        </p:txBody>
      </p:sp>
      <p:sp>
        <p:nvSpPr>
          <p:cNvPr id="36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p:txBody>
          <a:bodyPr/>
          <a:lstStyle/>
          <a:p>
            <a:pPr eaLnBrk="1" hangingPunct="1">
              <a:lnSpc>
                <a:spcPct val="80000"/>
              </a:lnSpc>
              <a:defRPr/>
            </a:pPr>
            <a:r>
              <a:rPr lang="ja-JP" altLang="en-US" sz="800" smtClean="0">
                <a:latin typeface="Arial"/>
              </a:rPr>
              <a:t>‘</a:t>
            </a:r>
            <a:r>
              <a:rPr lang="en-CA" sz="800" smtClean="0"/>
              <a:t>Asian (Chinese) Christians must learn to read and understand the Bible from within their own contexts, short of dualistic and enlightenment presuppositions’.</a:t>
            </a:r>
            <a:r>
              <a:rPr lang="en-CA" altLang="zh-CN" sz="800" smtClean="0">
                <a:hlinkClick r:id="" action="ppaction://noaction"/>
              </a:rPr>
              <a:t>[1]</a:t>
            </a:r>
            <a:r>
              <a:rPr lang="en-CA" altLang="zh-CN" sz="800" smtClean="0"/>
              <a:t> Chinese Christianity carries the baggage from these presuppositions in the understanding of faith, love, and righteousness. On top of these presuppositions, Chinese Christians are compounded with a Confucian tradition of humanism. Values of love and righteousness become defined and interpreted in a moralistic, legalistic basis. Chinese contextual theology wrestles to grasp love and righteousness</a:t>
            </a:r>
            <a:r>
              <a:rPr lang="en-CA" altLang="zh-CN" sz="800" smtClean="0">
                <a:hlinkClick r:id="" action="ppaction://noaction"/>
              </a:rPr>
              <a:t>[2]</a:t>
            </a:r>
            <a:r>
              <a:rPr lang="en-CA" altLang="zh-CN" sz="800" smtClean="0"/>
              <a:t>  from the revelation of Jesus, the ‘God who is for humanity and the Man who is for God’</a:t>
            </a:r>
            <a:r>
              <a:rPr lang="en-CA" altLang="zh-CN" sz="800" smtClean="0">
                <a:hlinkClick r:id="" action="ppaction://noaction"/>
              </a:rPr>
              <a:t>[3]</a:t>
            </a:r>
            <a:r>
              <a:rPr lang="en-CA" altLang="zh-CN" sz="800" smtClean="0"/>
              <a:t>. Chinese culture’s implicit social paradigm of humanity must become subject under the revelatory authority of Scripture. By the grace of God, God works in love, we see the Word made flesh. Christ is the hope for all authentic human life. The gracious encounter of Christ with the Confucian Chinese results in the shift of the core of his identity that is now in Christ. From this identity, we can respond to the command to love God and love neighbour, only by which work can be done authentically in love.</a:t>
            </a:r>
            <a:endParaRPr lang="en-US" altLang="zh-CN" sz="800" smtClean="0"/>
          </a:p>
          <a:p>
            <a:pPr eaLnBrk="1" hangingPunct="1">
              <a:lnSpc>
                <a:spcPct val="80000"/>
              </a:lnSpc>
              <a:defRPr/>
            </a:pPr>
            <a:r>
              <a:rPr lang="en-US" altLang="zh-CN" sz="800" smtClean="0"/>
              <a:t/>
            </a:r>
            <a:br>
              <a:rPr lang="en-US" altLang="zh-CN" sz="800" smtClean="0"/>
            </a:br>
            <a:r>
              <a:rPr lang="en-US" altLang="zh-CN" sz="800" smtClean="0">
                <a:hlinkClick r:id="" action="ppaction://noaction"/>
              </a:rPr>
              <a:t>[1]</a:t>
            </a:r>
            <a:r>
              <a:rPr lang="en-US" altLang="zh-CN" sz="800" smtClean="0"/>
              <a:t> </a:t>
            </a:r>
            <a:r>
              <a:rPr lang="en-CA" altLang="zh-CN" sz="800" smtClean="0"/>
              <a:t>Hwa Yung. </a:t>
            </a:r>
            <a:r>
              <a:rPr lang="en-CA" altLang="zh-CN" sz="800" i="1" smtClean="0"/>
              <a:t>Mangoes or Bananas</a:t>
            </a:r>
            <a:r>
              <a:rPr lang="en-CA" altLang="zh-CN" sz="800" smtClean="0"/>
              <a:t>, p224</a:t>
            </a:r>
            <a:endParaRPr lang="en-US" altLang="zh-CN" sz="800" smtClean="0">
              <a:hlinkClick r:id="" action="ppaction://noaction"/>
            </a:endParaRPr>
          </a:p>
          <a:p>
            <a:pPr eaLnBrk="1" hangingPunct="1">
              <a:lnSpc>
                <a:spcPct val="80000"/>
              </a:lnSpc>
              <a:defRPr/>
            </a:pPr>
            <a:r>
              <a:rPr lang="en-US" altLang="zh-CN" sz="800" smtClean="0">
                <a:hlinkClick r:id="" action="ppaction://noaction"/>
              </a:rPr>
              <a:t>[2]</a:t>
            </a:r>
            <a:r>
              <a:rPr lang="en-US" altLang="zh-CN" sz="800" smtClean="0"/>
              <a:t> Note that the Chinese bible’s translation for righteousness as used in Romans 1:16, 17 is the same word of </a:t>
            </a:r>
            <a:r>
              <a:rPr lang="en-US" altLang="zh-CN" sz="800" i="1" smtClean="0"/>
              <a:t>yi</a:t>
            </a:r>
            <a:r>
              <a:rPr lang="en-US" altLang="zh-CN" sz="800" smtClean="0"/>
              <a:t> (righteousness) in Confucian ethics.</a:t>
            </a:r>
            <a:endParaRPr lang="en-US" altLang="zh-CN" sz="800" smtClean="0">
              <a:hlinkClick r:id="" action="ppaction://noaction"/>
            </a:endParaRPr>
          </a:p>
          <a:p>
            <a:pPr eaLnBrk="1" hangingPunct="1">
              <a:lnSpc>
                <a:spcPct val="80000"/>
              </a:lnSpc>
              <a:defRPr/>
            </a:pPr>
            <a:r>
              <a:rPr lang="en-US" altLang="zh-CN" sz="800" smtClean="0">
                <a:hlinkClick r:id="" action="ppaction://noaction"/>
              </a:rPr>
              <a:t>[3]</a:t>
            </a:r>
            <a:r>
              <a:rPr lang="en-US" altLang="zh-CN" sz="800" smtClean="0"/>
              <a:t> Adapted from Ray Anderson, </a:t>
            </a:r>
            <a:r>
              <a:rPr lang="en-US" altLang="zh-CN" sz="800" i="1" smtClean="0"/>
              <a:t>Practical Theology</a:t>
            </a:r>
            <a:r>
              <a:rPr lang="en-US" altLang="zh-CN" sz="800" smtClean="0"/>
              <a:t>, p 175. </a:t>
            </a:r>
            <a:r>
              <a:rPr lang="ja-JP" altLang="en-US" sz="800" smtClean="0">
                <a:latin typeface="Arial"/>
              </a:rPr>
              <a:t>‘</a:t>
            </a:r>
            <a:r>
              <a:rPr lang="en-CA" sz="800" smtClean="0"/>
              <a:t>Asian (Chinese) Christians must learn to read and understand the Bible from within their own contexts, short of dualistic and enlightenment presuppositions’.</a:t>
            </a:r>
            <a:r>
              <a:rPr lang="en-CA" altLang="zh-CN" sz="800" smtClean="0">
                <a:hlinkClick r:id="" action="ppaction://noaction"/>
              </a:rPr>
              <a:t>[1]</a:t>
            </a:r>
            <a:r>
              <a:rPr lang="en-CA" altLang="zh-CN" sz="800" smtClean="0"/>
              <a:t> Chinese Christianity carries the baggage from these presuppositions in the understanding of faith, love, and righteousness. On top of these presuppositions, Chinese Christians are compounded with a Confucian tradition of humanism. Values of love and righteousness become defined and interpreted in a moralistic, legalistic basis. Chinese contextual theology wrestles to grasp love and righteousness</a:t>
            </a:r>
            <a:r>
              <a:rPr lang="en-CA" altLang="zh-CN" sz="800" smtClean="0">
                <a:hlinkClick r:id="" action="ppaction://noaction"/>
              </a:rPr>
              <a:t>[2]</a:t>
            </a:r>
            <a:r>
              <a:rPr lang="en-CA" altLang="zh-CN" sz="800" smtClean="0"/>
              <a:t>  from the revelation of Jesus, the ‘God who is for humanity and the Man who is for God’</a:t>
            </a:r>
            <a:r>
              <a:rPr lang="en-CA" altLang="zh-CN" sz="800" smtClean="0">
                <a:hlinkClick r:id="" action="ppaction://noaction"/>
              </a:rPr>
              <a:t>[3]</a:t>
            </a:r>
            <a:r>
              <a:rPr lang="en-CA" altLang="zh-CN" sz="800" smtClean="0"/>
              <a:t>. Chinese culture’s implicit social paradigm of humanity must become subject under the revelatory authority of Scripture. By the grace of God, God works in love, we see the Word made flesh. Christ is the hope for all authentic human life. The gracious encounter of Christ with the Confucian Chinese results in the shift of the core of his identity that is now in Christ. From this identity, we can respond to the command to love God and love neighbour, only by which work can be done authentically in love.</a:t>
            </a:r>
            <a:endParaRPr lang="en-US" altLang="zh-CN" sz="800" smtClean="0"/>
          </a:p>
          <a:p>
            <a:pPr eaLnBrk="1" hangingPunct="1">
              <a:lnSpc>
                <a:spcPct val="80000"/>
              </a:lnSpc>
              <a:defRPr/>
            </a:pPr>
            <a:r>
              <a:rPr lang="en-US" altLang="zh-CN" sz="800" smtClean="0"/>
              <a:t/>
            </a:r>
            <a:br>
              <a:rPr lang="en-US" altLang="zh-CN" sz="800" smtClean="0"/>
            </a:br>
            <a:r>
              <a:rPr lang="en-US" altLang="zh-CN" sz="800" smtClean="0">
                <a:hlinkClick r:id="" action="ppaction://noaction"/>
              </a:rPr>
              <a:t>[1]</a:t>
            </a:r>
            <a:r>
              <a:rPr lang="en-US" altLang="zh-CN" sz="800" smtClean="0"/>
              <a:t> </a:t>
            </a:r>
            <a:r>
              <a:rPr lang="en-CA" altLang="zh-CN" sz="800" smtClean="0"/>
              <a:t>Hwa Yung. </a:t>
            </a:r>
            <a:r>
              <a:rPr lang="en-CA" altLang="zh-CN" sz="800" i="1" smtClean="0"/>
              <a:t>Mangoes or Bananas</a:t>
            </a:r>
            <a:r>
              <a:rPr lang="en-CA" altLang="zh-CN" sz="800" smtClean="0"/>
              <a:t>, p224</a:t>
            </a:r>
            <a:endParaRPr lang="en-US" altLang="zh-CN" sz="800" smtClean="0">
              <a:hlinkClick r:id="" action="ppaction://noaction"/>
            </a:endParaRPr>
          </a:p>
          <a:p>
            <a:pPr eaLnBrk="1" hangingPunct="1">
              <a:lnSpc>
                <a:spcPct val="80000"/>
              </a:lnSpc>
              <a:defRPr/>
            </a:pPr>
            <a:r>
              <a:rPr lang="en-US" altLang="zh-CN" sz="800" smtClean="0">
                <a:hlinkClick r:id="" action="ppaction://noaction"/>
              </a:rPr>
              <a:t>[2]</a:t>
            </a:r>
            <a:r>
              <a:rPr lang="en-US" altLang="zh-CN" sz="800" smtClean="0"/>
              <a:t> Note that the Chinese bible’s translation for righteousness as used in Romans 1:16, 17 is the same word of </a:t>
            </a:r>
            <a:r>
              <a:rPr lang="en-US" altLang="zh-CN" sz="800" i="1" smtClean="0"/>
              <a:t>yi</a:t>
            </a:r>
            <a:r>
              <a:rPr lang="en-US" altLang="zh-CN" sz="800" smtClean="0"/>
              <a:t> (righteousness) in Confucian ethics.</a:t>
            </a:r>
          </a:p>
          <a:p>
            <a:pPr eaLnBrk="1" hangingPunct="1">
              <a:lnSpc>
                <a:spcPct val="80000"/>
              </a:lnSpc>
              <a:defRPr/>
            </a:pPr>
            <a:r>
              <a:rPr lang="ja-JP" altLang="en-US" sz="800" smtClean="0">
                <a:latin typeface="Arial"/>
              </a:rPr>
              <a:t>‘</a:t>
            </a:r>
            <a:r>
              <a:rPr lang="en-CA" sz="800" smtClean="0"/>
              <a:t>Asian (Chinese) Christians must learn to read and understand the Bible from within their own contexts, short of dualistic and enlightenment presuppositions’.</a:t>
            </a:r>
            <a:r>
              <a:rPr lang="en-CA" altLang="zh-CN" sz="800" smtClean="0">
                <a:hlinkClick r:id="" action="ppaction://noaction"/>
              </a:rPr>
              <a:t>[1]</a:t>
            </a:r>
            <a:r>
              <a:rPr lang="en-CA" altLang="zh-CN" sz="800" smtClean="0"/>
              <a:t> Chinese Christianity carries the baggage from these presuppositions in the understanding of faith, love, and righteousness. On top of these presuppositions, Chinese Christians are compounded with a Confucian tradition of humanism. Values of love and righteousness become defined and interpreted in a moralistic, legalistic basis. Chinese contextual theology wrestles to grasp love and righteousness</a:t>
            </a:r>
            <a:r>
              <a:rPr lang="en-CA" altLang="zh-CN" sz="800" smtClean="0">
                <a:hlinkClick r:id="" action="ppaction://noaction"/>
              </a:rPr>
              <a:t>[2]</a:t>
            </a:r>
            <a:r>
              <a:rPr lang="en-CA" altLang="zh-CN" sz="800" smtClean="0"/>
              <a:t>  from the revelation of Jesus, the ‘God who is for humanity and the Man who is for God’</a:t>
            </a:r>
            <a:r>
              <a:rPr lang="en-CA" altLang="zh-CN" sz="800" smtClean="0">
                <a:hlinkClick r:id="" action="ppaction://noaction"/>
              </a:rPr>
              <a:t>[3]</a:t>
            </a:r>
            <a:r>
              <a:rPr lang="en-CA" altLang="zh-CN" sz="800" smtClean="0"/>
              <a:t>. Chinese culture’s implicit social paradigm of humanity must become subject under the revelatory authority of Scripture. By the grace of God, God works in love, we see the Word made flesh. Christ is the hope for all authentic human life. The gracious encounter of Christ with the Confucian Chinese results in the shift of the core of his identity that is now in Christ. From this identity, we can respond to the command to love God and love neighbour, only by which work can be done authentically in love.</a:t>
            </a:r>
            <a:endParaRPr lang="en-US" altLang="zh-CN" sz="800" smtClean="0"/>
          </a:p>
          <a:p>
            <a:pPr eaLnBrk="1" hangingPunct="1">
              <a:lnSpc>
                <a:spcPct val="80000"/>
              </a:lnSpc>
              <a:defRPr/>
            </a:pPr>
            <a:r>
              <a:rPr lang="en-US" altLang="zh-CN" sz="800" smtClean="0"/>
              <a:t/>
            </a:r>
            <a:br>
              <a:rPr lang="en-US" altLang="zh-CN" sz="800" smtClean="0"/>
            </a:br>
            <a:r>
              <a:rPr lang="en-US" altLang="zh-CN" sz="800" smtClean="0">
                <a:hlinkClick r:id="" action="ppaction://noaction"/>
              </a:rPr>
              <a:t>[1]</a:t>
            </a:r>
            <a:r>
              <a:rPr lang="en-US" altLang="zh-CN" sz="800" smtClean="0"/>
              <a:t> </a:t>
            </a:r>
            <a:r>
              <a:rPr lang="en-CA" altLang="zh-CN" sz="800" smtClean="0"/>
              <a:t>Hwa Yung. </a:t>
            </a:r>
            <a:r>
              <a:rPr lang="en-CA" altLang="zh-CN" sz="800" i="1" smtClean="0"/>
              <a:t>Mangoes or Bananas</a:t>
            </a:r>
            <a:r>
              <a:rPr lang="en-CA" altLang="zh-CN" sz="800" smtClean="0"/>
              <a:t>, p224</a:t>
            </a:r>
            <a:endParaRPr lang="en-US" altLang="zh-CN" sz="800" smtClean="0">
              <a:hlinkClick r:id="" action="ppaction://noaction"/>
            </a:endParaRPr>
          </a:p>
          <a:p>
            <a:pPr eaLnBrk="1" hangingPunct="1">
              <a:lnSpc>
                <a:spcPct val="80000"/>
              </a:lnSpc>
              <a:defRPr/>
            </a:pPr>
            <a:r>
              <a:rPr lang="en-US" altLang="zh-CN" sz="800" smtClean="0">
                <a:hlinkClick r:id="" action="ppaction://noaction"/>
              </a:rPr>
              <a:t>[2]</a:t>
            </a:r>
            <a:r>
              <a:rPr lang="en-US" altLang="zh-CN" sz="800" smtClean="0"/>
              <a:t> Note that the Chinese bible’s translation for righteousness as used in Romans 1:16, 17 is the same word of </a:t>
            </a:r>
            <a:r>
              <a:rPr lang="en-US" altLang="zh-CN" sz="800" i="1" smtClean="0"/>
              <a:t>yi</a:t>
            </a:r>
            <a:r>
              <a:rPr lang="en-US" altLang="zh-CN" sz="800" smtClean="0"/>
              <a:t> (righteousness) in Confucian ethics.</a:t>
            </a:r>
            <a:endParaRPr lang="en-US" altLang="zh-CN" sz="800" smtClean="0">
              <a:hlinkClick r:id="" action="ppaction://noaction"/>
            </a:endParaRPr>
          </a:p>
          <a:p>
            <a:pPr eaLnBrk="1" hangingPunct="1">
              <a:lnSpc>
                <a:spcPct val="80000"/>
              </a:lnSpc>
              <a:defRPr/>
            </a:pPr>
            <a:r>
              <a:rPr lang="en-US" altLang="zh-CN" sz="800" smtClean="0">
                <a:hlinkClick r:id="" action="ppaction://noaction"/>
              </a:rPr>
              <a:t>[3]</a:t>
            </a:r>
            <a:r>
              <a:rPr lang="en-US" altLang="zh-CN" sz="800" smtClean="0"/>
              <a:t> Adapted from Ray Anderson, </a:t>
            </a:r>
            <a:r>
              <a:rPr lang="en-US" altLang="zh-CN" sz="800" i="1" smtClean="0"/>
              <a:t>Practical Theology</a:t>
            </a:r>
            <a:r>
              <a:rPr lang="en-US" altLang="zh-CN" sz="800" smtClean="0"/>
              <a:t>, p 175.</a:t>
            </a:r>
            <a:endParaRPr lang="en-US" sz="8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 you, David.</a:t>
            </a:r>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56</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57</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smtClean="0"/>
              <a:t>M. S. Vasanthakumor</a:t>
            </a:r>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58</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 David Leung…</a:t>
            </a:r>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59</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kern="1200" dirty="0" smtClean="0">
                <a:solidFill>
                  <a:srgbClr val="000000"/>
                </a:solidFill>
                <a:effectLst/>
                <a:latin typeface="Times New Roman" charset="0"/>
                <a:ea typeface="Arial" charset="0"/>
                <a:cs typeface="Arial" charset="0"/>
              </a:rPr>
              <a:t>This takes us back to Uncle Riap, as most of us at Manorom Christian Hospital in Central Thailand knew him.  Here’s “The Rest of the Story”!</a:t>
            </a:r>
            <a:endParaRPr lang="en-US" sz="1100" kern="1200" dirty="0" smtClean="0">
              <a:solidFill>
                <a:srgbClr val="000000"/>
              </a:solidFill>
              <a:effectLst/>
              <a:latin typeface="Times New Roman" charset="0"/>
              <a:ea typeface="Arial" charset="0"/>
              <a:cs typeface="Arial" charset="0"/>
            </a:endParaRPr>
          </a:p>
          <a:p>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60</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63</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Buddhism had</a:t>
            </a:r>
            <a:r>
              <a:rPr lang="en-US" baseline="0" dirty="0" smtClean="0"/>
              <a:t> nothing to offer Uncle Riap. Jesus offered him a new faith, a new life and a new hope. </a:t>
            </a:r>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64</a:t>
            </a:fld>
            <a:endParaRPr lang="en-US"/>
          </a:p>
        </p:txBody>
      </p:sp>
    </p:spTree>
    <p:extLst>
      <p:ext uri="{BB962C8B-B14F-4D97-AF65-F5344CB8AC3E}">
        <p14:creationId xmlns:p14="http://schemas.microsoft.com/office/powerpoint/2010/main" val="41723126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rgbClr val="000000"/>
                </a:solidFill>
                <a:effectLst/>
                <a:latin typeface="Times New Roman" charset="0"/>
                <a:ea typeface="Arial" charset="0"/>
                <a:cs typeface="Arial" charset="0"/>
              </a:rPr>
              <a:t>“The God who made the world and everything in it is the Lord of heaven and earth and does not live in temples built by human hands.”		—Acts 17.24</a:t>
            </a:r>
            <a:r>
              <a:rPr lang="en-US" dirty="0" smtClean="0">
                <a:effectLst/>
              </a:rPr>
              <a:t> </a:t>
            </a:r>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65</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rgbClr val="000000"/>
                </a:solidFill>
                <a:effectLst/>
                <a:latin typeface="Times New Roman" charset="0"/>
                <a:ea typeface="Arial" charset="0"/>
                <a:cs typeface="Arial" charset="0"/>
              </a:rPr>
              <a:t>“The God who made the world and everything in it is the Lord of heaven and earth and does not live in temples built by human hands.”		—Acts 17.24</a:t>
            </a:r>
            <a:r>
              <a:rPr lang="en-US" dirty="0" smtClean="0">
                <a:effectLst/>
              </a:rPr>
              <a:t> </a:t>
            </a:r>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66</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Understanding</a:t>
            </a:r>
            <a:r>
              <a:rPr lang="en-US" baseline="0" dirty="0" smtClean="0"/>
              <a:t> Confucianism</a:t>
            </a:r>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67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1AD69B05-9398-ED42-A249-7F842016B80B}" type="slidenum">
              <a:rPr lang="en-US"/>
              <a:pPr/>
              <a:t>5</a:t>
            </a:fld>
            <a:endParaRPr 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p:cNvSpPr>
            <a:spLocks noGrp="1" noChangeArrowheads="1"/>
          </p:cNvSpPr>
          <p:nvPr>
            <p:ph type="sldNum" sz="quarter"/>
          </p:nvPr>
        </p:nvSpPr>
        <p:spPr>
          <a:noFill/>
        </p:spPr>
        <p:txBody>
          <a:bodyPr/>
          <a:lstStyle/>
          <a:p>
            <a:fld id="{3619B43E-BFF0-644A-8057-EA838E4E99DC}" type="slidenum">
              <a:rPr lang="en-US">
                <a:solidFill>
                  <a:prstClr val="white"/>
                </a:solidFill>
              </a:rPr>
              <a:pPr/>
              <a:t>68</a:t>
            </a:fld>
            <a:endParaRPr lang="en-US">
              <a:solidFill>
                <a:prstClr val="white"/>
              </a:solidFill>
            </a:endParaRPr>
          </a:p>
        </p:txBody>
      </p:sp>
      <p:sp>
        <p:nvSpPr>
          <p:cNvPr id="44035" name="Text Box 1"/>
          <p:cNvSpPr txBox="1">
            <a:spLocks noChangeArrowheads="1"/>
          </p:cNvSpPr>
          <p:nvPr/>
        </p:nvSpPr>
        <p:spPr bwMode="auto">
          <a:xfrm>
            <a:off x="3886200" y="8686800"/>
            <a:ext cx="2971800" cy="457200"/>
          </a:xfrm>
          <a:prstGeom prst="rect">
            <a:avLst/>
          </a:prstGeom>
          <a:noFill/>
          <a:ln w="9525">
            <a:noFill/>
            <a:round/>
            <a:headEnd/>
            <a:tailEnd/>
          </a:ln>
        </p:spPr>
        <p:txBody>
          <a:bodyPr lIns="90000" tIns="46800" rIns="90000" bIns="46800" anchor="b">
            <a:prstTxWarp prst="textNoShape">
              <a:avLst/>
            </a:prstTxWarp>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E0596370-2769-DE43-A929-674995F30D4B}" type="slidenum">
              <a:rPr lang="en-US" sz="1200">
                <a:solidFill>
                  <a:srgbClr val="551616"/>
                </a:solidFill>
              </a:rPr>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68</a:t>
            </a:fld>
            <a:endParaRPr lang="en-US" sz="1200">
              <a:solidFill>
                <a:srgbClr val="551616"/>
              </a:solidFill>
            </a:endParaRPr>
          </a:p>
        </p:txBody>
      </p:sp>
      <p:sp>
        <p:nvSpPr>
          <p:cNvPr id="44036" name="Text Box 2"/>
          <p:cNvSpPr txBox="1">
            <a:spLocks noGrp="1" noRot="1" noChangeAspect="1" noChangeArrowheads="1"/>
          </p:cNvSpPr>
          <p:nvPr>
            <p:ph type="sldImg"/>
          </p:nvPr>
        </p:nvSpPr>
        <p:spPr>
          <a:xfrm>
            <a:off x="1143000" y="685800"/>
            <a:ext cx="4572000" cy="3429000"/>
          </a:xfrm>
          <a:solidFill>
            <a:srgbClr val="FFFFFF"/>
          </a:solidFill>
          <a:ln/>
        </p:spPr>
      </p:sp>
      <p:sp>
        <p:nvSpPr>
          <p:cNvPr id="44037" name="Text Box 3"/>
          <p:cNvSpPr txBox="1">
            <a:spLocks noGrp="1" noChangeArrowheads="1"/>
          </p:cNvSpPr>
          <p:nvPr>
            <p:ph type="body" idx="1"/>
          </p:nvPr>
        </p:nvSpPr>
        <p:spPr>
          <a:xfrm>
            <a:off x="914400" y="4343400"/>
            <a:ext cx="5029200" cy="4114800"/>
          </a:xfrm>
          <a:noFill/>
          <a:ln/>
        </p:spPr>
        <p:txBody>
          <a:bodyPr wrap="none" anchor="ctr"/>
          <a:lstStyle/>
          <a:p>
            <a:pPr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a:ea typeface="ＭＳ Ｐゴシック" charset="-128"/>
              <a:cs typeface="ＭＳ Ｐゴシック"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69</a:t>
            </a:fld>
            <a:endParaRPr lang="en-US"/>
          </a:p>
        </p:txBody>
      </p:sp>
    </p:spTree>
    <p:extLst>
      <p:ext uri="{BB962C8B-B14F-4D97-AF65-F5344CB8AC3E}">
        <p14:creationId xmlns:p14="http://schemas.microsoft.com/office/powerpoint/2010/main" val="3896833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solidFill>
                  <a:prstClr val="white"/>
                </a:solidFill>
              </a:rPr>
              <a:pPr>
                <a:defRPr/>
              </a:pPr>
              <a:t>6</a:t>
            </a:fld>
            <a:endParaRPr lang="en-US">
              <a:solidFill>
                <a:prstClr val="white"/>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2" indent="0" algn="l" defTabSz="457200"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kern="1200" dirty="0" smtClean="0">
                <a:solidFill>
                  <a:srgbClr val="000000"/>
                </a:solidFill>
                <a:effectLst/>
                <a:latin typeface="Times New Roman" charset="0"/>
                <a:ea typeface="Arial" charset="0"/>
                <a:cs typeface="Arial" charset="0"/>
              </a:rPr>
              <a:t>A worldview is a commitment, a fundamental orientation of the heart, that can be expressed as a story or in a set of presuppositions (assumptions which may be true, partially true or entirely false) that we hold (consciously or subconsciously, consistently or inconsistently) about the basic constitution of reality, and that provides the foundation on which we live and move and have our being. — UND, p. 20, working definition of book</a:t>
            </a:r>
          </a:p>
          <a:p>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b="1" kern="1200" dirty="0" smtClean="0">
                <a:solidFill>
                  <a:srgbClr val="000000"/>
                </a:solidFill>
                <a:effectLst/>
                <a:latin typeface="Times New Roman" charset="0"/>
                <a:ea typeface="Arial" charset="0"/>
                <a:cs typeface="Arial" charset="0"/>
              </a:rPr>
              <a:t>What is the nature of the world around us?</a:t>
            </a:r>
            <a:r>
              <a:rPr lang="en-US" sz="1200" kern="1200" dirty="0" smtClean="0">
                <a:solidFill>
                  <a:srgbClr val="000000"/>
                </a:solidFill>
                <a:effectLst/>
                <a:latin typeface="Times New Roman" charset="0"/>
                <a:ea typeface="Arial" charset="0"/>
                <a:cs typeface="Arial" charset="0"/>
              </a:rPr>
              <a:t> Created or evolved, orderly or chaotic, subjective or objective? </a:t>
            </a:r>
          </a:p>
          <a:p>
            <a:pPr lvl="0"/>
            <a:r>
              <a:rPr lang="en-US" sz="1200" b="1" kern="1200" dirty="0" smtClean="0">
                <a:solidFill>
                  <a:srgbClr val="000000"/>
                </a:solidFill>
                <a:effectLst/>
                <a:latin typeface="Times New Roman" charset="0"/>
                <a:ea typeface="Arial" charset="0"/>
                <a:cs typeface="Arial" charset="0"/>
              </a:rPr>
              <a:t>What is a human being?</a:t>
            </a:r>
            <a:r>
              <a:rPr lang="en-US" sz="1200" kern="1200" dirty="0" smtClean="0">
                <a:solidFill>
                  <a:srgbClr val="000000"/>
                </a:solidFill>
                <a:effectLst/>
                <a:latin typeface="Times New Roman" charset="0"/>
                <a:ea typeface="Arial" charset="0"/>
                <a:cs typeface="Arial" charset="0"/>
              </a:rPr>
              <a:t> </a:t>
            </a:r>
            <a:r>
              <a:rPr lang="en-US" sz="1200" b="1" kern="1200" dirty="0" smtClean="0">
                <a:solidFill>
                  <a:srgbClr val="000000"/>
                </a:solidFill>
                <a:effectLst/>
                <a:latin typeface="Times New Roman" charset="0"/>
                <a:ea typeface="Arial" charset="0"/>
                <a:cs typeface="Arial" charset="0"/>
              </a:rPr>
              <a:t>Where do we come from? </a:t>
            </a:r>
            <a:r>
              <a:rPr lang="en-US" sz="1200" kern="1200" dirty="0" smtClean="0">
                <a:solidFill>
                  <a:srgbClr val="000000"/>
                </a:solidFill>
                <a:effectLst/>
                <a:latin typeface="Times New Roman" charset="0"/>
                <a:ea typeface="Arial" charset="0"/>
                <a:cs typeface="Arial" charset="0"/>
              </a:rPr>
              <a:t>To this we might answer: a highly complex machine, a sleeping god, a person made in the image of God, a naked ape.</a:t>
            </a:r>
          </a:p>
          <a:p>
            <a:pPr lvl="0"/>
            <a:r>
              <a:rPr lang="en-US" sz="1200" b="1" kern="1200" dirty="0" smtClean="0">
                <a:solidFill>
                  <a:srgbClr val="000000"/>
                </a:solidFill>
                <a:effectLst/>
                <a:latin typeface="Times New Roman" charset="0"/>
                <a:ea typeface="Arial" charset="0"/>
                <a:cs typeface="Arial" charset="0"/>
              </a:rPr>
              <a:t>What happens to a person at death?</a:t>
            </a:r>
            <a:r>
              <a:rPr lang="en-US" sz="1200" kern="1200" dirty="0" smtClean="0">
                <a:solidFill>
                  <a:srgbClr val="000000"/>
                </a:solidFill>
                <a:effectLst/>
                <a:latin typeface="Times New Roman" charset="0"/>
                <a:ea typeface="Arial" charset="0"/>
                <a:cs typeface="Arial" charset="0"/>
              </a:rPr>
              <a:t> Here we might reply: personal extinction, or transformation to a higher state, or reincarnation.</a:t>
            </a:r>
          </a:p>
          <a:p>
            <a:pPr lvl="0"/>
            <a:r>
              <a:rPr lang="en-US" sz="1200" b="1" kern="1200" dirty="0" smtClean="0">
                <a:solidFill>
                  <a:srgbClr val="000000"/>
                </a:solidFill>
                <a:effectLst/>
                <a:latin typeface="Times New Roman" charset="0"/>
                <a:ea typeface="Arial" charset="0"/>
                <a:cs typeface="Arial" charset="0"/>
              </a:rPr>
              <a:t>How do we know what is right and wrong?</a:t>
            </a:r>
            <a:r>
              <a:rPr lang="en-US" sz="1200" kern="1200" dirty="0" smtClean="0">
                <a:solidFill>
                  <a:srgbClr val="000000"/>
                </a:solidFill>
                <a:effectLst/>
                <a:latin typeface="Times New Roman" charset="0"/>
                <a:ea typeface="Arial" charset="0"/>
                <a:cs typeface="Arial" charset="0"/>
              </a:rPr>
              <a:t> Because of a God who is good, or what feels good?</a:t>
            </a:r>
          </a:p>
          <a:p>
            <a:pPr lvl="0"/>
            <a:r>
              <a:rPr lang="en-US" sz="1200" b="1" kern="1200" dirty="0" smtClean="0">
                <a:solidFill>
                  <a:srgbClr val="000000"/>
                </a:solidFill>
                <a:effectLst/>
                <a:latin typeface="Times New Roman" charset="0"/>
                <a:ea typeface="Arial" charset="0"/>
                <a:cs typeface="Arial" charset="0"/>
              </a:rPr>
              <a:t>What is the meaning of human history?</a:t>
            </a:r>
            <a:r>
              <a:rPr lang="en-US" sz="1200" kern="1200" dirty="0" smtClean="0">
                <a:solidFill>
                  <a:srgbClr val="000000"/>
                </a:solidFill>
                <a:effectLst/>
                <a:latin typeface="Times New Roman" charset="0"/>
                <a:ea typeface="Arial" charset="0"/>
                <a:cs typeface="Arial" charset="0"/>
              </a:rPr>
              <a:t> To fulfill the purposes of God, or it’s meaningless? </a:t>
            </a:r>
          </a:p>
          <a:p>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rgbClr val="000000"/>
                </a:solidFill>
                <a:effectLst/>
                <a:latin typeface="Times New Roman" charset="0"/>
                <a:ea typeface="Arial" charset="0"/>
                <a:cs typeface="Arial" charset="0"/>
              </a:rPr>
              <a:t>I first met Mr. Riap when I went to Thailand as a medical student on a short-term trip over 40 years ago. He grew up in </a:t>
            </a:r>
            <a:r>
              <a:rPr lang="en-US" sz="1200" kern="1200" dirty="0" err="1" smtClean="0">
                <a:solidFill>
                  <a:srgbClr val="000000"/>
                </a:solidFill>
                <a:effectLst/>
                <a:latin typeface="Times New Roman" charset="0"/>
                <a:ea typeface="Arial" charset="0"/>
                <a:cs typeface="Arial" charset="0"/>
              </a:rPr>
              <a:t>Hanka</a:t>
            </a:r>
            <a:r>
              <a:rPr lang="en-US" sz="1200" kern="1200" dirty="0" smtClean="0">
                <a:solidFill>
                  <a:srgbClr val="000000"/>
                </a:solidFill>
                <a:effectLst/>
                <a:latin typeface="Times New Roman" charset="0"/>
                <a:ea typeface="Arial" charset="0"/>
                <a:cs typeface="Arial" charset="0"/>
              </a:rPr>
              <a:t>, Chainat, about 100 miles north of Bangkok—among the vast rice plains of Central Thailand. His father was a rice farmer. Riap became a teacher. </a:t>
            </a:r>
            <a:endParaRPr lang="en-US" dirty="0"/>
          </a:p>
        </p:txBody>
      </p:sp>
      <p:sp>
        <p:nvSpPr>
          <p:cNvPr id="4" name="Slide Number Placeholder 3"/>
          <p:cNvSpPr>
            <a:spLocks noGrp="1"/>
          </p:cNvSpPr>
          <p:nvPr>
            <p:ph type="sldNum" idx="10"/>
          </p:nvPr>
        </p:nvSpPr>
        <p:spPr/>
        <p:txBody>
          <a:bodyPr/>
          <a:lstStyle/>
          <a:p>
            <a:pPr>
              <a:defRPr/>
            </a:pPr>
            <a:fld id="{738174EB-B696-5A4D-89FE-619EF4D89197}" type="slidenum">
              <a:rPr lang="en-US" smtClean="0"/>
              <a:pPr>
                <a:defRPr/>
              </a:pPr>
              <a:t>9</a:t>
            </a:fld>
            <a:endParaRPr lang="en-US"/>
          </a:p>
        </p:txBody>
      </p:sp>
    </p:spTree>
    <p:extLst>
      <p:ext uri="{BB962C8B-B14F-4D97-AF65-F5344CB8AC3E}">
        <p14:creationId xmlns:p14="http://schemas.microsoft.com/office/powerpoint/2010/main" val="45772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06/04/10</a:t>
            </a:r>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7"/>
          <p:cNvSpPr>
            <a:spLocks noGrp="1" noChangeArrowheads="1"/>
          </p:cNvSpPr>
          <p:nvPr>
            <p:ph type="sldNum" idx="12"/>
          </p:nvPr>
        </p:nvSpPr>
        <p:spPr>
          <a:ln/>
        </p:spPr>
        <p:txBody>
          <a:bodyPr/>
          <a:lstStyle>
            <a:lvl1pPr>
              <a:defRPr/>
            </a:lvl1pPr>
          </a:lstStyle>
          <a:p>
            <a:pPr>
              <a:defRPr/>
            </a:pPr>
            <a:fld id="{5D9886D1-586E-8149-A2EE-BC536F015AE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06/04/10</a:t>
            </a:r>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7"/>
          <p:cNvSpPr>
            <a:spLocks noGrp="1" noChangeArrowheads="1"/>
          </p:cNvSpPr>
          <p:nvPr>
            <p:ph type="sldNum" idx="12"/>
          </p:nvPr>
        </p:nvSpPr>
        <p:spPr>
          <a:ln/>
        </p:spPr>
        <p:txBody>
          <a:bodyPr/>
          <a:lstStyle>
            <a:lvl1pPr>
              <a:defRPr/>
            </a:lvl1pPr>
          </a:lstStyle>
          <a:p>
            <a:pPr>
              <a:defRPr/>
            </a:pPr>
            <a:fld id="{4DD1E39F-039E-A44D-AB29-63432A4E023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44942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44942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06/04/10</a:t>
            </a:r>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7"/>
          <p:cNvSpPr>
            <a:spLocks noGrp="1" noChangeArrowheads="1"/>
          </p:cNvSpPr>
          <p:nvPr>
            <p:ph type="sldNum" idx="12"/>
          </p:nvPr>
        </p:nvSpPr>
        <p:spPr>
          <a:ln/>
        </p:spPr>
        <p:txBody>
          <a:bodyPr/>
          <a:lstStyle>
            <a:lvl1pPr>
              <a:defRPr/>
            </a:lvl1pPr>
          </a:lstStyle>
          <a:p>
            <a:pPr>
              <a:defRPr/>
            </a:pPr>
            <a:fld id="{80084FAE-F8FB-2F4D-B332-39F9638D7A62}"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0813" cy="836613"/>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600200"/>
            <a:ext cx="3808413" cy="3503613"/>
          </a:xfrm>
        </p:spPr>
        <p:txBody>
          <a:bodyPr/>
          <a:lstStyle/>
          <a:p>
            <a:pPr lvl="0"/>
            <a:endParaRPr lang="en-US" noProof="0" smtClean="0"/>
          </a:p>
        </p:txBody>
      </p:sp>
      <p:sp>
        <p:nvSpPr>
          <p:cNvPr id="4" name="Text Placeholder 3"/>
          <p:cNvSpPr>
            <a:spLocks noGrp="1"/>
          </p:cNvSpPr>
          <p:nvPr>
            <p:ph type="body" sz="half" idx="2"/>
          </p:nvPr>
        </p:nvSpPr>
        <p:spPr>
          <a:xfrm>
            <a:off x="4646613" y="1600200"/>
            <a:ext cx="3810000" cy="3503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06/04/10</a:t>
            </a:r>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7"/>
          <p:cNvSpPr>
            <a:spLocks noGrp="1" noChangeArrowheads="1"/>
          </p:cNvSpPr>
          <p:nvPr>
            <p:ph type="sldNum" idx="12"/>
          </p:nvPr>
        </p:nvSpPr>
        <p:spPr>
          <a:ln/>
        </p:spPr>
        <p:txBody>
          <a:bodyPr/>
          <a:lstStyle>
            <a:lvl1pPr>
              <a:defRPr/>
            </a:lvl1pPr>
          </a:lstStyle>
          <a:p>
            <a:pPr>
              <a:defRPr/>
            </a:pPr>
            <a:fld id="{EA63C22F-415A-E942-A009-53F91A7D626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smtClean="0"/>
            </a:lvl1pPr>
          </a:lstStyle>
          <a:p>
            <a:fld id="{4CD5CE80-7B2B-9F4D-AC53-5EB8E3B20EE4}"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4963"/>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t>06/04/10</a:t>
            </a:r>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7"/>
          <p:cNvSpPr>
            <a:spLocks noGrp="1" noChangeArrowheads="1"/>
          </p:cNvSpPr>
          <p:nvPr>
            <p:ph type="sldNum" idx="12"/>
          </p:nvPr>
        </p:nvSpPr>
        <p:spPr>
          <a:ln/>
        </p:spPr>
        <p:txBody>
          <a:bodyPr/>
          <a:lstStyle>
            <a:lvl1pPr>
              <a:defRPr/>
            </a:lvl1pPr>
          </a:lstStyle>
          <a:p>
            <a:pPr>
              <a:defRPr/>
            </a:pPr>
            <a:fld id="{394337DC-0FB5-C044-A8AA-DF83264B4AA0}"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4963"/>
            <a:ext cx="2055813" cy="4524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6019800" cy="4524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0"/>
            <a:ext cx="7770813" cy="1141413"/>
          </a:xfrm>
        </p:spPr>
        <p:txBody>
          <a:bodyPr/>
          <a:lstStyle/>
          <a:p>
            <a:r>
              <a:rPr lang="en-US" smtClean="0"/>
              <a:t>Click to edit Master title style</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4963"/>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4963"/>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t>06/04/10</a:t>
            </a:r>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7"/>
          <p:cNvSpPr>
            <a:spLocks noGrp="1" noChangeArrowheads="1"/>
          </p:cNvSpPr>
          <p:nvPr>
            <p:ph type="sldNum" idx="12"/>
          </p:nvPr>
        </p:nvSpPr>
        <p:spPr>
          <a:ln/>
        </p:spPr>
        <p:txBody>
          <a:bodyPr/>
          <a:lstStyle>
            <a:lvl1pPr>
              <a:defRPr/>
            </a:lvl1pPr>
          </a:lstStyle>
          <a:p>
            <a:pPr>
              <a:defRPr/>
            </a:pPr>
            <a:fld id="{D1639125-7657-5747-A549-47859DBE84FC}"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4963"/>
            <a:ext cx="2055813" cy="45243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4963"/>
            <a:ext cx="6019800" cy="45243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a:prstGeom prst="rect">
            <a:avLst/>
          </a:prstGeo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2133600" cy="457200"/>
          </a:xfrm>
          <a:prstGeom prst="rect">
            <a:avLst/>
          </a:prstGeom>
        </p:spPr>
        <p:txBody>
          <a:bodyPr/>
          <a:lstStyle>
            <a:lvl1pPr>
              <a:defRPr smtClean="0"/>
            </a:lvl1pPr>
          </a:lstStyle>
          <a:p>
            <a:fld id="{4CD5CE80-7B2B-9F4D-AC53-5EB8E3B20EE4}" type="slidenum">
              <a:rPr lang="en-US"/>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0"/>
            <a:ext cx="7770813" cy="1141413"/>
          </a:xfrm>
        </p:spPr>
        <p:txBody>
          <a:bodyPr/>
          <a:lstStyle/>
          <a:p>
            <a:r>
              <a:rPr lang="en-US" smtClean="0"/>
              <a:t>Click to edit Master title style</a:t>
            </a:r>
            <a:endParaRPr lang="en-US"/>
          </a:p>
        </p:txBody>
      </p:sp>
    </p:spTree>
    <p:extLst>
      <p:ext uri="{BB962C8B-B14F-4D97-AF65-F5344CB8AC3E}">
        <p14:creationId xmlns:p14="http://schemas.microsoft.com/office/powerpoint/2010/main" val="29489866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latin typeface="Calibri"/>
              </a:rPr>
              <a:t>06/04/10</a:t>
            </a:r>
          </a:p>
        </p:txBody>
      </p:sp>
      <p:sp>
        <p:nvSpPr>
          <p:cNvPr id="5" name="Rectangle 5"/>
          <p:cNvSpPr>
            <a:spLocks noGrp="1" noChangeArrowheads="1"/>
          </p:cNvSpPr>
          <p:nvPr>
            <p:ph type="ftr" idx="11"/>
          </p:nvPr>
        </p:nvSpPr>
        <p:spPr>
          <a:ln/>
        </p:spPr>
        <p:txBody>
          <a:bodyPr/>
          <a:lstStyle>
            <a:lvl1pPr>
              <a:defRPr/>
            </a:lvl1pPr>
          </a:lstStyle>
          <a:p>
            <a:pPr>
              <a:defRPr/>
            </a:pPr>
            <a:endParaRPr lang="en-US">
              <a:latin typeface="Calibri"/>
            </a:endParaRPr>
          </a:p>
        </p:txBody>
      </p:sp>
      <p:sp>
        <p:nvSpPr>
          <p:cNvPr id="6" name="Rectangle 7"/>
          <p:cNvSpPr>
            <a:spLocks noGrp="1" noChangeArrowheads="1"/>
          </p:cNvSpPr>
          <p:nvPr>
            <p:ph type="sldNum" idx="12"/>
          </p:nvPr>
        </p:nvSpPr>
        <p:spPr>
          <a:ln/>
        </p:spPr>
        <p:txBody>
          <a:bodyPr/>
          <a:lstStyle>
            <a:lvl1pPr>
              <a:defRPr/>
            </a:lvl1pPr>
          </a:lstStyle>
          <a:p>
            <a:pPr>
              <a:defRPr/>
            </a:pPr>
            <a:fld id="{5D9886D1-586E-8149-A2EE-BC536F015A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66869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08413" cy="3503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0200"/>
            <a:ext cx="3810000" cy="3503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t>06/04/10</a:t>
            </a:r>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7"/>
          <p:cNvSpPr>
            <a:spLocks noGrp="1" noChangeArrowheads="1"/>
          </p:cNvSpPr>
          <p:nvPr>
            <p:ph type="sldNum" idx="12"/>
          </p:nvPr>
        </p:nvSpPr>
        <p:spPr>
          <a:ln/>
        </p:spPr>
        <p:txBody>
          <a:bodyPr/>
          <a:lstStyle>
            <a:lvl1pPr>
              <a:defRPr/>
            </a:lvl1pPr>
          </a:lstStyle>
          <a:p>
            <a:pPr>
              <a:defRPr/>
            </a:pPr>
            <a:fld id="{F5B52473-E5BE-C24A-B790-1727CA2D45BB}"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latin typeface="Calibri"/>
              </a:rPr>
              <a:t>06/04/10</a:t>
            </a:r>
          </a:p>
        </p:txBody>
      </p:sp>
      <p:sp>
        <p:nvSpPr>
          <p:cNvPr id="5" name="Rectangle 5"/>
          <p:cNvSpPr>
            <a:spLocks noGrp="1" noChangeArrowheads="1"/>
          </p:cNvSpPr>
          <p:nvPr>
            <p:ph type="ftr" idx="11"/>
          </p:nvPr>
        </p:nvSpPr>
        <p:spPr>
          <a:ln/>
        </p:spPr>
        <p:txBody>
          <a:bodyPr/>
          <a:lstStyle>
            <a:lvl1pPr>
              <a:defRPr/>
            </a:lvl1pPr>
          </a:lstStyle>
          <a:p>
            <a:pPr>
              <a:defRPr/>
            </a:pPr>
            <a:endParaRPr lang="en-US">
              <a:latin typeface="Calibri"/>
            </a:endParaRPr>
          </a:p>
        </p:txBody>
      </p:sp>
      <p:sp>
        <p:nvSpPr>
          <p:cNvPr id="6" name="Rectangle 7"/>
          <p:cNvSpPr>
            <a:spLocks noGrp="1" noChangeArrowheads="1"/>
          </p:cNvSpPr>
          <p:nvPr>
            <p:ph type="sldNum" idx="12"/>
          </p:nvPr>
        </p:nvSpPr>
        <p:spPr>
          <a:ln/>
        </p:spPr>
        <p:txBody>
          <a:bodyPr/>
          <a:lstStyle>
            <a:lvl1pPr>
              <a:defRPr/>
            </a:lvl1pPr>
          </a:lstStyle>
          <a:p>
            <a:pPr>
              <a:defRPr/>
            </a:pPr>
            <a:fld id="{394337DC-0FB5-C044-A8AA-DF83264B4AA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682794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idx="10"/>
          </p:nvPr>
        </p:nvSpPr>
        <p:spPr>
          <a:ln/>
        </p:spPr>
        <p:txBody>
          <a:bodyPr/>
          <a:lstStyle>
            <a:lvl1pPr>
              <a:defRPr/>
            </a:lvl1pPr>
          </a:lstStyle>
          <a:p>
            <a:pPr>
              <a:defRPr/>
            </a:pPr>
            <a:r>
              <a:rPr lang="en-US">
                <a:latin typeface="Calibri"/>
              </a:rPr>
              <a:t>06/04/10</a:t>
            </a:r>
          </a:p>
        </p:txBody>
      </p:sp>
      <p:sp>
        <p:nvSpPr>
          <p:cNvPr id="5" name="Rectangle 5"/>
          <p:cNvSpPr>
            <a:spLocks noGrp="1" noChangeArrowheads="1"/>
          </p:cNvSpPr>
          <p:nvPr>
            <p:ph type="ftr" idx="11"/>
          </p:nvPr>
        </p:nvSpPr>
        <p:spPr>
          <a:ln/>
        </p:spPr>
        <p:txBody>
          <a:bodyPr/>
          <a:lstStyle>
            <a:lvl1pPr>
              <a:defRPr/>
            </a:lvl1pPr>
          </a:lstStyle>
          <a:p>
            <a:pPr>
              <a:defRPr/>
            </a:pPr>
            <a:endParaRPr lang="en-US">
              <a:latin typeface="Calibri"/>
            </a:endParaRPr>
          </a:p>
        </p:txBody>
      </p:sp>
      <p:sp>
        <p:nvSpPr>
          <p:cNvPr id="6" name="Rectangle 7"/>
          <p:cNvSpPr>
            <a:spLocks noGrp="1" noChangeArrowheads="1"/>
          </p:cNvSpPr>
          <p:nvPr>
            <p:ph type="sldNum" idx="12"/>
          </p:nvPr>
        </p:nvSpPr>
        <p:spPr>
          <a:ln/>
        </p:spPr>
        <p:txBody>
          <a:bodyPr/>
          <a:lstStyle>
            <a:lvl1pPr>
              <a:defRPr/>
            </a:lvl1pPr>
          </a:lstStyle>
          <a:p>
            <a:pPr>
              <a:defRPr/>
            </a:pPr>
            <a:fld id="{D1639125-7657-5747-A549-47859DBE84FC}"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527747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08413" cy="3503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0200"/>
            <a:ext cx="3810000" cy="3503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latin typeface="Calibri"/>
              </a:rPr>
              <a:t>06/04/10</a:t>
            </a:r>
          </a:p>
        </p:txBody>
      </p:sp>
      <p:sp>
        <p:nvSpPr>
          <p:cNvPr id="6" name="Rectangle 5"/>
          <p:cNvSpPr>
            <a:spLocks noGrp="1" noChangeArrowheads="1"/>
          </p:cNvSpPr>
          <p:nvPr>
            <p:ph type="ftr" idx="11"/>
          </p:nvPr>
        </p:nvSpPr>
        <p:spPr>
          <a:ln/>
        </p:spPr>
        <p:txBody>
          <a:bodyPr/>
          <a:lstStyle>
            <a:lvl1pPr>
              <a:defRPr/>
            </a:lvl1pPr>
          </a:lstStyle>
          <a:p>
            <a:pPr>
              <a:defRPr/>
            </a:pPr>
            <a:endParaRPr lang="en-US">
              <a:latin typeface="Calibri"/>
            </a:endParaRPr>
          </a:p>
        </p:txBody>
      </p:sp>
      <p:sp>
        <p:nvSpPr>
          <p:cNvPr id="7" name="Rectangle 7"/>
          <p:cNvSpPr>
            <a:spLocks noGrp="1" noChangeArrowheads="1"/>
          </p:cNvSpPr>
          <p:nvPr>
            <p:ph type="sldNum" idx="12"/>
          </p:nvPr>
        </p:nvSpPr>
        <p:spPr>
          <a:ln/>
        </p:spPr>
        <p:txBody>
          <a:bodyPr/>
          <a:lstStyle>
            <a:lvl1pPr>
              <a:defRPr/>
            </a:lvl1pPr>
          </a:lstStyle>
          <a:p>
            <a:pPr>
              <a:defRPr/>
            </a:pPr>
            <a:fld id="{F5B52473-E5BE-C24A-B790-1727CA2D45BB}"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570631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latin typeface="Calibri"/>
              </a:rPr>
              <a:t>06/04/10</a:t>
            </a:r>
          </a:p>
        </p:txBody>
      </p:sp>
      <p:sp>
        <p:nvSpPr>
          <p:cNvPr id="8" name="Rectangle 5"/>
          <p:cNvSpPr>
            <a:spLocks noGrp="1" noChangeArrowheads="1"/>
          </p:cNvSpPr>
          <p:nvPr>
            <p:ph type="ftr" idx="11"/>
          </p:nvPr>
        </p:nvSpPr>
        <p:spPr>
          <a:ln/>
        </p:spPr>
        <p:txBody>
          <a:bodyPr/>
          <a:lstStyle>
            <a:lvl1pPr>
              <a:defRPr/>
            </a:lvl1pPr>
          </a:lstStyle>
          <a:p>
            <a:pPr>
              <a:defRPr/>
            </a:pPr>
            <a:endParaRPr lang="en-US">
              <a:latin typeface="Calibri"/>
            </a:endParaRPr>
          </a:p>
        </p:txBody>
      </p:sp>
      <p:sp>
        <p:nvSpPr>
          <p:cNvPr id="9" name="Rectangle 7"/>
          <p:cNvSpPr>
            <a:spLocks noGrp="1" noChangeArrowheads="1"/>
          </p:cNvSpPr>
          <p:nvPr>
            <p:ph type="sldNum" idx="12"/>
          </p:nvPr>
        </p:nvSpPr>
        <p:spPr>
          <a:ln/>
        </p:spPr>
        <p:txBody>
          <a:bodyPr/>
          <a:lstStyle>
            <a:lvl1pPr>
              <a:defRPr/>
            </a:lvl1pPr>
          </a:lstStyle>
          <a:p>
            <a:pPr>
              <a:defRPr/>
            </a:pPr>
            <a:fld id="{EC1F2ADF-3BE1-6E44-AB44-7FEEBD1EA095}"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176126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latin typeface="Calibri"/>
              </a:rPr>
              <a:t>06/04/10</a:t>
            </a:r>
          </a:p>
        </p:txBody>
      </p:sp>
      <p:sp>
        <p:nvSpPr>
          <p:cNvPr id="4" name="Rectangle 5"/>
          <p:cNvSpPr>
            <a:spLocks noGrp="1" noChangeArrowheads="1"/>
          </p:cNvSpPr>
          <p:nvPr>
            <p:ph type="ftr" idx="11"/>
          </p:nvPr>
        </p:nvSpPr>
        <p:spPr>
          <a:ln/>
        </p:spPr>
        <p:txBody>
          <a:bodyPr/>
          <a:lstStyle>
            <a:lvl1pPr>
              <a:defRPr/>
            </a:lvl1pPr>
          </a:lstStyle>
          <a:p>
            <a:pPr>
              <a:defRPr/>
            </a:pPr>
            <a:endParaRPr lang="en-US">
              <a:latin typeface="Calibri"/>
            </a:endParaRPr>
          </a:p>
        </p:txBody>
      </p:sp>
      <p:sp>
        <p:nvSpPr>
          <p:cNvPr id="5" name="Rectangle 7"/>
          <p:cNvSpPr>
            <a:spLocks noGrp="1" noChangeArrowheads="1"/>
          </p:cNvSpPr>
          <p:nvPr>
            <p:ph type="sldNum" idx="12"/>
          </p:nvPr>
        </p:nvSpPr>
        <p:spPr>
          <a:ln/>
        </p:spPr>
        <p:txBody>
          <a:bodyPr/>
          <a:lstStyle>
            <a:lvl1pPr>
              <a:defRPr/>
            </a:lvl1pPr>
          </a:lstStyle>
          <a:p>
            <a:pPr>
              <a:defRPr/>
            </a:pPr>
            <a:fld id="{4684D6E6-2FAC-494E-8ED5-B75DB1329EA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928624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latin typeface="Calibri"/>
              </a:rPr>
              <a:t>06/04/10</a:t>
            </a:r>
          </a:p>
        </p:txBody>
      </p:sp>
      <p:sp>
        <p:nvSpPr>
          <p:cNvPr id="3" name="Rectangle 5"/>
          <p:cNvSpPr>
            <a:spLocks noGrp="1" noChangeArrowheads="1"/>
          </p:cNvSpPr>
          <p:nvPr>
            <p:ph type="ftr" idx="11"/>
          </p:nvPr>
        </p:nvSpPr>
        <p:spPr>
          <a:ln/>
        </p:spPr>
        <p:txBody>
          <a:bodyPr/>
          <a:lstStyle>
            <a:lvl1pPr>
              <a:defRPr/>
            </a:lvl1pPr>
          </a:lstStyle>
          <a:p>
            <a:pPr>
              <a:defRPr/>
            </a:pPr>
            <a:endParaRPr lang="en-US">
              <a:latin typeface="Calibri"/>
            </a:endParaRPr>
          </a:p>
        </p:txBody>
      </p:sp>
      <p:sp>
        <p:nvSpPr>
          <p:cNvPr id="4" name="Rectangle 7"/>
          <p:cNvSpPr>
            <a:spLocks noGrp="1" noChangeArrowheads="1"/>
          </p:cNvSpPr>
          <p:nvPr>
            <p:ph type="sldNum" idx="12"/>
          </p:nvPr>
        </p:nvSpPr>
        <p:spPr>
          <a:ln/>
        </p:spPr>
        <p:txBody>
          <a:bodyPr/>
          <a:lstStyle>
            <a:lvl1pPr>
              <a:defRPr/>
            </a:lvl1pPr>
          </a:lstStyle>
          <a:p>
            <a:pPr>
              <a:defRPr/>
            </a:pPr>
            <a:fld id="{496BD643-425E-8449-8E43-1101FFEC9D9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077572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latin typeface="Calibri"/>
              </a:rPr>
              <a:t>06/04/10</a:t>
            </a:r>
          </a:p>
        </p:txBody>
      </p:sp>
      <p:sp>
        <p:nvSpPr>
          <p:cNvPr id="6" name="Rectangle 5"/>
          <p:cNvSpPr>
            <a:spLocks noGrp="1" noChangeArrowheads="1"/>
          </p:cNvSpPr>
          <p:nvPr>
            <p:ph type="ftr" idx="11"/>
          </p:nvPr>
        </p:nvSpPr>
        <p:spPr>
          <a:ln/>
        </p:spPr>
        <p:txBody>
          <a:bodyPr/>
          <a:lstStyle>
            <a:lvl1pPr>
              <a:defRPr/>
            </a:lvl1pPr>
          </a:lstStyle>
          <a:p>
            <a:pPr>
              <a:defRPr/>
            </a:pPr>
            <a:endParaRPr lang="en-US">
              <a:latin typeface="Calibri"/>
            </a:endParaRPr>
          </a:p>
        </p:txBody>
      </p:sp>
      <p:sp>
        <p:nvSpPr>
          <p:cNvPr id="7" name="Rectangle 7"/>
          <p:cNvSpPr>
            <a:spLocks noGrp="1" noChangeArrowheads="1"/>
          </p:cNvSpPr>
          <p:nvPr>
            <p:ph type="sldNum" idx="12"/>
          </p:nvPr>
        </p:nvSpPr>
        <p:spPr>
          <a:ln/>
        </p:spPr>
        <p:txBody>
          <a:bodyPr/>
          <a:lstStyle>
            <a:lvl1pPr>
              <a:defRPr/>
            </a:lvl1pPr>
          </a:lstStyle>
          <a:p>
            <a:pPr>
              <a:defRPr/>
            </a:pPr>
            <a:fld id="{F6696407-6746-E643-A700-83704492882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563134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latin typeface="Calibri"/>
              </a:rPr>
              <a:t>06/04/10</a:t>
            </a:r>
          </a:p>
        </p:txBody>
      </p:sp>
      <p:sp>
        <p:nvSpPr>
          <p:cNvPr id="6" name="Rectangle 5"/>
          <p:cNvSpPr>
            <a:spLocks noGrp="1" noChangeArrowheads="1"/>
          </p:cNvSpPr>
          <p:nvPr>
            <p:ph type="ftr" idx="11"/>
          </p:nvPr>
        </p:nvSpPr>
        <p:spPr>
          <a:ln/>
        </p:spPr>
        <p:txBody>
          <a:bodyPr/>
          <a:lstStyle>
            <a:lvl1pPr>
              <a:defRPr/>
            </a:lvl1pPr>
          </a:lstStyle>
          <a:p>
            <a:pPr>
              <a:defRPr/>
            </a:pPr>
            <a:endParaRPr lang="en-US">
              <a:latin typeface="Calibri"/>
            </a:endParaRPr>
          </a:p>
        </p:txBody>
      </p:sp>
      <p:sp>
        <p:nvSpPr>
          <p:cNvPr id="7" name="Rectangle 7"/>
          <p:cNvSpPr>
            <a:spLocks noGrp="1" noChangeArrowheads="1"/>
          </p:cNvSpPr>
          <p:nvPr>
            <p:ph type="sldNum" idx="12"/>
          </p:nvPr>
        </p:nvSpPr>
        <p:spPr>
          <a:ln/>
        </p:spPr>
        <p:txBody>
          <a:bodyPr/>
          <a:lstStyle>
            <a:lvl1pPr>
              <a:defRPr/>
            </a:lvl1pPr>
          </a:lstStyle>
          <a:p>
            <a:pPr>
              <a:defRPr/>
            </a:pPr>
            <a:fld id="{C3A9255D-F05A-4647-9C0C-F57CD878224C}"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780783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latin typeface="Calibri"/>
              </a:rPr>
              <a:t>06/04/10</a:t>
            </a:r>
          </a:p>
        </p:txBody>
      </p:sp>
      <p:sp>
        <p:nvSpPr>
          <p:cNvPr id="5" name="Rectangle 5"/>
          <p:cNvSpPr>
            <a:spLocks noGrp="1" noChangeArrowheads="1"/>
          </p:cNvSpPr>
          <p:nvPr>
            <p:ph type="ftr" idx="11"/>
          </p:nvPr>
        </p:nvSpPr>
        <p:spPr>
          <a:ln/>
        </p:spPr>
        <p:txBody>
          <a:bodyPr/>
          <a:lstStyle>
            <a:lvl1pPr>
              <a:defRPr/>
            </a:lvl1pPr>
          </a:lstStyle>
          <a:p>
            <a:pPr>
              <a:defRPr/>
            </a:pPr>
            <a:endParaRPr lang="en-US">
              <a:latin typeface="Calibri"/>
            </a:endParaRPr>
          </a:p>
        </p:txBody>
      </p:sp>
      <p:sp>
        <p:nvSpPr>
          <p:cNvPr id="6" name="Rectangle 7"/>
          <p:cNvSpPr>
            <a:spLocks noGrp="1" noChangeArrowheads="1"/>
          </p:cNvSpPr>
          <p:nvPr>
            <p:ph type="sldNum" idx="12"/>
          </p:nvPr>
        </p:nvSpPr>
        <p:spPr>
          <a:ln/>
        </p:spPr>
        <p:txBody>
          <a:bodyPr/>
          <a:lstStyle>
            <a:lvl1pPr>
              <a:defRPr/>
            </a:lvl1pPr>
          </a:lstStyle>
          <a:p>
            <a:pPr>
              <a:defRPr/>
            </a:pPr>
            <a:fld id="{4DD1E39F-039E-A44D-AB29-63432A4E023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5437039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44942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44942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idx="10"/>
          </p:nvPr>
        </p:nvSpPr>
        <p:spPr>
          <a:ln/>
        </p:spPr>
        <p:txBody>
          <a:bodyPr/>
          <a:lstStyle>
            <a:lvl1pPr>
              <a:defRPr/>
            </a:lvl1pPr>
          </a:lstStyle>
          <a:p>
            <a:pPr>
              <a:defRPr/>
            </a:pPr>
            <a:r>
              <a:rPr lang="en-US">
                <a:latin typeface="Calibri"/>
              </a:rPr>
              <a:t>06/04/10</a:t>
            </a:r>
          </a:p>
        </p:txBody>
      </p:sp>
      <p:sp>
        <p:nvSpPr>
          <p:cNvPr id="5" name="Rectangle 5"/>
          <p:cNvSpPr>
            <a:spLocks noGrp="1" noChangeArrowheads="1"/>
          </p:cNvSpPr>
          <p:nvPr>
            <p:ph type="ftr" idx="11"/>
          </p:nvPr>
        </p:nvSpPr>
        <p:spPr>
          <a:ln/>
        </p:spPr>
        <p:txBody>
          <a:bodyPr/>
          <a:lstStyle>
            <a:lvl1pPr>
              <a:defRPr/>
            </a:lvl1pPr>
          </a:lstStyle>
          <a:p>
            <a:pPr>
              <a:defRPr/>
            </a:pPr>
            <a:endParaRPr lang="en-US">
              <a:latin typeface="Calibri"/>
            </a:endParaRPr>
          </a:p>
        </p:txBody>
      </p:sp>
      <p:sp>
        <p:nvSpPr>
          <p:cNvPr id="6" name="Rectangle 7"/>
          <p:cNvSpPr>
            <a:spLocks noGrp="1" noChangeArrowheads="1"/>
          </p:cNvSpPr>
          <p:nvPr>
            <p:ph type="sldNum" idx="12"/>
          </p:nvPr>
        </p:nvSpPr>
        <p:spPr>
          <a:ln/>
        </p:spPr>
        <p:txBody>
          <a:bodyPr/>
          <a:lstStyle>
            <a:lvl1pPr>
              <a:defRPr/>
            </a:lvl1pPr>
          </a:lstStyle>
          <a:p>
            <a:pPr>
              <a:defRPr/>
            </a:pPr>
            <a:fld id="{80084FAE-F8FB-2F4D-B332-39F9638D7A6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20717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idx="10"/>
          </p:nvPr>
        </p:nvSpPr>
        <p:spPr>
          <a:ln/>
        </p:spPr>
        <p:txBody>
          <a:bodyPr/>
          <a:lstStyle>
            <a:lvl1pPr>
              <a:defRPr/>
            </a:lvl1pPr>
          </a:lstStyle>
          <a:p>
            <a:pPr>
              <a:defRPr/>
            </a:pPr>
            <a:r>
              <a:rPr lang="en-US"/>
              <a:t>06/04/10</a:t>
            </a:r>
          </a:p>
        </p:txBody>
      </p:sp>
      <p:sp>
        <p:nvSpPr>
          <p:cNvPr id="8" name="Rectangle 5"/>
          <p:cNvSpPr>
            <a:spLocks noGrp="1" noChangeArrowheads="1"/>
          </p:cNvSpPr>
          <p:nvPr>
            <p:ph type="ftr" idx="11"/>
          </p:nvPr>
        </p:nvSpPr>
        <p:spPr>
          <a:ln/>
        </p:spPr>
        <p:txBody>
          <a:bodyPr/>
          <a:lstStyle>
            <a:lvl1pPr>
              <a:defRPr/>
            </a:lvl1pPr>
          </a:lstStyle>
          <a:p>
            <a:pPr>
              <a:defRPr/>
            </a:pPr>
            <a:endParaRPr lang="en-US"/>
          </a:p>
        </p:txBody>
      </p:sp>
      <p:sp>
        <p:nvSpPr>
          <p:cNvPr id="9" name="Rectangle 7"/>
          <p:cNvSpPr>
            <a:spLocks noGrp="1" noChangeArrowheads="1"/>
          </p:cNvSpPr>
          <p:nvPr>
            <p:ph type="sldNum" idx="12"/>
          </p:nvPr>
        </p:nvSpPr>
        <p:spPr>
          <a:ln/>
        </p:spPr>
        <p:txBody>
          <a:bodyPr/>
          <a:lstStyle>
            <a:lvl1pPr>
              <a:defRPr/>
            </a:lvl1pPr>
          </a:lstStyle>
          <a:p>
            <a:pPr>
              <a:defRPr/>
            </a:pPr>
            <a:fld id="{EC1F2ADF-3BE1-6E44-AB44-7FEEBD1EA095}"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0813" cy="836613"/>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600200"/>
            <a:ext cx="3808413" cy="3503613"/>
          </a:xfrm>
        </p:spPr>
        <p:txBody>
          <a:bodyPr/>
          <a:lstStyle/>
          <a:p>
            <a:pPr lvl="0"/>
            <a:endParaRPr lang="en-US" noProof="0" smtClean="0"/>
          </a:p>
        </p:txBody>
      </p:sp>
      <p:sp>
        <p:nvSpPr>
          <p:cNvPr id="4" name="Text Placeholder 3"/>
          <p:cNvSpPr>
            <a:spLocks noGrp="1"/>
          </p:cNvSpPr>
          <p:nvPr>
            <p:ph type="body" sz="half" idx="2"/>
          </p:nvPr>
        </p:nvSpPr>
        <p:spPr>
          <a:xfrm>
            <a:off x="4646613" y="1600200"/>
            <a:ext cx="3810000" cy="35036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idx="10"/>
          </p:nvPr>
        </p:nvSpPr>
        <p:spPr>
          <a:ln/>
        </p:spPr>
        <p:txBody>
          <a:bodyPr/>
          <a:lstStyle>
            <a:lvl1pPr>
              <a:defRPr/>
            </a:lvl1pPr>
          </a:lstStyle>
          <a:p>
            <a:pPr>
              <a:defRPr/>
            </a:pPr>
            <a:r>
              <a:rPr lang="en-US">
                <a:latin typeface="Calibri"/>
              </a:rPr>
              <a:t>06/04/10</a:t>
            </a:r>
          </a:p>
        </p:txBody>
      </p:sp>
      <p:sp>
        <p:nvSpPr>
          <p:cNvPr id="6" name="Rectangle 5"/>
          <p:cNvSpPr>
            <a:spLocks noGrp="1" noChangeArrowheads="1"/>
          </p:cNvSpPr>
          <p:nvPr>
            <p:ph type="ftr" idx="11"/>
          </p:nvPr>
        </p:nvSpPr>
        <p:spPr>
          <a:ln/>
        </p:spPr>
        <p:txBody>
          <a:bodyPr/>
          <a:lstStyle>
            <a:lvl1pPr>
              <a:defRPr/>
            </a:lvl1pPr>
          </a:lstStyle>
          <a:p>
            <a:pPr>
              <a:defRPr/>
            </a:pPr>
            <a:endParaRPr lang="en-US">
              <a:latin typeface="Calibri"/>
            </a:endParaRPr>
          </a:p>
        </p:txBody>
      </p:sp>
      <p:sp>
        <p:nvSpPr>
          <p:cNvPr id="7" name="Rectangle 7"/>
          <p:cNvSpPr>
            <a:spLocks noGrp="1" noChangeArrowheads="1"/>
          </p:cNvSpPr>
          <p:nvPr>
            <p:ph type="sldNum" idx="12"/>
          </p:nvPr>
        </p:nvSpPr>
        <p:spPr>
          <a:ln/>
        </p:spPr>
        <p:txBody>
          <a:bodyPr/>
          <a:lstStyle>
            <a:lvl1pPr>
              <a:defRPr/>
            </a:lvl1pPr>
          </a:lstStyle>
          <a:p>
            <a:pPr>
              <a:defRPr/>
            </a:pPr>
            <a:fld id="{EA63C22F-415A-E942-A009-53F91A7D626E}"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361451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41763"/>
            <a:ext cx="8229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latin typeface="Calibri"/>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atin typeface="Calibri"/>
            </a:endParaRPr>
          </a:p>
        </p:txBody>
      </p:sp>
      <p:sp>
        <p:nvSpPr>
          <p:cNvPr id="7" name="Slide Number Placeholder 6"/>
          <p:cNvSpPr>
            <a:spLocks noGrp="1"/>
          </p:cNvSpPr>
          <p:nvPr>
            <p:ph type="sldNum" sz="quarter" idx="12"/>
          </p:nvPr>
        </p:nvSpPr>
        <p:spPr>
          <a:xfrm>
            <a:off x="6553200" y="6248400"/>
            <a:ext cx="2133600" cy="457200"/>
          </a:xfrm>
        </p:spPr>
        <p:txBody>
          <a:bodyPr/>
          <a:lstStyle>
            <a:lvl1pPr>
              <a:defRPr smtClean="0"/>
            </a:lvl1pPr>
          </a:lstStyle>
          <a:p>
            <a:fld id="{4CD5CE80-7B2B-9F4D-AC53-5EB8E3B20EE4}" type="slidenum">
              <a:rPr lang="en-US">
                <a:latin typeface="Calibri"/>
              </a:rPr>
              <a:pPr/>
              <a:t>‹#›</a:t>
            </a:fld>
            <a:endParaRPr lang="en-US">
              <a:latin typeface="Calibri"/>
            </a:endParaRPr>
          </a:p>
        </p:txBody>
      </p:sp>
    </p:spTree>
    <p:extLst>
      <p:ext uri="{BB962C8B-B14F-4D97-AF65-F5344CB8AC3E}">
        <p14:creationId xmlns:p14="http://schemas.microsoft.com/office/powerpoint/2010/main" val="41461863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914400">
                  <a:buClrTx/>
                  <a:buSzTx/>
                  <a:buFontTx/>
                  <a:buNone/>
                  <a:defRPr/>
                </a:pPr>
                <a:endParaRPr lang="en-US" sz="1800" b="0" i="0" u="none">
                  <a:solidFill>
                    <a:srgbClr val="FFFFFF"/>
                  </a:solidFill>
                  <a:latin typeface="Garamond" charset="0"/>
                  <a:ea typeface="ＭＳ Ｐゴシック" charset="0"/>
                  <a:cs typeface="Arial" charset="0"/>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914400">
                  <a:buClrTx/>
                  <a:buSzTx/>
                  <a:buFontTx/>
                  <a:buNone/>
                  <a:defRPr/>
                </a:pPr>
                <a:endParaRPr lang="en-US" sz="1800" b="0" i="0" u="none">
                  <a:solidFill>
                    <a:srgbClr val="FFFFFF"/>
                  </a:solidFill>
                  <a:latin typeface="Garamond" charset="0"/>
                  <a:ea typeface="ＭＳ Ｐゴシック" charset="0"/>
                  <a:cs typeface="Arial" charset="0"/>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914400">
                  <a:buClrTx/>
                  <a:buSzTx/>
                  <a:buFontTx/>
                  <a:buNone/>
                  <a:defRPr/>
                </a:pPr>
                <a:endParaRPr lang="en-US" sz="1800" b="0" i="0" u="none">
                  <a:solidFill>
                    <a:srgbClr val="FFFFFF"/>
                  </a:solidFill>
                  <a:latin typeface="Garamond" charset="0"/>
                  <a:ea typeface="ＭＳ Ｐゴシック" charset="0"/>
                  <a:cs typeface="Arial"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914400">
                  <a:buClrTx/>
                  <a:buSzTx/>
                  <a:buFontTx/>
                  <a:buNone/>
                </a:pPr>
                <a:endParaRPr lang="en-US" sz="1800" b="0" i="0" u="none" smtClean="0">
                  <a:solidFill>
                    <a:srgbClr val="FFFFFF"/>
                  </a:solidFill>
                  <a:latin typeface="Garamond"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914400">
                  <a:buClrTx/>
                  <a:buSzTx/>
                  <a:buFontTx/>
                  <a:buNone/>
                  <a:defRPr/>
                </a:pPr>
                <a:endParaRPr lang="en-US" sz="1800" b="0" i="0" u="none">
                  <a:solidFill>
                    <a:srgbClr val="FFFFFF"/>
                  </a:solidFill>
                  <a:latin typeface="Garamond" charset="0"/>
                  <a:ea typeface="ＭＳ Ｐゴシック" charset="0"/>
                  <a:cs typeface="Arial" charset="0"/>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914400">
                <a:buClrTx/>
                <a:buSzTx/>
                <a:buFontTx/>
                <a:buNone/>
                <a:defRPr/>
              </a:pPr>
              <a:endParaRPr lang="en-US" sz="1800" b="0" i="0" u="none">
                <a:solidFill>
                  <a:srgbClr val="FFFFFF"/>
                </a:solidFill>
                <a:latin typeface="Garamond" charset="0"/>
                <a:ea typeface="ＭＳ Ｐゴシック" charset="0"/>
                <a:cs typeface="Arial"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914400">
                <a:buClrTx/>
                <a:buSzTx/>
                <a:buFontTx/>
                <a:buNone/>
              </a:pPr>
              <a:endParaRPr lang="en-US" sz="1800" b="0" i="0" u="none" smtClean="0">
                <a:solidFill>
                  <a:srgbClr val="FFFFFF"/>
                </a:solidFill>
                <a:latin typeface="Garamond" charset="0"/>
                <a:ea typeface="ＭＳ Ｐゴシック" charset="0"/>
                <a:cs typeface="ＭＳ Ｐゴシック" charset="0"/>
              </a:endParaRPr>
            </a:p>
          </p:txBody>
        </p:sp>
      </p:grpSp>
      <p:sp>
        <p:nvSpPr>
          <p:cNvPr id="56331"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altLang="zh-TW" noProof="0" smtClean="0"/>
              <a:t>Click to edit Master title style</a:t>
            </a:r>
          </a:p>
        </p:txBody>
      </p:sp>
      <p:sp>
        <p:nvSpPr>
          <p:cNvPr id="5633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altLang="zh-TW" noProof="0" smtClean="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smtClean="0"/>
            </a:lvl1pPr>
          </a:lstStyle>
          <a:p>
            <a:pPr>
              <a:defRPr/>
            </a:pPr>
            <a:endParaRPr lang="en-US" altLang="zh-TW">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smtClean="0"/>
            </a:lvl1pPr>
          </a:lstStyle>
          <a:p>
            <a:pPr>
              <a:defRPr/>
            </a:pPr>
            <a:endParaRPr lang="en-US" altLang="zh-TW">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smtClean="0"/>
            </a:lvl1pPr>
          </a:lstStyle>
          <a:p>
            <a:pPr>
              <a:defRPr/>
            </a:pPr>
            <a:fld id="{E3EA8328-AD21-6241-BF7A-5587C0A128CB}" type="slidenum">
              <a:rPr lang="zh-TW" altLang="en-US">
                <a:solidFill>
                  <a:srgbClr val="FFFFFF"/>
                </a:solidFill>
              </a:rPr>
              <a:pPr>
                <a:defRPr/>
              </a:pPr>
              <a:t>‹#›</a:t>
            </a:fld>
            <a:endParaRPr lang="en-US" altLang="zh-TW">
              <a:solidFill>
                <a:srgbClr val="FFFFFF"/>
              </a:solidFill>
            </a:endParaRPr>
          </a:p>
        </p:txBody>
      </p:sp>
    </p:spTree>
    <p:extLst>
      <p:ext uri="{BB962C8B-B14F-4D97-AF65-F5344CB8AC3E}">
        <p14:creationId xmlns:p14="http://schemas.microsoft.com/office/powerpoint/2010/main" val="37636509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ACDF372C-BCA8-8143-BA2A-7F40EC6E72A4}" type="slidenum">
              <a:rPr lang="zh-TW" altLang="en-US">
                <a:solidFill>
                  <a:srgbClr val="FFFFFF"/>
                </a:solidFill>
              </a:rPr>
              <a:pPr>
                <a:defRPr/>
              </a:pPr>
              <a:t>‹#›</a:t>
            </a:fld>
            <a:endParaRPr lang="en-US" altLang="zh-TW">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2697706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72040D2-1A31-464B-A0EC-A284693AB4B5}" type="slidenum">
              <a:rPr lang="zh-TW" altLang="en-US">
                <a:solidFill>
                  <a:srgbClr val="FFFFFF"/>
                </a:solidFill>
              </a:rPr>
              <a:pPr>
                <a:defRPr/>
              </a:pPr>
              <a:t>‹#›</a:t>
            </a:fld>
            <a:endParaRPr lang="en-US" altLang="zh-TW">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10577508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F43D37F-9372-754F-8BEE-4507811DF144}" type="slidenum">
              <a:rPr lang="zh-TW" altLang="en-US">
                <a:solidFill>
                  <a:srgbClr val="FFFFFF"/>
                </a:solidFill>
              </a:rPr>
              <a:pPr>
                <a:defRPr/>
              </a:pPr>
              <a:t>‹#›</a:t>
            </a:fld>
            <a:endParaRPr lang="en-US" altLang="zh-TW">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10484559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EE1B6670-D86C-F14D-B557-FEE6C24E1287}" type="slidenum">
              <a:rPr lang="zh-TW" altLang="en-US">
                <a:solidFill>
                  <a:srgbClr val="FFFFFF"/>
                </a:solidFill>
              </a:rPr>
              <a:pPr>
                <a:defRPr/>
              </a:pPr>
              <a:t>‹#›</a:t>
            </a:fld>
            <a:endParaRPr lang="en-US" altLang="zh-TW">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28362896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195535D4-D777-FA4A-89E3-FEAFA16F6A7E}" type="slidenum">
              <a:rPr lang="zh-TW" altLang="en-US">
                <a:solidFill>
                  <a:srgbClr val="FFFFFF"/>
                </a:solidFill>
              </a:rPr>
              <a:pPr>
                <a:defRPr/>
              </a:pPr>
              <a:t>‹#›</a:t>
            </a:fld>
            <a:endParaRPr lang="en-US" altLang="zh-TW">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18703846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6A93D8D6-56A5-774D-96E2-DE7FF0A1CE5E}" type="slidenum">
              <a:rPr lang="zh-TW" altLang="en-US">
                <a:solidFill>
                  <a:srgbClr val="FFFFFF"/>
                </a:solidFill>
              </a:rPr>
              <a:pPr>
                <a:defRPr/>
              </a:pPr>
              <a:t>‹#›</a:t>
            </a:fld>
            <a:endParaRPr lang="en-US" altLang="zh-TW">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9420324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5B9C29F-2EAE-8E41-9491-AED4A8BF3CF7}" type="slidenum">
              <a:rPr lang="zh-TW" altLang="en-US">
                <a:solidFill>
                  <a:srgbClr val="FFFFFF"/>
                </a:solidFill>
              </a:rPr>
              <a:pPr>
                <a:defRPr/>
              </a:pPr>
              <a:t>‹#›</a:t>
            </a:fld>
            <a:endParaRPr lang="en-US" altLang="zh-TW">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1605747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idx="10"/>
          </p:nvPr>
        </p:nvSpPr>
        <p:spPr>
          <a:ln/>
        </p:spPr>
        <p:txBody>
          <a:bodyPr/>
          <a:lstStyle>
            <a:lvl1pPr>
              <a:defRPr/>
            </a:lvl1pPr>
          </a:lstStyle>
          <a:p>
            <a:pPr>
              <a:defRPr/>
            </a:pPr>
            <a:r>
              <a:rPr lang="en-US"/>
              <a:t>06/04/10</a:t>
            </a:r>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7"/>
          <p:cNvSpPr>
            <a:spLocks noGrp="1" noChangeArrowheads="1"/>
          </p:cNvSpPr>
          <p:nvPr>
            <p:ph type="sldNum" idx="12"/>
          </p:nvPr>
        </p:nvSpPr>
        <p:spPr>
          <a:ln/>
        </p:spPr>
        <p:txBody>
          <a:bodyPr/>
          <a:lstStyle>
            <a:lvl1pPr>
              <a:defRPr/>
            </a:lvl1pPr>
          </a:lstStyle>
          <a:p>
            <a:pPr>
              <a:defRPr/>
            </a:pPr>
            <a:fld id="{4684D6E6-2FAC-494E-8ED5-B75DB1329EA8}"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8BE716E-E5BE-DD46-83F0-E229DE5CD906}" type="slidenum">
              <a:rPr lang="zh-TW" altLang="en-US">
                <a:solidFill>
                  <a:srgbClr val="FFFFFF"/>
                </a:solidFill>
              </a:rPr>
              <a:pPr>
                <a:defRPr/>
              </a:pPr>
              <a:t>‹#›</a:t>
            </a:fld>
            <a:endParaRPr lang="en-US" altLang="zh-TW">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338489545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6931F6C7-AE1C-2B4F-881A-319E3635FD7A}" type="slidenum">
              <a:rPr lang="zh-TW" altLang="en-US">
                <a:solidFill>
                  <a:srgbClr val="FFFFFF"/>
                </a:solidFill>
              </a:rPr>
              <a:pPr>
                <a:defRPr/>
              </a:pPr>
              <a:t>‹#›</a:t>
            </a:fld>
            <a:endParaRPr lang="en-US" altLang="zh-TW">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40979262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27FA989-6360-134F-839B-C247B7B7B6B0}" type="slidenum">
              <a:rPr lang="zh-TW" altLang="en-US">
                <a:solidFill>
                  <a:srgbClr val="FFFFFF"/>
                </a:solidFill>
              </a:rPr>
              <a:pPr>
                <a:defRPr/>
              </a:pPr>
              <a:t>‹#›</a:t>
            </a:fld>
            <a:endParaRPr lang="en-US" altLang="zh-TW">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20369008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25AEC984-7576-0041-8330-4D99244D736A}" type="slidenum">
              <a:rPr lang="zh-TW" altLang="en-US">
                <a:solidFill>
                  <a:srgbClr val="FFFFFF"/>
                </a:solidFill>
              </a:rPr>
              <a:pPr>
                <a:defRPr/>
              </a:pPr>
              <a:t>‹#›</a:t>
            </a:fld>
            <a:endParaRPr lang="en-US" altLang="zh-TW">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420267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pPr>
              <a:defRPr/>
            </a:pPr>
            <a:endParaRPr lang="en-US" altLang="zh-TW">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pPr>
              <a:defRPr/>
            </a:pPr>
            <a:fld id="{71B2B913-4C4F-BF41-8419-C8B17483048A}" type="slidenum">
              <a:rPr lang="zh-TW" altLang="en-US">
                <a:solidFill>
                  <a:srgbClr val="FFFFFF"/>
                </a:solidFill>
              </a:rPr>
              <a:pPr>
                <a:defRPr/>
              </a:pPr>
              <a:t>‹#›</a:t>
            </a:fld>
            <a:endParaRPr lang="en-US" altLang="zh-TW">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pPr>
              <a:defRPr/>
            </a:pPr>
            <a:endParaRPr lang="en-US" altLang="zh-TW">
              <a:solidFill>
                <a:srgbClr val="FFFFFF"/>
              </a:solidFill>
            </a:endParaRPr>
          </a:p>
        </p:txBody>
      </p:sp>
    </p:spTree>
    <p:extLst>
      <p:ext uri="{BB962C8B-B14F-4D97-AF65-F5344CB8AC3E}">
        <p14:creationId xmlns:p14="http://schemas.microsoft.com/office/powerpoint/2010/main" val="1459523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r>
              <a:rPr lang="en-US"/>
              <a:t>06/04/10</a:t>
            </a:r>
          </a:p>
        </p:txBody>
      </p:sp>
      <p:sp>
        <p:nvSpPr>
          <p:cNvPr id="3" name="Rectangle 5"/>
          <p:cNvSpPr>
            <a:spLocks noGrp="1" noChangeArrowheads="1"/>
          </p:cNvSpPr>
          <p:nvPr>
            <p:ph type="ftr" idx="11"/>
          </p:nvPr>
        </p:nvSpPr>
        <p:spPr>
          <a:ln/>
        </p:spPr>
        <p:txBody>
          <a:bodyPr/>
          <a:lstStyle>
            <a:lvl1pPr>
              <a:defRPr/>
            </a:lvl1pPr>
          </a:lstStyle>
          <a:p>
            <a:pPr>
              <a:defRPr/>
            </a:pPr>
            <a:endParaRPr lang="en-US"/>
          </a:p>
        </p:txBody>
      </p:sp>
      <p:sp>
        <p:nvSpPr>
          <p:cNvPr id="4" name="Rectangle 7"/>
          <p:cNvSpPr>
            <a:spLocks noGrp="1" noChangeArrowheads="1"/>
          </p:cNvSpPr>
          <p:nvPr>
            <p:ph type="sldNum" idx="12"/>
          </p:nvPr>
        </p:nvSpPr>
        <p:spPr>
          <a:ln/>
        </p:spPr>
        <p:txBody>
          <a:bodyPr/>
          <a:lstStyle>
            <a:lvl1pPr>
              <a:defRPr/>
            </a:lvl1pPr>
          </a:lstStyle>
          <a:p>
            <a:pPr>
              <a:defRPr/>
            </a:pPr>
            <a:fld id="{496BD643-425E-8449-8E43-1101FFEC9D9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06/04/10</a:t>
            </a:r>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7"/>
          <p:cNvSpPr>
            <a:spLocks noGrp="1" noChangeArrowheads="1"/>
          </p:cNvSpPr>
          <p:nvPr>
            <p:ph type="sldNum" idx="12"/>
          </p:nvPr>
        </p:nvSpPr>
        <p:spPr>
          <a:ln/>
        </p:spPr>
        <p:txBody>
          <a:bodyPr/>
          <a:lstStyle>
            <a:lvl1pPr>
              <a:defRPr/>
            </a:lvl1pPr>
          </a:lstStyle>
          <a:p>
            <a:pPr>
              <a:defRPr/>
            </a:pPr>
            <a:fld id="{F6696407-6746-E643-A700-83704492882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idx="10"/>
          </p:nvPr>
        </p:nvSpPr>
        <p:spPr>
          <a:ln/>
        </p:spPr>
        <p:txBody>
          <a:bodyPr/>
          <a:lstStyle>
            <a:lvl1pPr>
              <a:defRPr/>
            </a:lvl1pPr>
          </a:lstStyle>
          <a:p>
            <a:pPr>
              <a:defRPr/>
            </a:pPr>
            <a:r>
              <a:rPr lang="en-US"/>
              <a:t>06/04/10</a:t>
            </a:r>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7"/>
          <p:cNvSpPr>
            <a:spLocks noGrp="1" noChangeArrowheads="1"/>
          </p:cNvSpPr>
          <p:nvPr>
            <p:ph type="sldNum" idx="12"/>
          </p:nvPr>
        </p:nvSpPr>
        <p:spPr>
          <a:ln/>
        </p:spPr>
        <p:txBody>
          <a:bodyPr/>
          <a:lstStyle>
            <a:lvl1pPr>
              <a:defRPr/>
            </a:lvl1pPr>
          </a:lstStyle>
          <a:p>
            <a:pPr>
              <a:defRPr/>
            </a:pPr>
            <a:fld id="{C3A9255D-F05A-4647-9C0C-F57CD878224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slideLayout" Target="../slideLayouts/slideLayout25.xml"/><Relationship Id="rId13" Type="http://schemas.openxmlformats.org/officeDocument/2006/relationships/theme" Target="../theme/theme2.xml"/><Relationship Id="rId14" Type="http://schemas.openxmlformats.org/officeDocument/2006/relationships/image" Target="../media/image2.png"/><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3.xml"/><Relationship Id="rId13" Type="http://schemas.openxmlformats.org/officeDocument/2006/relationships/image" Target="../media/image2.png"/><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4" Type="http://schemas.openxmlformats.org/officeDocument/2006/relationships/image" Target="../media/image2.png"/><Relationship Id="rId1" Type="http://schemas.openxmlformats.org/officeDocument/2006/relationships/slideLayout" Target="../slideLayouts/slideLayout37.xml"/><Relationship Id="rId2"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9.xml"/><Relationship Id="rId12" Type="http://schemas.openxmlformats.org/officeDocument/2006/relationships/slideLayout" Target="../slideLayouts/slideLayout50.xml"/><Relationship Id="rId13" Type="http://schemas.openxmlformats.org/officeDocument/2006/relationships/slideLayout" Target="../slideLayouts/slideLayout51.xml"/><Relationship Id="rId14" Type="http://schemas.openxmlformats.org/officeDocument/2006/relationships/theme" Target="../theme/theme5.xml"/><Relationship Id="rId15" Type="http://schemas.openxmlformats.org/officeDocument/2006/relationships/image" Target="../media/image1.png"/><Relationship Id="rId1" Type="http://schemas.openxmlformats.org/officeDocument/2006/relationships/slideLayout" Target="../slideLayouts/slideLayout39.xml"/><Relationship Id="rId2" Type="http://schemas.openxmlformats.org/officeDocument/2006/relationships/slideLayout" Target="../slideLayouts/slideLayout40.xml"/><Relationship Id="rId3" Type="http://schemas.openxmlformats.org/officeDocument/2006/relationships/slideLayout" Target="../slideLayouts/slideLayout41.xml"/><Relationship Id="rId4" Type="http://schemas.openxmlformats.org/officeDocument/2006/relationships/slideLayout" Target="../slideLayouts/slideLayout42.xml"/><Relationship Id="rId5" Type="http://schemas.openxmlformats.org/officeDocument/2006/relationships/slideLayout" Target="../slideLayouts/slideLayout43.xml"/><Relationship Id="rId6" Type="http://schemas.openxmlformats.org/officeDocument/2006/relationships/slideLayout" Target="../slideLayouts/slideLayout44.xml"/><Relationship Id="rId7" Type="http://schemas.openxmlformats.org/officeDocument/2006/relationships/slideLayout" Target="../slideLayouts/slideLayout45.xml"/><Relationship Id="rId8" Type="http://schemas.openxmlformats.org/officeDocument/2006/relationships/slideLayout" Target="../slideLayouts/slideLayout46.xml"/><Relationship Id="rId9" Type="http://schemas.openxmlformats.org/officeDocument/2006/relationships/slideLayout" Target="../slideLayouts/slideLayout47.xml"/><Relationship Id="rId10"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2.xml"/><Relationship Id="rId12" Type="http://schemas.openxmlformats.org/officeDocument/2006/relationships/slideLayout" Target="../slideLayouts/slideLayout63.xml"/><Relationship Id="rId13" Type="http://schemas.openxmlformats.org/officeDocument/2006/relationships/slideLayout" Target="../slideLayouts/slideLayout64.xml"/><Relationship Id="rId14" Type="http://schemas.openxmlformats.org/officeDocument/2006/relationships/theme" Target="../theme/theme6.xml"/><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9" Type="http://schemas.openxmlformats.org/officeDocument/2006/relationships/slideLayout" Target="../slideLayouts/slideLayout60.xml"/><Relationship Id="rId10"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0" y="-41275"/>
            <a:ext cx="9220200" cy="6899275"/>
          </a:xfrm>
          <a:prstGeom prst="rect">
            <a:avLst/>
          </a:prstGeom>
          <a:noFill/>
          <a:ln w="9525">
            <a:noFill/>
            <a:round/>
            <a:headEnd/>
            <a:tailEnd/>
          </a:ln>
        </p:spPr>
      </p:pic>
      <p:sp>
        <p:nvSpPr>
          <p:cNvPr id="1027" name="Rectangle 2"/>
          <p:cNvSpPr>
            <a:spLocks noGrp="1" noChangeArrowheads="1"/>
          </p:cNvSpPr>
          <p:nvPr>
            <p:ph type="title"/>
          </p:nvPr>
        </p:nvSpPr>
        <p:spPr bwMode="auto">
          <a:xfrm>
            <a:off x="685800" y="609600"/>
            <a:ext cx="7770813" cy="836613"/>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8" name="Rectangle 3"/>
          <p:cNvSpPr>
            <a:spLocks noGrp="1" noChangeArrowheads="1"/>
          </p:cNvSpPr>
          <p:nvPr>
            <p:ph type="body" idx="1"/>
          </p:nvPr>
        </p:nvSpPr>
        <p:spPr bwMode="auto">
          <a:xfrm>
            <a:off x="685800" y="1600200"/>
            <a:ext cx="7770813" cy="3503613"/>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 name="Rectangle 4"/>
          <p:cNvSpPr>
            <a:spLocks noGrp="1" noChangeArrowheads="1"/>
          </p:cNvSpPr>
          <p:nvPr>
            <p:ph type="dt"/>
          </p:nvPr>
        </p:nvSpPr>
        <p:spPr bwMode="auto">
          <a:xfrm>
            <a:off x="2971800" y="56388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551616"/>
                </a:solidFill>
                <a:latin typeface="+mn-lt"/>
              </a:defRPr>
            </a:lvl1pPr>
          </a:lstStyle>
          <a:p>
            <a:pPr>
              <a:defRPr/>
            </a:pPr>
            <a:r>
              <a:rPr lang="en-US"/>
              <a:t>06/04/10</a:t>
            </a:r>
          </a:p>
        </p:txBody>
      </p:sp>
      <p:sp>
        <p:nvSpPr>
          <p:cNvPr id="1029" name="Rectangle 5"/>
          <p:cNvSpPr>
            <a:spLocks noGrp="1" noChangeArrowheads="1"/>
          </p:cNvSpPr>
          <p:nvPr>
            <p:ph type="ftr"/>
          </p:nvPr>
        </p:nvSpPr>
        <p:spPr bwMode="auto">
          <a:xfrm>
            <a:off x="4953000" y="5638800"/>
            <a:ext cx="28940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551616"/>
                </a:solidFill>
                <a:latin typeface="+mn-lt"/>
              </a:defRPr>
            </a:lvl1pPr>
          </a:lstStyle>
          <a:p>
            <a:pPr>
              <a:defRPr/>
            </a:pPr>
            <a:endParaRPr lang="en-US"/>
          </a:p>
        </p:txBody>
      </p:sp>
      <p:sp>
        <p:nvSpPr>
          <p:cNvPr id="1030" name="Rectangle 6"/>
          <p:cNvSpPr>
            <a:spLocks noChangeArrowheads="1"/>
          </p:cNvSpPr>
          <p:nvPr/>
        </p:nvSpPr>
        <p:spPr bwMode="auto">
          <a:xfrm>
            <a:off x="9802813" y="6381750"/>
            <a:ext cx="184150" cy="457200"/>
          </a:xfrm>
          <a:prstGeom prst="rect">
            <a:avLst/>
          </a:prstGeom>
          <a:noFill/>
          <a:ln w="9525">
            <a:noFill/>
            <a:round/>
            <a:headEnd/>
            <a:tailEnd/>
          </a:ln>
          <a:effectLst/>
        </p:spPr>
        <p:txBody>
          <a:bodyPr wrap="none" anchor="ctr">
            <a:prstTxWarp prst="textNoShape">
              <a:avLst/>
            </a:prstTxWarp>
          </a:bodyPr>
          <a:lstStyle/>
          <a:p>
            <a:pPr>
              <a:defRPr/>
            </a:pPr>
            <a:endParaRPr lang="en-US"/>
          </a:p>
        </p:txBody>
      </p:sp>
      <p:sp>
        <p:nvSpPr>
          <p:cNvPr id="1031" name="Rectangle 7"/>
          <p:cNvSpPr>
            <a:spLocks noGrp="1" noChangeArrowheads="1"/>
          </p:cNvSpPr>
          <p:nvPr>
            <p:ph type="sldNum"/>
          </p:nvPr>
        </p:nvSpPr>
        <p:spPr bwMode="auto">
          <a:xfrm>
            <a:off x="7924800" y="5638800"/>
            <a:ext cx="531813" cy="455613"/>
          </a:xfrm>
          <a:prstGeom prst="rect">
            <a:avLst/>
          </a:prstGeom>
          <a:noFill/>
          <a:ln w="9525">
            <a:noFill/>
            <a:round/>
            <a:headEnd/>
            <a:tailEnd/>
          </a:ln>
          <a:effectLst/>
        </p:spPr>
        <p:txBody>
          <a:bodyPr vert="horz" wrap="square" lIns="90000" tIns="46800" rIns="90000" bIns="46800" numCol="1" anchor="t" anchorCtr="1" compatLnSpc="1">
            <a:prstTxWarp prst="textNoShape">
              <a:avLst/>
            </a:prstTxWarp>
          </a:bodyPr>
          <a:lstStyle>
            <a:lvl1pPr algn="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551616"/>
                </a:solidFill>
                <a:latin typeface="+mn-lt"/>
              </a:defRPr>
            </a:lvl1pPr>
          </a:lstStyle>
          <a:p>
            <a:pPr>
              <a:defRPr/>
            </a:pPr>
            <a:fld id="{DE2EC42B-0231-4140-BDD3-2DA153FFB1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94" r:id="rId13"/>
  </p:sldLayoutIdLst>
  <p:hf sldNum="0" hdr="0" ftr="0"/>
  <p:txStyles>
    <p:titleStyle>
      <a:lvl1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5pPr>
      <a:lvl6pPr marL="25146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defRPr>
      </a:lvl6pPr>
      <a:lvl7pPr marL="29718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defRPr>
      </a:lvl7pPr>
      <a:lvl8pPr marL="34290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defRPr>
      </a:lvl8pPr>
      <a:lvl9pPr marL="38862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defRPr>
      </a:lvl9pPr>
    </p:titleStyle>
    <p:bodyStyle>
      <a:lvl1pPr marL="342900" indent="-342900" algn="l" defTabSz="457200" rtl="0" eaLnBrk="0" fontAlgn="base" hangingPunct="0">
        <a:spcBef>
          <a:spcPts val="750"/>
        </a:spcBef>
        <a:spcAft>
          <a:spcPct val="0"/>
        </a:spcAft>
        <a:buClr>
          <a:srgbClr val="000000"/>
        </a:buClr>
        <a:buSzPct val="100000"/>
        <a:buFont typeface="Times New Roman" charset="0"/>
        <a:defRPr sz="3000">
          <a:solidFill>
            <a:srgbClr val="551616"/>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551616"/>
          </a:solidFill>
          <a:latin typeface="+mn-lt"/>
          <a:ea typeface="+mn-ea"/>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551616"/>
          </a:solidFill>
          <a:latin typeface="+mn-lt"/>
          <a:ea typeface="+mn-ea"/>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551616"/>
          </a:solidFill>
          <a:latin typeface="+mn-lt"/>
          <a:ea typeface="+mn-ea"/>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551616"/>
          </a:solidFill>
          <a:latin typeface="+mn-lt"/>
          <a:ea typeface="+mn-ea"/>
        </a:defRPr>
      </a:lvl5pPr>
      <a:lvl6pPr marL="2514600" indent="-228600" algn="l" defTabSz="457200" rtl="0" fontAlgn="base">
        <a:spcBef>
          <a:spcPts val="500"/>
        </a:spcBef>
        <a:spcAft>
          <a:spcPct val="0"/>
        </a:spcAft>
        <a:buClr>
          <a:srgbClr val="000000"/>
        </a:buClr>
        <a:buSzPct val="100000"/>
        <a:buFont typeface="Times New Roman" charset="0"/>
        <a:defRPr sz="2000">
          <a:solidFill>
            <a:srgbClr val="551616"/>
          </a:solidFill>
          <a:latin typeface="+mn-lt"/>
          <a:ea typeface="+mn-ea"/>
        </a:defRPr>
      </a:lvl6pPr>
      <a:lvl7pPr marL="2971800" indent="-228600" algn="l" defTabSz="457200" rtl="0" fontAlgn="base">
        <a:spcBef>
          <a:spcPts val="500"/>
        </a:spcBef>
        <a:spcAft>
          <a:spcPct val="0"/>
        </a:spcAft>
        <a:buClr>
          <a:srgbClr val="000000"/>
        </a:buClr>
        <a:buSzPct val="100000"/>
        <a:buFont typeface="Times New Roman" charset="0"/>
        <a:defRPr sz="2000">
          <a:solidFill>
            <a:srgbClr val="551616"/>
          </a:solidFill>
          <a:latin typeface="+mn-lt"/>
          <a:ea typeface="+mn-ea"/>
        </a:defRPr>
      </a:lvl7pPr>
      <a:lvl8pPr marL="3429000" indent="-228600" algn="l" defTabSz="457200" rtl="0" fontAlgn="base">
        <a:spcBef>
          <a:spcPts val="500"/>
        </a:spcBef>
        <a:spcAft>
          <a:spcPct val="0"/>
        </a:spcAft>
        <a:buClr>
          <a:srgbClr val="000000"/>
        </a:buClr>
        <a:buSzPct val="100000"/>
        <a:buFont typeface="Times New Roman" charset="0"/>
        <a:defRPr sz="2000">
          <a:solidFill>
            <a:srgbClr val="551616"/>
          </a:solidFill>
          <a:latin typeface="+mn-lt"/>
          <a:ea typeface="+mn-ea"/>
        </a:defRPr>
      </a:lvl8pPr>
      <a:lvl9pPr marL="3886200" indent="-228600" algn="l" defTabSz="457200" rtl="0" fontAlgn="base">
        <a:spcBef>
          <a:spcPts val="500"/>
        </a:spcBef>
        <a:spcAft>
          <a:spcPct val="0"/>
        </a:spcAft>
        <a:buClr>
          <a:srgbClr val="000000"/>
        </a:buClr>
        <a:buSzPct val="100000"/>
        <a:buFont typeface="Times New Roman" charset="0"/>
        <a:defRPr sz="2000">
          <a:solidFill>
            <a:srgbClr val="551616"/>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6E9D5"/>
        </a:solidFill>
        <a:effectLst/>
      </p:bgPr>
    </p:bg>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0" y="0"/>
            <a:ext cx="9144000" cy="6845300"/>
          </a:xfrm>
          <a:prstGeom prst="rect">
            <a:avLst/>
          </a:prstGeom>
          <a:noFill/>
          <a:ln w="9525">
            <a:noFill/>
            <a:round/>
            <a:headEnd/>
            <a:tailEnd/>
          </a:ln>
        </p:spPr>
      </p:pic>
      <p:sp>
        <p:nvSpPr>
          <p:cNvPr id="14339" name="Rectangle 2"/>
          <p:cNvSpPr>
            <a:spLocks noGrp="1" noChangeArrowheads="1"/>
          </p:cNvSpPr>
          <p:nvPr>
            <p:ph type="title"/>
          </p:nvPr>
        </p:nvSpPr>
        <p:spPr bwMode="auto">
          <a:xfrm>
            <a:off x="685800" y="2286000"/>
            <a:ext cx="7770813" cy="1141413"/>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051" name="Rectangle 3"/>
          <p:cNvSpPr>
            <a:spLocks noChangeArrowheads="1"/>
          </p:cNvSpPr>
          <p:nvPr/>
        </p:nvSpPr>
        <p:spPr bwMode="auto">
          <a:xfrm>
            <a:off x="5510213" y="-796925"/>
            <a:ext cx="184150" cy="457200"/>
          </a:xfrm>
          <a:prstGeom prst="rect">
            <a:avLst/>
          </a:prstGeom>
          <a:noFill/>
          <a:ln w="9525">
            <a:noFill/>
            <a:round/>
            <a:headEnd/>
            <a:tailEnd/>
          </a:ln>
          <a:effectLst/>
        </p:spPr>
        <p:txBody>
          <a:bodyPr wrap="none" anchor="ctr">
            <a:prstTxWarp prst="textNoShape">
              <a:avLst/>
            </a:prstTxWarp>
          </a:bodyPr>
          <a:lstStyle/>
          <a:p>
            <a:pPr>
              <a:defRPr/>
            </a:pPr>
            <a:endParaRPr lang="en-US"/>
          </a:p>
        </p:txBody>
      </p:sp>
      <p:sp>
        <p:nvSpPr>
          <p:cNvPr id="14341" name="Rectangle 4"/>
          <p:cNvSpPr>
            <a:spLocks noGrp="1" noChangeArrowheads="1"/>
          </p:cNvSpPr>
          <p:nvPr>
            <p:ph type="body" idx="1"/>
          </p:nvPr>
        </p:nvSpPr>
        <p:spPr bwMode="auto">
          <a:xfrm>
            <a:off x="457200" y="1604963"/>
            <a:ext cx="8228013" cy="4524375"/>
          </a:xfrm>
          <a:prstGeom prst="rect">
            <a:avLst/>
          </a:prstGeom>
          <a:noFill/>
          <a:ln w="9525">
            <a:noFill/>
            <a:round/>
            <a:headEnd/>
            <a:tailEnd/>
          </a:ln>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5pPr>
      <a:lvl6pPr marL="25146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defRPr>
      </a:lvl6pPr>
      <a:lvl7pPr marL="29718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defRPr>
      </a:lvl7pPr>
      <a:lvl8pPr marL="34290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defRPr>
      </a:lvl8pPr>
      <a:lvl9pPr marL="38862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defRPr>
      </a:lvl9pPr>
    </p:titleStyle>
    <p:bodyStyle>
      <a:lvl1pPr marL="342900" indent="-342900" algn="l" defTabSz="457200" rtl="0" eaLnBrk="0" fontAlgn="base" hangingPunct="0">
        <a:spcBef>
          <a:spcPts val="750"/>
        </a:spcBef>
        <a:spcAft>
          <a:spcPct val="0"/>
        </a:spcAft>
        <a:buClr>
          <a:srgbClr val="000000"/>
        </a:buClr>
        <a:buSzPct val="100000"/>
        <a:buFont typeface="Times New Roman" charset="0"/>
        <a:defRPr sz="3000">
          <a:solidFill>
            <a:srgbClr val="551616"/>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551616"/>
          </a:solidFill>
          <a:latin typeface="+mn-lt"/>
          <a:ea typeface="+mn-ea"/>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551616"/>
          </a:solidFill>
          <a:latin typeface="+mn-lt"/>
          <a:ea typeface="+mn-ea"/>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551616"/>
          </a:solidFill>
          <a:latin typeface="+mn-lt"/>
          <a:ea typeface="+mn-ea"/>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551616"/>
          </a:solidFill>
          <a:latin typeface="+mn-lt"/>
          <a:ea typeface="+mn-ea"/>
        </a:defRPr>
      </a:lvl5pPr>
      <a:lvl6pPr marL="2514600" indent="-228600" algn="l" defTabSz="457200" rtl="0" fontAlgn="base">
        <a:spcBef>
          <a:spcPts val="500"/>
        </a:spcBef>
        <a:spcAft>
          <a:spcPct val="0"/>
        </a:spcAft>
        <a:buClr>
          <a:srgbClr val="000000"/>
        </a:buClr>
        <a:buSzPct val="100000"/>
        <a:buFont typeface="Times New Roman" charset="0"/>
        <a:defRPr sz="2000">
          <a:solidFill>
            <a:srgbClr val="551616"/>
          </a:solidFill>
          <a:latin typeface="+mn-lt"/>
          <a:ea typeface="+mn-ea"/>
        </a:defRPr>
      </a:lvl6pPr>
      <a:lvl7pPr marL="2971800" indent="-228600" algn="l" defTabSz="457200" rtl="0" fontAlgn="base">
        <a:spcBef>
          <a:spcPts val="500"/>
        </a:spcBef>
        <a:spcAft>
          <a:spcPct val="0"/>
        </a:spcAft>
        <a:buClr>
          <a:srgbClr val="000000"/>
        </a:buClr>
        <a:buSzPct val="100000"/>
        <a:buFont typeface="Times New Roman" charset="0"/>
        <a:defRPr sz="2000">
          <a:solidFill>
            <a:srgbClr val="551616"/>
          </a:solidFill>
          <a:latin typeface="+mn-lt"/>
          <a:ea typeface="+mn-ea"/>
        </a:defRPr>
      </a:lvl7pPr>
      <a:lvl8pPr marL="3429000" indent="-228600" algn="l" defTabSz="457200" rtl="0" fontAlgn="base">
        <a:spcBef>
          <a:spcPts val="500"/>
        </a:spcBef>
        <a:spcAft>
          <a:spcPct val="0"/>
        </a:spcAft>
        <a:buClr>
          <a:srgbClr val="000000"/>
        </a:buClr>
        <a:buSzPct val="100000"/>
        <a:buFont typeface="Times New Roman" charset="0"/>
        <a:defRPr sz="2000">
          <a:solidFill>
            <a:srgbClr val="551616"/>
          </a:solidFill>
          <a:latin typeface="+mn-lt"/>
          <a:ea typeface="+mn-ea"/>
        </a:defRPr>
      </a:lvl8pPr>
      <a:lvl9pPr marL="3886200" indent="-228600" algn="l" defTabSz="457200" rtl="0" fontAlgn="base">
        <a:spcBef>
          <a:spcPts val="500"/>
        </a:spcBef>
        <a:spcAft>
          <a:spcPct val="0"/>
        </a:spcAft>
        <a:buClr>
          <a:srgbClr val="000000"/>
        </a:buClr>
        <a:buSzPct val="100000"/>
        <a:buFont typeface="Times New Roman" charset="0"/>
        <a:defRPr sz="2000">
          <a:solidFill>
            <a:srgbClr val="551616"/>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6E9D5"/>
        </a:solidFill>
        <a:effectLst/>
      </p:bgPr>
    </p:bg>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0" y="0"/>
            <a:ext cx="9144000" cy="6845300"/>
          </a:xfrm>
          <a:prstGeom prst="rect">
            <a:avLst/>
          </a:prstGeom>
          <a:noFill/>
          <a:ln w="9525">
            <a:noFill/>
            <a:round/>
            <a:headEnd/>
            <a:tailEnd/>
          </a:ln>
        </p:spPr>
      </p:pic>
      <p:sp>
        <p:nvSpPr>
          <p:cNvPr id="27651" name="Rectangle 3"/>
          <p:cNvSpPr>
            <a:spLocks noGrp="1" noChangeArrowheads="1"/>
          </p:cNvSpPr>
          <p:nvPr>
            <p:ph type="title"/>
          </p:nvPr>
        </p:nvSpPr>
        <p:spPr bwMode="auto">
          <a:xfrm>
            <a:off x="685800" y="2286000"/>
            <a:ext cx="7770813" cy="1141413"/>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47812" name="Rectangle 4"/>
          <p:cNvSpPr>
            <a:spLocks noChangeArrowheads="1"/>
          </p:cNvSpPr>
          <p:nvPr/>
        </p:nvSpPr>
        <p:spPr bwMode="auto">
          <a:xfrm>
            <a:off x="5510213" y="-796925"/>
            <a:ext cx="184150" cy="457200"/>
          </a:xfrm>
          <a:prstGeom prst="rect">
            <a:avLst/>
          </a:prstGeom>
          <a:noFill/>
          <a:ln w="9525">
            <a:noFill/>
            <a:round/>
            <a:headEnd/>
            <a:tailEnd/>
          </a:ln>
          <a:effectLst/>
        </p:spPr>
        <p:txBody>
          <a:bodyPr wrap="none" anchor="ctr">
            <a:prstTxWarp prst="textNoShape">
              <a:avLst/>
            </a:prstTxWarp>
          </a:bodyPr>
          <a:lstStyle/>
          <a:p>
            <a:pPr>
              <a:defRPr/>
            </a:pPr>
            <a:endParaRPr lang="en-US"/>
          </a:p>
        </p:txBody>
      </p:sp>
      <p:sp>
        <p:nvSpPr>
          <p:cNvPr id="27653" name="Rectangle 5"/>
          <p:cNvSpPr>
            <a:spLocks noGrp="1" noChangeArrowheads="1"/>
          </p:cNvSpPr>
          <p:nvPr>
            <p:ph type="body" idx="1"/>
          </p:nvPr>
        </p:nvSpPr>
        <p:spPr bwMode="auto">
          <a:xfrm>
            <a:off x="457200" y="1604963"/>
            <a:ext cx="8228013" cy="4524375"/>
          </a:xfrm>
          <a:prstGeom prst="rect">
            <a:avLst/>
          </a:prstGeom>
          <a:noFill/>
          <a:ln w="9525">
            <a:noFill/>
            <a:round/>
            <a:headEnd/>
            <a:tailEnd/>
          </a:ln>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marL="2057400" indent="-228600"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mj-lt"/>
          <a:ea typeface="+mj-ea"/>
          <a:cs typeface="+mj-cs"/>
        </a:defRPr>
      </a:lvl1pPr>
      <a:lvl2pPr marL="2057400" indent="-228600"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2pPr>
      <a:lvl3pPr marL="2057400" indent="-228600"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3pPr>
      <a:lvl4pPr marL="2057400" indent="-228600"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4pPr>
      <a:lvl5pPr marL="2057400" indent="-228600"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5pPr>
      <a:lvl6pPr marL="25146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6pPr>
      <a:lvl7pPr marL="29718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7pPr>
      <a:lvl8pPr marL="34290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8pPr>
      <a:lvl9pPr marL="38862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ts val="750"/>
        </a:spcBef>
        <a:spcAft>
          <a:spcPct val="0"/>
        </a:spcAft>
        <a:buClr>
          <a:srgbClr val="000000"/>
        </a:buClr>
        <a:buSzPct val="100000"/>
        <a:buFont typeface="Times New Roman" charset="0"/>
        <a:defRPr sz="3000">
          <a:solidFill>
            <a:srgbClr val="551616"/>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551616"/>
          </a:solidFill>
          <a:latin typeface="+mn-lt"/>
          <a:ea typeface="+mn-ea"/>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551616"/>
          </a:solidFill>
          <a:latin typeface="+mn-lt"/>
          <a:ea typeface="+mn-ea"/>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551616"/>
          </a:solidFill>
          <a:latin typeface="+mn-lt"/>
          <a:ea typeface="+mn-ea"/>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551616"/>
          </a:solidFill>
          <a:latin typeface="+mn-lt"/>
          <a:ea typeface="+mn-ea"/>
        </a:defRPr>
      </a:lvl5pPr>
      <a:lvl6pPr marL="2514600" indent="-228600" algn="l" defTabSz="457200" rtl="0" fontAlgn="base">
        <a:spcBef>
          <a:spcPts val="500"/>
        </a:spcBef>
        <a:spcAft>
          <a:spcPct val="0"/>
        </a:spcAft>
        <a:buClr>
          <a:srgbClr val="000000"/>
        </a:buClr>
        <a:buSzPct val="100000"/>
        <a:buFont typeface="Times New Roman" charset="0"/>
        <a:defRPr sz="2000">
          <a:solidFill>
            <a:srgbClr val="551616"/>
          </a:solidFill>
          <a:latin typeface="+mn-lt"/>
          <a:ea typeface="+mn-ea"/>
        </a:defRPr>
      </a:lvl6pPr>
      <a:lvl7pPr marL="2971800" indent="-228600" algn="l" defTabSz="457200" rtl="0" fontAlgn="base">
        <a:spcBef>
          <a:spcPts val="500"/>
        </a:spcBef>
        <a:spcAft>
          <a:spcPct val="0"/>
        </a:spcAft>
        <a:buClr>
          <a:srgbClr val="000000"/>
        </a:buClr>
        <a:buSzPct val="100000"/>
        <a:buFont typeface="Times New Roman" charset="0"/>
        <a:defRPr sz="2000">
          <a:solidFill>
            <a:srgbClr val="551616"/>
          </a:solidFill>
          <a:latin typeface="+mn-lt"/>
          <a:ea typeface="+mn-ea"/>
        </a:defRPr>
      </a:lvl7pPr>
      <a:lvl8pPr marL="3429000" indent="-228600" algn="l" defTabSz="457200" rtl="0" fontAlgn="base">
        <a:spcBef>
          <a:spcPts val="500"/>
        </a:spcBef>
        <a:spcAft>
          <a:spcPct val="0"/>
        </a:spcAft>
        <a:buClr>
          <a:srgbClr val="000000"/>
        </a:buClr>
        <a:buSzPct val="100000"/>
        <a:buFont typeface="Times New Roman" charset="0"/>
        <a:defRPr sz="2000">
          <a:solidFill>
            <a:srgbClr val="551616"/>
          </a:solidFill>
          <a:latin typeface="+mn-lt"/>
          <a:ea typeface="+mn-ea"/>
        </a:defRPr>
      </a:lvl8pPr>
      <a:lvl9pPr marL="3886200" indent="-228600" algn="l" defTabSz="457200" rtl="0" fontAlgn="base">
        <a:spcBef>
          <a:spcPts val="500"/>
        </a:spcBef>
        <a:spcAft>
          <a:spcPct val="0"/>
        </a:spcAft>
        <a:buClr>
          <a:srgbClr val="000000"/>
        </a:buClr>
        <a:buSzPct val="100000"/>
        <a:buFont typeface="Times New Roman" charset="0"/>
        <a:defRPr sz="2000">
          <a:solidFill>
            <a:srgbClr val="551616"/>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6E9D5"/>
        </a:solidFill>
        <a:effectLst/>
      </p:bgPr>
    </p:bg>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9144000" cy="6845300"/>
          </a:xfrm>
          <a:prstGeom prst="rect">
            <a:avLst/>
          </a:prstGeom>
          <a:noFill/>
          <a:ln w="9525">
            <a:noFill/>
            <a:round/>
            <a:headEnd/>
            <a:tailEnd/>
          </a:ln>
        </p:spPr>
      </p:pic>
      <p:sp>
        <p:nvSpPr>
          <p:cNvPr id="14339" name="Rectangle 2"/>
          <p:cNvSpPr>
            <a:spLocks noGrp="1" noChangeArrowheads="1"/>
          </p:cNvSpPr>
          <p:nvPr>
            <p:ph type="title"/>
          </p:nvPr>
        </p:nvSpPr>
        <p:spPr bwMode="auto">
          <a:xfrm>
            <a:off x="685800" y="2286000"/>
            <a:ext cx="7770813" cy="1141413"/>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051" name="Rectangle 3"/>
          <p:cNvSpPr>
            <a:spLocks noChangeArrowheads="1"/>
          </p:cNvSpPr>
          <p:nvPr/>
        </p:nvSpPr>
        <p:spPr bwMode="auto">
          <a:xfrm>
            <a:off x="5510213" y="-796925"/>
            <a:ext cx="184150" cy="457200"/>
          </a:xfrm>
          <a:prstGeom prst="rect">
            <a:avLst/>
          </a:prstGeom>
          <a:noFill/>
          <a:ln w="9525">
            <a:noFill/>
            <a:round/>
            <a:headEnd/>
            <a:tailEnd/>
          </a:ln>
          <a:effectLst/>
        </p:spPr>
        <p:txBody>
          <a:bodyPr wrap="none" anchor="ctr">
            <a:prstTxWarp prst="textNoShape">
              <a:avLst/>
            </a:prstTxWarp>
          </a:bodyPr>
          <a:lstStyle/>
          <a:p>
            <a:pPr>
              <a:defRPr/>
            </a:pPr>
            <a:endParaRPr lang="en-US">
              <a:solidFill>
                <a:srgbClr val="FFFFFF"/>
              </a:solidFill>
            </a:endParaRPr>
          </a:p>
        </p:txBody>
      </p:sp>
      <p:sp>
        <p:nvSpPr>
          <p:cNvPr id="14341" name="Rectangle 4"/>
          <p:cNvSpPr>
            <a:spLocks noGrp="1" noChangeArrowheads="1"/>
          </p:cNvSpPr>
          <p:nvPr>
            <p:ph type="body" idx="1"/>
          </p:nvPr>
        </p:nvSpPr>
        <p:spPr bwMode="auto">
          <a:xfrm>
            <a:off x="457200" y="1604963"/>
            <a:ext cx="8228013" cy="4524375"/>
          </a:xfrm>
          <a:prstGeom prst="rect">
            <a:avLst/>
          </a:prstGeom>
          <a:noFill/>
          <a:ln w="9525">
            <a:noFill/>
            <a:round/>
            <a:headEnd/>
            <a:tailEnd/>
          </a:ln>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697" r:id="rId1"/>
    <p:sldLayoutId id="2147483699" r:id="rId2"/>
  </p:sldLayoutIdLst>
  <p:txStyles>
    <p:titleStyle>
      <a:lvl1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5pPr>
      <a:lvl6pPr marL="25146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defRPr>
      </a:lvl6pPr>
      <a:lvl7pPr marL="29718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defRPr>
      </a:lvl7pPr>
      <a:lvl8pPr marL="34290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defRPr>
      </a:lvl8pPr>
      <a:lvl9pPr marL="38862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defRPr>
      </a:lvl9pPr>
    </p:titleStyle>
    <p:bodyStyle>
      <a:lvl1pPr marL="342900" indent="-342900" algn="l" defTabSz="457200" rtl="0" eaLnBrk="0" fontAlgn="base" hangingPunct="0">
        <a:spcBef>
          <a:spcPts val="750"/>
        </a:spcBef>
        <a:spcAft>
          <a:spcPct val="0"/>
        </a:spcAft>
        <a:buClr>
          <a:srgbClr val="000000"/>
        </a:buClr>
        <a:buSzPct val="100000"/>
        <a:buFont typeface="Times New Roman" charset="0"/>
        <a:defRPr sz="3000">
          <a:solidFill>
            <a:srgbClr val="551616"/>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551616"/>
          </a:solidFill>
          <a:latin typeface="+mn-lt"/>
          <a:ea typeface="+mn-ea"/>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551616"/>
          </a:solidFill>
          <a:latin typeface="+mn-lt"/>
          <a:ea typeface="+mn-ea"/>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551616"/>
          </a:solidFill>
          <a:latin typeface="+mn-lt"/>
          <a:ea typeface="+mn-ea"/>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551616"/>
          </a:solidFill>
          <a:latin typeface="+mn-lt"/>
          <a:ea typeface="+mn-ea"/>
        </a:defRPr>
      </a:lvl5pPr>
      <a:lvl6pPr marL="2514600" indent="-228600" algn="l" defTabSz="457200" rtl="0" fontAlgn="base">
        <a:spcBef>
          <a:spcPts val="500"/>
        </a:spcBef>
        <a:spcAft>
          <a:spcPct val="0"/>
        </a:spcAft>
        <a:buClr>
          <a:srgbClr val="000000"/>
        </a:buClr>
        <a:buSzPct val="100000"/>
        <a:buFont typeface="Times New Roman" charset="0"/>
        <a:defRPr sz="2000">
          <a:solidFill>
            <a:srgbClr val="551616"/>
          </a:solidFill>
          <a:latin typeface="+mn-lt"/>
          <a:ea typeface="+mn-ea"/>
        </a:defRPr>
      </a:lvl6pPr>
      <a:lvl7pPr marL="2971800" indent="-228600" algn="l" defTabSz="457200" rtl="0" fontAlgn="base">
        <a:spcBef>
          <a:spcPts val="500"/>
        </a:spcBef>
        <a:spcAft>
          <a:spcPct val="0"/>
        </a:spcAft>
        <a:buClr>
          <a:srgbClr val="000000"/>
        </a:buClr>
        <a:buSzPct val="100000"/>
        <a:buFont typeface="Times New Roman" charset="0"/>
        <a:defRPr sz="2000">
          <a:solidFill>
            <a:srgbClr val="551616"/>
          </a:solidFill>
          <a:latin typeface="+mn-lt"/>
          <a:ea typeface="+mn-ea"/>
        </a:defRPr>
      </a:lvl7pPr>
      <a:lvl8pPr marL="3429000" indent="-228600" algn="l" defTabSz="457200" rtl="0" fontAlgn="base">
        <a:spcBef>
          <a:spcPts val="500"/>
        </a:spcBef>
        <a:spcAft>
          <a:spcPct val="0"/>
        </a:spcAft>
        <a:buClr>
          <a:srgbClr val="000000"/>
        </a:buClr>
        <a:buSzPct val="100000"/>
        <a:buFont typeface="Times New Roman" charset="0"/>
        <a:defRPr sz="2000">
          <a:solidFill>
            <a:srgbClr val="551616"/>
          </a:solidFill>
          <a:latin typeface="+mn-lt"/>
          <a:ea typeface="+mn-ea"/>
        </a:defRPr>
      </a:lvl8pPr>
      <a:lvl9pPr marL="3886200" indent="-228600" algn="l" defTabSz="457200" rtl="0" fontAlgn="base">
        <a:spcBef>
          <a:spcPts val="500"/>
        </a:spcBef>
        <a:spcAft>
          <a:spcPct val="0"/>
        </a:spcAft>
        <a:buClr>
          <a:srgbClr val="000000"/>
        </a:buClr>
        <a:buSzPct val="100000"/>
        <a:buFont typeface="Times New Roman" charset="0"/>
        <a:defRPr sz="2000">
          <a:solidFill>
            <a:srgbClr val="551616"/>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0" y="-41275"/>
            <a:ext cx="9220200" cy="6899275"/>
          </a:xfrm>
          <a:prstGeom prst="rect">
            <a:avLst/>
          </a:prstGeom>
          <a:noFill/>
          <a:ln w="9525">
            <a:noFill/>
            <a:round/>
            <a:headEnd/>
            <a:tailEnd/>
          </a:ln>
        </p:spPr>
      </p:pic>
      <p:sp>
        <p:nvSpPr>
          <p:cNvPr id="1027" name="Rectangle 2"/>
          <p:cNvSpPr>
            <a:spLocks noGrp="1" noChangeArrowheads="1"/>
          </p:cNvSpPr>
          <p:nvPr>
            <p:ph type="title"/>
          </p:nvPr>
        </p:nvSpPr>
        <p:spPr bwMode="auto">
          <a:xfrm>
            <a:off x="685800" y="609600"/>
            <a:ext cx="7770813" cy="836613"/>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8" name="Rectangle 3"/>
          <p:cNvSpPr>
            <a:spLocks noGrp="1" noChangeArrowheads="1"/>
          </p:cNvSpPr>
          <p:nvPr>
            <p:ph type="body" idx="1"/>
          </p:nvPr>
        </p:nvSpPr>
        <p:spPr bwMode="auto">
          <a:xfrm>
            <a:off x="685800" y="1600200"/>
            <a:ext cx="7770813" cy="3503613"/>
          </a:xfrm>
          <a:prstGeom prst="rect">
            <a:avLst/>
          </a:prstGeom>
          <a:noFill/>
          <a:ln w="9525">
            <a:noFill/>
            <a:round/>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 name="Rectangle 4"/>
          <p:cNvSpPr>
            <a:spLocks noGrp="1" noChangeArrowheads="1"/>
          </p:cNvSpPr>
          <p:nvPr>
            <p:ph type="dt"/>
          </p:nvPr>
        </p:nvSpPr>
        <p:spPr bwMode="auto">
          <a:xfrm>
            <a:off x="2971800" y="56388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551616"/>
                </a:solidFill>
                <a:latin typeface="+mn-lt"/>
              </a:defRPr>
            </a:lvl1pPr>
          </a:lstStyle>
          <a:p>
            <a:pPr>
              <a:defRPr/>
            </a:pPr>
            <a:r>
              <a:rPr lang="en-US">
                <a:latin typeface="Calibri"/>
              </a:rPr>
              <a:t>06/04/10</a:t>
            </a:r>
          </a:p>
        </p:txBody>
      </p:sp>
      <p:sp>
        <p:nvSpPr>
          <p:cNvPr id="1029" name="Rectangle 5"/>
          <p:cNvSpPr>
            <a:spLocks noGrp="1" noChangeArrowheads="1"/>
          </p:cNvSpPr>
          <p:nvPr>
            <p:ph type="ftr"/>
          </p:nvPr>
        </p:nvSpPr>
        <p:spPr bwMode="auto">
          <a:xfrm>
            <a:off x="4953000" y="5638800"/>
            <a:ext cx="28940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551616"/>
                </a:solidFill>
                <a:latin typeface="+mn-lt"/>
              </a:defRPr>
            </a:lvl1pPr>
          </a:lstStyle>
          <a:p>
            <a:pPr>
              <a:defRPr/>
            </a:pPr>
            <a:endParaRPr lang="en-US">
              <a:latin typeface="Calibri"/>
            </a:endParaRPr>
          </a:p>
        </p:txBody>
      </p:sp>
      <p:sp>
        <p:nvSpPr>
          <p:cNvPr id="1030" name="Rectangle 6"/>
          <p:cNvSpPr>
            <a:spLocks noChangeArrowheads="1"/>
          </p:cNvSpPr>
          <p:nvPr/>
        </p:nvSpPr>
        <p:spPr bwMode="auto">
          <a:xfrm>
            <a:off x="9802813" y="6381750"/>
            <a:ext cx="184150" cy="457200"/>
          </a:xfrm>
          <a:prstGeom prst="rect">
            <a:avLst/>
          </a:prstGeom>
          <a:noFill/>
          <a:ln w="9525">
            <a:noFill/>
            <a:round/>
            <a:headEnd/>
            <a:tailEnd/>
          </a:ln>
          <a:effectLst/>
        </p:spPr>
        <p:txBody>
          <a:bodyPr wrap="none" anchor="ctr">
            <a:prstTxWarp prst="textNoShape">
              <a:avLst/>
            </a:prstTxWarp>
          </a:bodyPr>
          <a:lstStyle/>
          <a:p>
            <a:pPr>
              <a:defRPr/>
            </a:pPr>
            <a:endParaRPr lang="en-US">
              <a:solidFill>
                <a:srgbClr val="FFFFFF"/>
              </a:solidFill>
            </a:endParaRPr>
          </a:p>
        </p:txBody>
      </p:sp>
      <p:sp>
        <p:nvSpPr>
          <p:cNvPr id="1031" name="Rectangle 7"/>
          <p:cNvSpPr>
            <a:spLocks noGrp="1" noChangeArrowheads="1"/>
          </p:cNvSpPr>
          <p:nvPr>
            <p:ph type="sldNum"/>
          </p:nvPr>
        </p:nvSpPr>
        <p:spPr bwMode="auto">
          <a:xfrm>
            <a:off x="7924800" y="5638800"/>
            <a:ext cx="531813" cy="455613"/>
          </a:xfrm>
          <a:prstGeom prst="rect">
            <a:avLst/>
          </a:prstGeom>
          <a:noFill/>
          <a:ln w="9525">
            <a:noFill/>
            <a:round/>
            <a:headEnd/>
            <a:tailEnd/>
          </a:ln>
          <a:effectLst/>
        </p:spPr>
        <p:txBody>
          <a:bodyPr vert="horz" wrap="square" lIns="90000" tIns="46800" rIns="90000" bIns="46800" numCol="1" anchor="t" anchorCtr="1" compatLnSpc="1">
            <a:prstTxWarp prst="textNoShape">
              <a:avLst/>
            </a:prstTxWarp>
          </a:bodyPr>
          <a:lstStyle>
            <a:lvl1pPr algn="l">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551616"/>
                </a:solidFill>
                <a:latin typeface="+mn-lt"/>
              </a:defRPr>
            </a:lvl1pPr>
          </a:lstStyle>
          <a:p>
            <a:pPr>
              <a:defRPr/>
            </a:pPr>
            <a:fld id="{DE2EC42B-0231-4140-BDD3-2DA153FFB17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5468291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hf sldNum="0" hdr="0" ftr="0"/>
  <p:txStyles>
    <p:titleStyle>
      <a:lvl1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5pPr>
      <a:lvl6pPr marL="25146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defRPr>
      </a:lvl6pPr>
      <a:lvl7pPr marL="29718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defRPr>
      </a:lvl7pPr>
      <a:lvl8pPr marL="34290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defRPr>
      </a:lvl8pPr>
      <a:lvl9pPr marL="38862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defRPr>
      </a:lvl9pPr>
    </p:titleStyle>
    <p:bodyStyle>
      <a:lvl1pPr marL="342900" indent="-342900" algn="l" defTabSz="457200" rtl="0" eaLnBrk="0" fontAlgn="base" hangingPunct="0">
        <a:spcBef>
          <a:spcPts val="750"/>
        </a:spcBef>
        <a:spcAft>
          <a:spcPct val="0"/>
        </a:spcAft>
        <a:buClr>
          <a:srgbClr val="000000"/>
        </a:buClr>
        <a:buSzPct val="100000"/>
        <a:buFont typeface="Times New Roman" charset="0"/>
        <a:defRPr sz="3000">
          <a:solidFill>
            <a:srgbClr val="551616"/>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551616"/>
          </a:solidFill>
          <a:latin typeface="+mn-lt"/>
          <a:ea typeface="+mn-ea"/>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551616"/>
          </a:solidFill>
          <a:latin typeface="+mn-lt"/>
          <a:ea typeface="+mn-ea"/>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551616"/>
          </a:solidFill>
          <a:latin typeface="+mn-lt"/>
          <a:ea typeface="+mn-ea"/>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551616"/>
          </a:solidFill>
          <a:latin typeface="+mn-lt"/>
          <a:ea typeface="+mn-ea"/>
        </a:defRPr>
      </a:lvl5pPr>
      <a:lvl6pPr marL="2514600" indent="-228600" algn="l" defTabSz="457200" rtl="0" fontAlgn="base">
        <a:spcBef>
          <a:spcPts val="500"/>
        </a:spcBef>
        <a:spcAft>
          <a:spcPct val="0"/>
        </a:spcAft>
        <a:buClr>
          <a:srgbClr val="000000"/>
        </a:buClr>
        <a:buSzPct val="100000"/>
        <a:buFont typeface="Times New Roman" charset="0"/>
        <a:defRPr sz="2000">
          <a:solidFill>
            <a:srgbClr val="551616"/>
          </a:solidFill>
          <a:latin typeface="+mn-lt"/>
          <a:ea typeface="+mn-ea"/>
        </a:defRPr>
      </a:lvl6pPr>
      <a:lvl7pPr marL="2971800" indent="-228600" algn="l" defTabSz="457200" rtl="0" fontAlgn="base">
        <a:spcBef>
          <a:spcPts val="500"/>
        </a:spcBef>
        <a:spcAft>
          <a:spcPct val="0"/>
        </a:spcAft>
        <a:buClr>
          <a:srgbClr val="000000"/>
        </a:buClr>
        <a:buSzPct val="100000"/>
        <a:buFont typeface="Times New Roman" charset="0"/>
        <a:defRPr sz="2000">
          <a:solidFill>
            <a:srgbClr val="551616"/>
          </a:solidFill>
          <a:latin typeface="+mn-lt"/>
          <a:ea typeface="+mn-ea"/>
        </a:defRPr>
      </a:lvl7pPr>
      <a:lvl8pPr marL="3429000" indent="-228600" algn="l" defTabSz="457200" rtl="0" fontAlgn="base">
        <a:spcBef>
          <a:spcPts val="500"/>
        </a:spcBef>
        <a:spcAft>
          <a:spcPct val="0"/>
        </a:spcAft>
        <a:buClr>
          <a:srgbClr val="000000"/>
        </a:buClr>
        <a:buSzPct val="100000"/>
        <a:buFont typeface="Times New Roman" charset="0"/>
        <a:defRPr sz="2000">
          <a:solidFill>
            <a:srgbClr val="551616"/>
          </a:solidFill>
          <a:latin typeface="+mn-lt"/>
          <a:ea typeface="+mn-ea"/>
        </a:defRPr>
      </a:lvl8pPr>
      <a:lvl9pPr marL="3886200" indent="-228600" algn="l" defTabSz="457200" rtl="0" fontAlgn="base">
        <a:spcBef>
          <a:spcPts val="500"/>
        </a:spcBef>
        <a:spcAft>
          <a:spcPct val="0"/>
        </a:spcAft>
        <a:buClr>
          <a:srgbClr val="000000"/>
        </a:buClr>
        <a:buSzPct val="100000"/>
        <a:buFont typeface="Times New Roman" charset="0"/>
        <a:defRPr sz="2000">
          <a:solidFill>
            <a:srgbClr val="551616"/>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smtClean="0">
                <a:latin typeface="Arial" charset="0"/>
                <a:ea typeface="新細明體" charset="0"/>
                <a:cs typeface="新細明體" charset="0"/>
              </a:defRPr>
            </a:lvl1pPr>
          </a:lstStyle>
          <a:p>
            <a:pPr algn="l" defTabSz="914400">
              <a:buClrTx/>
              <a:buSzTx/>
              <a:buFontTx/>
              <a:buNone/>
              <a:defRPr/>
            </a:pPr>
            <a:endParaRPr lang="en-US" altLang="zh-TW" b="0" i="0" u="none">
              <a:solidFill>
                <a:srgbClr val="FFFFFF"/>
              </a:solidFill>
            </a:endParaRPr>
          </a:p>
        </p:txBody>
      </p:sp>
      <p:sp>
        <p:nvSpPr>
          <p:cNvPr id="55299"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smtClean="0">
                <a:latin typeface="Arial" charset="0"/>
                <a:ea typeface="新細明體" charset="0"/>
                <a:cs typeface="新細明體" charset="0"/>
              </a:defRPr>
            </a:lvl1pPr>
          </a:lstStyle>
          <a:p>
            <a:pPr defTabSz="914400">
              <a:buClrTx/>
              <a:buSzTx/>
              <a:buFontTx/>
              <a:buNone/>
              <a:defRPr/>
            </a:pPr>
            <a:fld id="{DA8A62A7-C695-0D40-80A2-7D13F99F5F85}" type="slidenum">
              <a:rPr lang="zh-TW" altLang="en-US" b="0" i="0" u="none">
                <a:solidFill>
                  <a:srgbClr val="FFFFFF"/>
                </a:solidFill>
              </a:rPr>
              <a:pPr defTabSz="914400">
                <a:buClrTx/>
                <a:buSzTx/>
                <a:buFontTx/>
                <a:buNone/>
                <a:defRPr/>
              </a:pPr>
              <a:t>‹#›</a:t>
            </a:fld>
            <a:endParaRPr lang="en-US" altLang="zh-TW" b="0" i="0" u="none">
              <a:solidFill>
                <a:srgbClr val="FFFFFF"/>
              </a:solidFill>
            </a:endParaRPr>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55302"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914400">
                  <a:buClrTx/>
                  <a:buSzTx/>
                  <a:buFontTx/>
                  <a:buNone/>
                  <a:defRPr/>
                </a:pPr>
                <a:endParaRPr lang="en-US" sz="1800" b="0" i="0" u="none">
                  <a:solidFill>
                    <a:srgbClr val="FFFFFF"/>
                  </a:solidFill>
                  <a:latin typeface="Garamond" charset="0"/>
                  <a:ea typeface="ＭＳ Ｐゴシック" charset="0"/>
                  <a:cs typeface="Arial" charset="0"/>
                </a:endParaRPr>
              </a:p>
            </p:txBody>
          </p:sp>
          <p:sp>
            <p:nvSpPr>
              <p:cNvPr id="55303"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914400">
                  <a:buClrTx/>
                  <a:buSzTx/>
                  <a:buFontTx/>
                  <a:buNone/>
                  <a:defRPr/>
                </a:pPr>
                <a:endParaRPr lang="en-US" sz="1800" b="0" i="0" u="none">
                  <a:solidFill>
                    <a:srgbClr val="FFFFFF"/>
                  </a:solidFill>
                  <a:latin typeface="Garamond" charset="0"/>
                  <a:ea typeface="ＭＳ Ｐゴシック" charset="0"/>
                  <a:cs typeface="Arial" charset="0"/>
                </a:endParaRPr>
              </a:p>
            </p:txBody>
          </p:sp>
          <p:sp>
            <p:nvSpPr>
              <p:cNvPr id="55304"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914400">
                  <a:buClrTx/>
                  <a:buSzTx/>
                  <a:buFontTx/>
                  <a:buNone/>
                  <a:defRPr/>
                </a:pPr>
                <a:endParaRPr lang="en-US" sz="1800" b="0" i="0" u="none">
                  <a:solidFill>
                    <a:srgbClr val="FFFFFF"/>
                  </a:solidFill>
                  <a:latin typeface="Garamond" charset="0"/>
                  <a:ea typeface="ＭＳ Ｐゴシック" charset="0"/>
                  <a:cs typeface="Arial" charset="0"/>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914400">
                  <a:buClrTx/>
                  <a:buSzTx/>
                  <a:buFontTx/>
                  <a:buNone/>
                </a:pPr>
                <a:endParaRPr lang="en-US" sz="1800" b="0" i="0" u="none" smtClean="0">
                  <a:solidFill>
                    <a:srgbClr val="FFFFFF"/>
                  </a:solidFill>
                  <a:latin typeface="Garamond" charset="0"/>
                  <a:ea typeface="ＭＳ Ｐゴシック" charset="0"/>
                  <a:cs typeface="ＭＳ Ｐゴシック" charset="0"/>
                </a:endParaRPr>
              </a:p>
            </p:txBody>
          </p:sp>
          <p:sp>
            <p:nvSpPr>
              <p:cNvPr id="55306"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914400">
                  <a:buClrTx/>
                  <a:buSzTx/>
                  <a:buFontTx/>
                  <a:buNone/>
                  <a:defRPr/>
                </a:pPr>
                <a:endParaRPr lang="en-US" sz="1800" b="0" i="0" u="none">
                  <a:solidFill>
                    <a:srgbClr val="FFFFFF"/>
                  </a:solidFill>
                  <a:latin typeface="Garamond" charset="0"/>
                  <a:ea typeface="ＭＳ Ｐゴシック" charset="0"/>
                  <a:cs typeface="Arial" charset="0"/>
                </a:endParaRPr>
              </a:p>
            </p:txBody>
          </p:sp>
        </p:grpSp>
        <p:sp>
          <p:nvSpPr>
            <p:cNvPr id="55307"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914400">
                <a:buClrTx/>
                <a:buSzTx/>
                <a:buFontTx/>
                <a:buNone/>
                <a:defRPr/>
              </a:pPr>
              <a:endParaRPr lang="en-US" sz="1800" b="0" i="0" u="none">
                <a:solidFill>
                  <a:srgbClr val="FFFFFF"/>
                </a:solidFill>
                <a:latin typeface="Garamond" charset="0"/>
                <a:ea typeface="ＭＳ Ｐゴシック" charset="0"/>
                <a:cs typeface="Arial" charset="0"/>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l" defTabSz="914400">
                <a:buClrTx/>
                <a:buSzTx/>
                <a:buFontTx/>
                <a:buNone/>
              </a:pPr>
              <a:endParaRPr lang="en-US" sz="1800" b="0" i="0" u="none" smtClean="0">
                <a:solidFill>
                  <a:srgbClr val="FFFFFF"/>
                </a:solidFill>
                <a:latin typeface="Garamond" charset="0"/>
                <a:ea typeface="ＭＳ Ｐゴシック" charset="0"/>
                <a:cs typeface="ＭＳ Ｐゴシック" charset="0"/>
              </a:endParaRPr>
            </a:p>
          </p:txBody>
        </p:sp>
      </p:grpSp>
      <p:sp>
        <p:nvSpPr>
          <p:cNvPr id="55309"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55310"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defRPr sz="1200" smtClean="0">
                <a:latin typeface="Arial" charset="0"/>
                <a:ea typeface="新細明體" charset="0"/>
                <a:cs typeface="新細明體" charset="0"/>
              </a:defRPr>
            </a:lvl1pPr>
          </a:lstStyle>
          <a:p>
            <a:pPr defTabSz="914400">
              <a:buClrTx/>
              <a:buSzTx/>
              <a:buFontTx/>
              <a:buNone/>
              <a:defRPr/>
            </a:pPr>
            <a:endParaRPr lang="en-US" altLang="zh-TW" b="0" i="0" u="none">
              <a:solidFill>
                <a:srgbClr val="FFFFFF"/>
              </a:solidFill>
            </a:endParaRPr>
          </a:p>
        </p:txBody>
      </p:sp>
      <p:sp>
        <p:nvSpPr>
          <p:cNvPr id="55311"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1457562876"/>
      </p:ext>
    </p:extLst>
  </p:cSld>
  <p:clrMap bg1="dk2" tx1="lt1" bg2="dk1"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Arial" charset="0"/>
          <a:cs typeface="+mn-cs"/>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Arial" charset="0"/>
          <a:cs typeface="+mn-cs"/>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0.xml"/><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11.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7.jpe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1.xml"/><Relationship Id="rId5" Type="http://schemas.openxmlformats.org/officeDocument/2006/relationships/image" Target="../media/image19.jpeg"/><Relationship Id="rId6" Type="http://schemas.openxmlformats.org/officeDocument/2006/relationships/image" Target="../media/image20.png"/><Relationship Id="rId1" Type="http://schemas.microsoft.com/office/2007/relationships/media" Target="file://localhost/C/%5CIMAGES%5C0-%20Sony%20Images%5C2001%5C2001-07-02%20WatDoiS%5CMOV00023.MPG" TargetMode="External"/><Relationship Id="rId2" Type="http://schemas.openxmlformats.org/officeDocument/2006/relationships/video" Target="file://localhost/C/%5CIMAGES%5C0-%20Sony%20Images%5C2001%5C2001-07-02%20WatDoiS%5CMOV00023.M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1" Type="http://schemas.openxmlformats.org/officeDocument/2006/relationships/slideLayout" Target="../slideLayouts/slideLayout1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png"/><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1" Type="http://schemas.openxmlformats.org/officeDocument/2006/relationships/slideLayout" Target="../slideLayouts/slideLayout5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3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4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4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image" Target="../media/image45.jpeg"/><Relationship Id="rId3" Type="http://schemas.openxmlformats.org/officeDocument/2006/relationships/image" Target="../media/image4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11.png"/><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11.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8.jpeg"/></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13.xml"/><Relationship Id="rId2" Type="http://schemas.openxmlformats.org/officeDocument/2006/relationships/image" Target="../media/image49.png"/></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image" Target="../media/image61.png"/><Relationship Id="rId1" Type="http://schemas.openxmlformats.org/officeDocument/2006/relationships/slideLayout" Target="../slideLayouts/slideLayout13.xml"/><Relationship Id="rId2" Type="http://schemas.openxmlformats.org/officeDocument/2006/relationships/notesSlide" Target="../notesSlides/notesSlide4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67.xml.rels><?xml version="1.0" encoding="UTF-8" standalone="yes"?>
<Relationships xmlns="http://schemas.openxmlformats.org/package/2006/relationships"><Relationship Id="rId3" Type="http://schemas.openxmlformats.org/officeDocument/2006/relationships/hyperlink" Target="http://en.wikipedia.org/wiki/Buddhism_in_Thailand" TargetMode="External"/><Relationship Id="rId4" Type="http://schemas.openxmlformats.org/officeDocument/2006/relationships/hyperlink" Target="http://en.wikipedia.org/wiki/Buddhism" TargetMode="External"/><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5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5562600"/>
            <a:ext cx="4572000" cy="656590"/>
          </a:xfrm>
          <a:prstGeom prst="rect">
            <a:avLst/>
          </a:prstGeom>
        </p:spPr>
        <p:txBody>
          <a:bodyPr>
            <a:spAutoFit/>
          </a:bodyPr>
          <a:lstStyle/>
          <a:p>
            <a:pPr algn="l">
              <a:lnSpc>
                <a:spcPct val="80000"/>
              </a:lnSpc>
              <a:spcBef>
                <a:spcPct val="20000"/>
              </a:spcBef>
              <a:buClr>
                <a:schemeClr val="hlink"/>
              </a:buClr>
              <a:buSzPct val="75000"/>
              <a:buFont typeface="Wingdings" charset="2"/>
              <a:buNone/>
            </a:pPr>
            <a:r>
              <a:rPr lang="en-US" sz="2000" u="none" dirty="0" smtClean="0">
                <a:solidFill>
                  <a:schemeClr val="accent4">
                    <a:lumMod val="40000"/>
                    <a:lumOff val="60000"/>
                  </a:schemeClr>
                </a:solidFill>
                <a:latin typeface="+mn-lt"/>
              </a:rPr>
              <a:t>Neil O. Thompson, MD </a:t>
            </a:r>
          </a:p>
          <a:p>
            <a:pPr algn="l">
              <a:lnSpc>
                <a:spcPct val="80000"/>
              </a:lnSpc>
              <a:spcBef>
                <a:spcPct val="20000"/>
              </a:spcBef>
              <a:buClr>
                <a:schemeClr val="hlink"/>
              </a:buClr>
              <a:buSzPct val="75000"/>
              <a:buFont typeface="Wingdings" charset="2"/>
              <a:buNone/>
            </a:pPr>
            <a:r>
              <a:rPr lang="en-US" sz="2000" u="none" dirty="0" smtClean="0">
                <a:solidFill>
                  <a:schemeClr val="accent4">
                    <a:lumMod val="40000"/>
                    <a:lumOff val="60000"/>
                  </a:schemeClr>
                </a:solidFill>
                <a:latin typeface="+mn-lt"/>
              </a:rPr>
              <a:t>Matthew Koh, MD	</a:t>
            </a:r>
            <a:endParaRPr lang="en-US" sz="2000" u="none" dirty="0">
              <a:solidFill>
                <a:schemeClr val="accent4">
                  <a:lumMod val="40000"/>
                  <a:lumOff val="60000"/>
                </a:schemeClr>
              </a:solidFill>
              <a:latin typeface="+mn-lt"/>
            </a:endParaRPr>
          </a:p>
        </p:txBody>
      </p:sp>
      <p:sp>
        <p:nvSpPr>
          <p:cNvPr id="7" name="Rectangle 6"/>
          <p:cNvSpPr/>
          <p:nvPr/>
        </p:nvSpPr>
        <p:spPr>
          <a:xfrm>
            <a:off x="4343400" y="5562600"/>
            <a:ext cx="4572000" cy="964367"/>
          </a:xfrm>
          <a:prstGeom prst="rect">
            <a:avLst/>
          </a:prstGeom>
        </p:spPr>
        <p:txBody>
          <a:bodyPr>
            <a:spAutoFit/>
          </a:bodyPr>
          <a:lstStyle/>
          <a:p>
            <a:pPr>
              <a:lnSpc>
                <a:spcPct val="80000"/>
              </a:lnSpc>
              <a:spcBef>
                <a:spcPct val="20000"/>
              </a:spcBef>
              <a:buClr>
                <a:schemeClr val="hlink"/>
              </a:buClr>
              <a:buSzPct val="75000"/>
              <a:buFont typeface="Wingdings" charset="2"/>
              <a:buNone/>
            </a:pPr>
            <a:r>
              <a:rPr lang="en-US" sz="2000" u="none" dirty="0" smtClean="0">
                <a:solidFill>
                  <a:schemeClr val="accent4">
                    <a:lumMod val="40000"/>
                    <a:lumOff val="60000"/>
                  </a:schemeClr>
                </a:solidFill>
                <a:latin typeface="+mn-lt"/>
              </a:rPr>
              <a:t>Global Missions Health Conference</a:t>
            </a:r>
          </a:p>
          <a:p>
            <a:pPr>
              <a:lnSpc>
                <a:spcPct val="80000"/>
              </a:lnSpc>
              <a:spcBef>
                <a:spcPct val="20000"/>
              </a:spcBef>
              <a:buClr>
                <a:schemeClr val="hlink"/>
              </a:buClr>
              <a:buSzPct val="75000"/>
              <a:buFont typeface="Wingdings" charset="2"/>
              <a:buNone/>
            </a:pPr>
            <a:r>
              <a:rPr lang="en-US" sz="2000" u="none" dirty="0" smtClean="0">
                <a:solidFill>
                  <a:schemeClr val="accent4">
                    <a:lumMod val="40000"/>
                    <a:lumOff val="60000"/>
                  </a:schemeClr>
                </a:solidFill>
                <a:latin typeface="+mn-lt"/>
              </a:rPr>
              <a:t>Louisville, KY</a:t>
            </a:r>
          </a:p>
          <a:p>
            <a:pPr>
              <a:lnSpc>
                <a:spcPct val="80000"/>
              </a:lnSpc>
              <a:spcBef>
                <a:spcPct val="20000"/>
              </a:spcBef>
              <a:buClr>
                <a:schemeClr val="hlink"/>
              </a:buClr>
              <a:buSzPct val="75000"/>
              <a:buFont typeface="Wingdings" charset="2"/>
              <a:buNone/>
            </a:pPr>
            <a:r>
              <a:rPr lang="en-US" sz="2000" u="none" dirty="0">
                <a:solidFill>
                  <a:schemeClr val="accent4">
                    <a:lumMod val="40000"/>
                    <a:lumOff val="60000"/>
                  </a:schemeClr>
                </a:solidFill>
                <a:latin typeface="+mn-lt"/>
              </a:rPr>
              <a:t>7</a:t>
            </a:r>
            <a:r>
              <a:rPr lang="en-US" sz="2000" u="none" dirty="0" smtClean="0">
                <a:solidFill>
                  <a:schemeClr val="accent4">
                    <a:lumMod val="40000"/>
                    <a:lumOff val="60000"/>
                  </a:schemeClr>
                </a:solidFill>
                <a:latin typeface="+mn-lt"/>
              </a:rPr>
              <a:t> November 2015</a:t>
            </a:r>
            <a:endParaRPr lang="en-US" sz="2000" u="none" dirty="0">
              <a:solidFill>
                <a:schemeClr val="accent4">
                  <a:lumMod val="40000"/>
                  <a:lumOff val="60000"/>
                </a:schemeClr>
              </a:solidFill>
              <a:latin typeface="+mn-lt"/>
            </a:endParaRPr>
          </a:p>
        </p:txBody>
      </p:sp>
      <p:sp>
        <p:nvSpPr>
          <p:cNvPr id="6" name="Rectangle 1"/>
          <p:cNvSpPr txBox="1">
            <a:spLocks noChangeArrowheads="1"/>
          </p:cNvSpPr>
          <p:nvPr/>
        </p:nvSpPr>
        <p:spPr bwMode="auto">
          <a:xfrm>
            <a:off x="228600" y="2133600"/>
            <a:ext cx="8686800" cy="2057400"/>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lvl1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5pPr>
            <a:lvl6pPr marL="25146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defRPr>
            </a:lvl6pPr>
            <a:lvl7pPr marL="29718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defRPr>
            </a:lvl7pPr>
            <a:lvl8pPr marL="34290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defRPr>
            </a:lvl8pPr>
            <a:lvl9pPr marL="38862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defRPr>
            </a:lvl9p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i="0" u="none" dirty="0" smtClean="0">
                <a:solidFill>
                  <a:srgbClr val="5D0B0A"/>
                </a:solidFill>
              </a:rPr>
              <a:t>Understanding Worldviews:</a:t>
            </a:r>
            <a:br>
              <a:rPr lang="en-US" sz="4000" i="0" u="none" dirty="0" smtClean="0">
                <a:solidFill>
                  <a:srgbClr val="5D0B0A"/>
                </a:solidFill>
              </a:rPr>
            </a:br>
            <a:r>
              <a:rPr lang="en-US" sz="4000" i="0" u="none" dirty="0" smtClean="0">
                <a:solidFill>
                  <a:srgbClr val="5D0B0A"/>
                </a:solidFill>
              </a:rPr>
              <a:t>Buddhist &amp; Confucian</a:t>
            </a:r>
            <a:endParaRPr lang="en-US" sz="4000" i="0" u="none" dirty="0">
              <a:solidFill>
                <a:srgbClr val="5D0B0A"/>
              </a:solidFill>
            </a:endParaRPr>
          </a:p>
        </p:txBody>
      </p:sp>
    </p:spTree>
    <p:extLst>
      <p:ext uri="{BB962C8B-B14F-4D97-AF65-F5344CB8AC3E}">
        <p14:creationId xmlns:p14="http://schemas.microsoft.com/office/powerpoint/2010/main" val="313133757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srcRect/>
          <a:stretch>
            <a:fillRect/>
          </a:stretch>
        </p:blipFill>
        <p:spPr bwMode="auto">
          <a:xfrm>
            <a:off x="609600" y="685800"/>
            <a:ext cx="7848600" cy="5421414"/>
          </a:xfrm>
          <a:prstGeom prst="rect">
            <a:avLst/>
          </a:prstGeom>
          <a:noFill/>
          <a:ln w="9525">
            <a:noFill/>
            <a:miter lim="800000"/>
            <a:headEnd/>
            <a:tailEnd/>
          </a:ln>
        </p:spPr>
      </p:pic>
      <p:sp>
        <p:nvSpPr>
          <p:cNvPr id="24579" name="Rectangle 4"/>
          <p:cNvSpPr>
            <a:spLocks noGrp="1" noChangeArrowheads="1"/>
          </p:cNvSpPr>
          <p:nvPr>
            <p:ph type="body" sz="half" idx="1"/>
          </p:nvPr>
        </p:nvSpPr>
        <p:spPr>
          <a:xfrm>
            <a:off x="228600" y="152400"/>
            <a:ext cx="8686800" cy="533400"/>
          </a:xfrm>
          <a:noFill/>
        </p:spPr>
        <p:txBody>
          <a:bodyPr/>
          <a:lstStyle/>
          <a:p>
            <a:pPr algn="ctr" eaLnBrk="1" hangingPunct="1">
              <a:buFont typeface="Wingdings" charset="2"/>
              <a:buNone/>
            </a:pPr>
            <a:r>
              <a:rPr lang="en-US" sz="2800" dirty="0" smtClean="0">
                <a:solidFill>
                  <a:srgbClr val="FDE2B0"/>
                </a:solidFill>
                <a:latin typeface="+mj-lt"/>
              </a:rPr>
              <a:t>Meet Mr. Riap</a:t>
            </a:r>
            <a:endParaRPr lang="en-US" sz="2800" dirty="0">
              <a:solidFill>
                <a:srgbClr val="FDE2B0"/>
              </a:solidFill>
              <a:effectLst/>
              <a:latin typeface="+mj-lt"/>
            </a:endParaRPr>
          </a:p>
        </p:txBody>
      </p:sp>
      <p:sp>
        <p:nvSpPr>
          <p:cNvPr id="2" name="Rectangle 1"/>
          <p:cNvSpPr/>
          <p:nvPr/>
        </p:nvSpPr>
        <p:spPr>
          <a:xfrm>
            <a:off x="2362200" y="6172200"/>
            <a:ext cx="4368529" cy="523220"/>
          </a:xfrm>
          <a:prstGeom prst="rect">
            <a:avLst/>
          </a:prstGeom>
        </p:spPr>
        <p:txBody>
          <a:bodyPr wrap="none">
            <a:spAutoFit/>
          </a:bodyPr>
          <a:lstStyle/>
          <a:p>
            <a:pPr marL="342900" lvl="0" indent="-342900" algn="ctr">
              <a:spcBef>
                <a:spcPts val="750"/>
              </a:spcBef>
            </a:pPr>
            <a:r>
              <a:rPr lang="en-US" sz="2800" b="0" i="0" u="none" kern="0" dirty="0">
                <a:solidFill>
                  <a:srgbClr val="FDE2B0"/>
                </a:solidFill>
                <a:latin typeface="Calibri"/>
                <a:ea typeface="ＭＳ Ｐゴシック"/>
                <a:cs typeface="ＭＳ Ｐゴシック"/>
              </a:rPr>
              <a:t>Rural Clinic, Central Thailand</a:t>
            </a:r>
          </a:p>
        </p:txBody>
      </p:sp>
    </p:spTree>
    <p:extLst>
      <p:ext uri="{BB962C8B-B14F-4D97-AF65-F5344CB8AC3E}">
        <p14:creationId xmlns:p14="http://schemas.microsoft.com/office/powerpoint/2010/main" val="426286981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97000" y="1314450"/>
            <a:ext cx="6350000" cy="4229100"/>
          </a:xfrm>
          <a:prstGeom prst="rect">
            <a:avLst/>
          </a:prstGeom>
        </p:spPr>
      </p:pic>
      <p:sp>
        <p:nvSpPr>
          <p:cNvPr id="5" name="Rectangle 4"/>
          <p:cNvSpPr txBox="1">
            <a:spLocks noChangeArrowheads="1"/>
          </p:cNvSpPr>
          <p:nvPr/>
        </p:nvSpPr>
        <p:spPr>
          <a:xfrm>
            <a:off x="228600" y="152400"/>
            <a:ext cx="8686800" cy="533400"/>
          </a:xfrm>
          <a:prstGeom prst="rect">
            <a:avLst/>
          </a:prstGeom>
          <a:noFill/>
        </p:spPr>
        <p:txBody>
          <a:bodyPr/>
          <a:lstStyle>
            <a:lvl1pPr marL="342900" indent="-342900" algn="l" defTabSz="457200" rtl="0" eaLnBrk="0" fontAlgn="base" hangingPunct="0">
              <a:spcBef>
                <a:spcPts val="750"/>
              </a:spcBef>
              <a:spcAft>
                <a:spcPct val="0"/>
              </a:spcAft>
              <a:buClr>
                <a:srgbClr val="000000"/>
              </a:buClr>
              <a:buSzPct val="100000"/>
              <a:buFont typeface="Times New Roman" charset="0"/>
              <a:defRPr sz="3000">
                <a:solidFill>
                  <a:srgbClr val="551616"/>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551616"/>
                </a:solidFill>
                <a:latin typeface="+mn-lt"/>
                <a:ea typeface="+mn-ea"/>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551616"/>
                </a:solidFill>
                <a:latin typeface="+mn-lt"/>
                <a:ea typeface="+mn-ea"/>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551616"/>
                </a:solidFill>
                <a:latin typeface="+mn-lt"/>
                <a:ea typeface="+mn-ea"/>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551616"/>
                </a:solidFill>
                <a:latin typeface="+mn-lt"/>
                <a:ea typeface="+mn-ea"/>
              </a:defRPr>
            </a:lvl5pPr>
            <a:lvl6pPr marL="2514600" indent="-228600" algn="l" defTabSz="457200" rtl="0" fontAlgn="base">
              <a:spcBef>
                <a:spcPts val="500"/>
              </a:spcBef>
              <a:spcAft>
                <a:spcPct val="0"/>
              </a:spcAft>
              <a:buClr>
                <a:srgbClr val="000000"/>
              </a:buClr>
              <a:buSzPct val="100000"/>
              <a:buFont typeface="Times New Roman" charset="0"/>
              <a:defRPr sz="2000">
                <a:solidFill>
                  <a:srgbClr val="551616"/>
                </a:solidFill>
                <a:latin typeface="+mn-lt"/>
                <a:ea typeface="+mn-ea"/>
              </a:defRPr>
            </a:lvl6pPr>
            <a:lvl7pPr marL="2971800" indent="-228600" algn="l" defTabSz="457200" rtl="0" fontAlgn="base">
              <a:spcBef>
                <a:spcPts val="500"/>
              </a:spcBef>
              <a:spcAft>
                <a:spcPct val="0"/>
              </a:spcAft>
              <a:buClr>
                <a:srgbClr val="000000"/>
              </a:buClr>
              <a:buSzPct val="100000"/>
              <a:buFont typeface="Times New Roman" charset="0"/>
              <a:defRPr sz="2000">
                <a:solidFill>
                  <a:srgbClr val="551616"/>
                </a:solidFill>
                <a:latin typeface="+mn-lt"/>
                <a:ea typeface="+mn-ea"/>
              </a:defRPr>
            </a:lvl7pPr>
            <a:lvl8pPr marL="3429000" indent="-228600" algn="l" defTabSz="457200" rtl="0" fontAlgn="base">
              <a:spcBef>
                <a:spcPts val="500"/>
              </a:spcBef>
              <a:spcAft>
                <a:spcPct val="0"/>
              </a:spcAft>
              <a:buClr>
                <a:srgbClr val="000000"/>
              </a:buClr>
              <a:buSzPct val="100000"/>
              <a:buFont typeface="Times New Roman" charset="0"/>
              <a:defRPr sz="2000">
                <a:solidFill>
                  <a:srgbClr val="551616"/>
                </a:solidFill>
                <a:latin typeface="+mn-lt"/>
                <a:ea typeface="+mn-ea"/>
              </a:defRPr>
            </a:lvl8pPr>
            <a:lvl9pPr marL="3886200" indent="-228600" algn="l" defTabSz="457200" rtl="0" fontAlgn="base">
              <a:spcBef>
                <a:spcPts val="500"/>
              </a:spcBef>
              <a:spcAft>
                <a:spcPct val="0"/>
              </a:spcAft>
              <a:buClr>
                <a:srgbClr val="000000"/>
              </a:buClr>
              <a:buSzPct val="100000"/>
              <a:buFont typeface="Times New Roman" charset="0"/>
              <a:defRPr sz="2000">
                <a:solidFill>
                  <a:srgbClr val="551616"/>
                </a:solidFill>
                <a:latin typeface="+mn-lt"/>
                <a:ea typeface="+mn-ea"/>
              </a:defRPr>
            </a:lvl9pPr>
          </a:lstStyle>
          <a:p>
            <a:pPr algn="ctr" eaLnBrk="1" hangingPunct="1">
              <a:buFont typeface="Wingdings" charset="2"/>
              <a:buNone/>
            </a:pPr>
            <a:r>
              <a:rPr lang="en-US" sz="2800" b="0" i="0" u="none" dirty="0" smtClean="0">
                <a:solidFill>
                  <a:srgbClr val="FDE2B0"/>
                </a:solidFill>
                <a:latin typeface="+mj-lt"/>
              </a:rPr>
              <a:t>Mr. Riap’s Hands</a:t>
            </a:r>
            <a:endParaRPr lang="en-US" sz="2800" b="0" i="0" u="none" dirty="0">
              <a:solidFill>
                <a:srgbClr val="FDE2B0"/>
              </a:solidFill>
              <a:latin typeface="+mj-lt"/>
            </a:endParaRPr>
          </a:p>
        </p:txBody>
      </p:sp>
    </p:spTree>
    <p:extLst>
      <p:ext uri="{BB962C8B-B14F-4D97-AF65-F5344CB8AC3E}">
        <p14:creationId xmlns:p14="http://schemas.microsoft.com/office/powerpoint/2010/main" val="96440929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77813"/>
            <a:ext cx="5562600" cy="788987"/>
          </a:xfrm>
        </p:spPr>
        <p:txBody>
          <a:bodyPr/>
          <a:lstStyle/>
          <a:p>
            <a:r>
              <a:rPr lang="en-US" b="0" i="0" dirty="0" smtClean="0"/>
              <a:t>Outline</a:t>
            </a:r>
            <a:endParaRPr lang="en-US" b="0" i="0" dirty="0"/>
          </a:p>
        </p:txBody>
      </p:sp>
      <p:sp>
        <p:nvSpPr>
          <p:cNvPr id="3" name="Text Placeholder 2"/>
          <p:cNvSpPr>
            <a:spLocks noGrp="1"/>
          </p:cNvSpPr>
          <p:nvPr>
            <p:ph type="body" sz="half" idx="1"/>
          </p:nvPr>
        </p:nvSpPr>
        <p:spPr>
          <a:xfrm>
            <a:off x="3200400" y="1371600"/>
            <a:ext cx="5486400" cy="3810000"/>
          </a:xfrm>
        </p:spPr>
        <p:txBody>
          <a:bodyPr/>
          <a:lstStyle/>
          <a:p>
            <a:pPr>
              <a:lnSpc>
                <a:spcPct val="80000"/>
              </a:lnSpc>
              <a:buFont typeface="Wingdings" charset="2"/>
              <a:buChar char="Ø"/>
            </a:pPr>
            <a:r>
              <a:rPr lang="en-US" sz="2400" dirty="0"/>
              <a:t>Introduction: </a:t>
            </a:r>
            <a:r>
              <a:rPr lang="en-US" sz="2400" dirty="0" smtClean="0"/>
              <a:t>Worldview—What is it?</a:t>
            </a:r>
            <a:r>
              <a:rPr lang="en-US" sz="2400" b="1" dirty="0" smtClean="0"/>
              <a:t> </a:t>
            </a:r>
          </a:p>
          <a:p>
            <a:pPr lvl="0">
              <a:lnSpc>
                <a:spcPct val="80000"/>
              </a:lnSpc>
              <a:buFont typeface="Wingdings" charset="2"/>
              <a:buChar char="Ø"/>
            </a:pPr>
            <a:r>
              <a:rPr lang="en-US" sz="2400" b="1" dirty="0" smtClean="0"/>
              <a:t>Understanding Buddhism </a:t>
            </a:r>
          </a:p>
          <a:p>
            <a:pPr marL="0" lvl="0" indent="0">
              <a:lnSpc>
                <a:spcPct val="80000"/>
              </a:lnSpc>
            </a:pPr>
            <a:r>
              <a:rPr lang="en-US" sz="2400" b="1" dirty="0"/>
              <a:t>	</a:t>
            </a:r>
            <a:r>
              <a:rPr lang="en-US" sz="2000" b="1" dirty="0" smtClean="0"/>
              <a:t>Philosophy </a:t>
            </a:r>
            <a:r>
              <a:rPr lang="en-US" sz="1000" b="1" dirty="0" smtClean="0"/>
              <a:t> </a:t>
            </a:r>
          </a:p>
          <a:p>
            <a:pPr marL="0" lvl="0" indent="0">
              <a:lnSpc>
                <a:spcPct val="80000"/>
              </a:lnSpc>
            </a:pPr>
            <a:r>
              <a:rPr lang="en-US" sz="2000" b="1" dirty="0" smtClean="0"/>
              <a:t>	Practice</a:t>
            </a:r>
          </a:p>
          <a:p>
            <a:pPr lvl="0">
              <a:lnSpc>
                <a:spcPct val="80000"/>
              </a:lnSpc>
              <a:buFont typeface="Wingdings" charset="2"/>
              <a:buChar char="Ø"/>
            </a:pPr>
            <a:r>
              <a:rPr lang="en-US" sz="2400" dirty="0" smtClean="0"/>
              <a:t>Understanding Confucianism </a:t>
            </a:r>
          </a:p>
          <a:p>
            <a:pPr marL="0" lvl="0" indent="0">
              <a:lnSpc>
                <a:spcPct val="80000"/>
              </a:lnSpc>
            </a:pPr>
            <a:r>
              <a:rPr lang="en-US" sz="2400" dirty="0" smtClean="0"/>
              <a:t>	</a:t>
            </a:r>
            <a:r>
              <a:rPr lang="en-US" sz="2000" dirty="0" smtClean="0"/>
              <a:t>Philosophy  </a:t>
            </a:r>
            <a:endParaRPr lang="en-US" sz="2000" dirty="0"/>
          </a:p>
          <a:p>
            <a:pPr marL="0" lvl="0" indent="0">
              <a:lnSpc>
                <a:spcPct val="80000"/>
              </a:lnSpc>
            </a:pPr>
            <a:r>
              <a:rPr lang="en-US" sz="2000" dirty="0"/>
              <a:t>	</a:t>
            </a:r>
            <a:r>
              <a:rPr lang="en-US" sz="2000" dirty="0" smtClean="0"/>
              <a:t>Practice</a:t>
            </a:r>
            <a:endParaRPr lang="en-US" sz="2400" dirty="0" smtClean="0"/>
          </a:p>
          <a:p>
            <a:pPr>
              <a:lnSpc>
                <a:spcPct val="80000"/>
              </a:lnSpc>
              <a:buFont typeface="Wingdings" charset="2"/>
              <a:buChar char="Ø"/>
            </a:pPr>
            <a:r>
              <a:rPr lang="en-US" sz="2400" dirty="0" smtClean="0"/>
              <a:t>Summary</a:t>
            </a:r>
          </a:p>
          <a:p>
            <a:pPr lvl="0">
              <a:lnSpc>
                <a:spcPct val="80000"/>
              </a:lnSpc>
              <a:buFont typeface="Wingdings" charset="2"/>
              <a:buChar char="Ø"/>
            </a:pPr>
            <a:r>
              <a:rPr lang="en-US" sz="2400" dirty="0" smtClean="0"/>
              <a:t>Response</a:t>
            </a:r>
          </a:p>
        </p:txBody>
      </p:sp>
      <p:pic>
        <p:nvPicPr>
          <p:cNvPr id="4" name="Picture 10"/>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52400"/>
            <a:ext cx="27432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484961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0813" cy="836613"/>
          </a:xfrm>
        </p:spPr>
        <p:txBody>
          <a:bodyPr/>
          <a:lstStyle/>
          <a:p>
            <a:r>
              <a:rPr lang="en-US" i="0" dirty="0" smtClean="0"/>
              <a:t>Understanding Buddhism</a:t>
            </a:r>
            <a:endParaRPr lang="en-US" i="0" dirty="0"/>
          </a:p>
        </p:txBody>
      </p:sp>
      <p:sp>
        <p:nvSpPr>
          <p:cNvPr id="3" name="Content Placeholder 2"/>
          <p:cNvSpPr>
            <a:spLocks noGrp="1"/>
          </p:cNvSpPr>
          <p:nvPr>
            <p:ph idx="1"/>
          </p:nvPr>
        </p:nvSpPr>
        <p:spPr>
          <a:xfrm>
            <a:off x="685801" y="1600201"/>
            <a:ext cx="3962400" cy="1219200"/>
          </a:xfrm>
        </p:spPr>
        <p:txBody>
          <a:bodyPr/>
          <a:lstStyle/>
          <a:p>
            <a:r>
              <a:rPr lang="en-US" dirty="0" err="1" smtClean="0"/>
              <a:t>Siddharta</a:t>
            </a:r>
            <a:r>
              <a:rPr lang="en-US" dirty="0" smtClean="0"/>
              <a:t> Gautama, </a:t>
            </a:r>
          </a:p>
          <a:p>
            <a:r>
              <a:rPr lang="en-US" dirty="0" smtClean="0"/>
              <a:t>563-483 BC</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000" y="1145886"/>
            <a:ext cx="4209035" cy="5388841"/>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3441598"/>
            <a:ext cx="4191000" cy="2894584"/>
          </a:xfrm>
          <a:prstGeom prst="rect">
            <a:avLst/>
          </a:prstGeom>
        </p:spPr>
      </p:pic>
    </p:spTree>
    <p:extLst>
      <p:ext uri="{BB962C8B-B14F-4D97-AF65-F5344CB8AC3E}">
        <p14:creationId xmlns:p14="http://schemas.microsoft.com/office/powerpoint/2010/main" val="106617768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0" dirty="0" smtClean="0"/>
              <a:t>Buddhism in Thailand: The Philosophy</a:t>
            </a:r>
            <a:endParaRPr lang="en-US" i="0" dirty="0"/>
          </a:p>
        </p:txBody>
      </p:sp>
      <p:sp>
        <p:nvSpPr>
          <p:cNvPr id="3" name="Content Placeholder 2"/>
          <p:cNvSpPr>
            <a:spLocks noGrp="1"/>
          </p:cNvSpPr>
          <p:nvPr>
            <p:ph idx="1"/>
          </p:nvPr>
        </p:nvSpPr>
        <p:spPr/>
        <p:txBody>
          <a:bodyPr/>
          <a:lstStyle/>
          <a:p>
            <a:pPr lvl="1"/>
            <a:r>
              <a:rPr lang="en-US" dirty="0" smtClean="0"/>
              <a:t>Four </a:t>
            </a:r>
            <a:r>
              <a:rPr lang="en-US" dirty="0"/>
              <a:t>Noble </a:t>
            </a:r>
            <a:r>
              <a:rPr lang="en-US" dirty="0" smtClean="0"/>
              <a:t>Truths </a:t>
            </a:r>
            <a:r>
              <a:rPr lang="en-US" dirty="0" smtClean="0">
                <a:sym typeface="Wingdings"/>
              </a:rPr>
              <a:t></a:t>
            </a:r>
            <a:endParaRPr lang="en-US" dirty="0"/>
          </a:p>
          <a:p>
            <a:pPr lvl="1"/>
            <a:r>
              <a:rPr lang="en-US" dirty="0"/>
              <a:t>The Noble Eightfold Path </a:t>
            </a:r>
            <a:r>
              <a:rPr lang="en-US" dirty="0" smtClean="0">
                <a:sym typeface="Wingdings"/>
              </a:rPr>
              <a:t></a:t>
            </a:r>
            <a:endParaRPr lang="en-US" dirty="0"/>
          </a:p>
          <a:p>
            <a:pPr lvl="1"/>
            <a:r>
              <a:rPr lang="en-US" dirty="0"/>
              <a:t>“The Middle Way</a:t>
            </a:r>
            <a:r>
              <a:rPr lang="en-US" dirty="0" smtClean="0"/>
              <a:t>” </a:t>
            </a:r>
            <a:r>
              <a:rPr lang="en-US" dirty="0" smtClean="0">
                <a:sym typeface="Wingdings"/>
              </a:rPr>
              <a:t></a:t>
            </a:r>
          </a:p>
          <a:p>
            <a:pPr lvl="1"/>
            <a:r>
              <a:rPr lang="en-US" dirty="0" smtClean="0">
                <a:sym typeface="Wingdings"/>
              </a:rPr>
              <a:t>“Enlightenment”</a:t>
            </a:r>
            <a:endParaRPr lang="en-US" dirty="0"/>
          </a:p>
        </p:txBody>
      </p:sp>
      <p:sp>
        <p:nvSpPr>
          <p:cNvPr id="6" name="TextBox 5"/>
          <p:cNvSpPr txBox="1"/>
          <p:nvPr/>
        </p:nvSpPr>
        <p:spPr>
          <a:xfrm>
            <a:off x="304800" y="5334001"/>
            <a:ext cx="1752600" cy="762000"/>
          </a:xfrm>
          <a:prstGeom prst="rect">
            <a:avLst/>
          </a:prstGeom>
          <a:solidFill>
            <a:schemeClr val="bg1"/>
          </a:solidFill>
        </p:spPr>
        <p:txBody>
          <a:bodyPr wrap="square" rtlCol="0">
            <a:spAutoFit/>
          </a:bodyPr>
          <a:lstStyle/>
          <a:p>
            <a:endParaRPr lang="en-US" b="0" i="0" u="none" dirty="0"/>
          </a:p>
        </p:txBody>
      </p:sp>
    </p:spTree>
    <p:extLst>
      <p:ext uri="{BB962C8B-B14F-4D97-AF65-F5344CB8AC3E}">
        <p14:creationId xmlns:p14="http://schemas.microsoft.com/office/powerpoint/2010/main" val="300184897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788987"/>
          </a:xfrm>
        </p:spPr>
        <p:txBody>
          <a:bodyPr/>
          <a:lstStyle/>
          <a:p>
            <a:r>
              <a:rPr lang="en-US" b="0" i="0" dirty="0" smtClean="0"/>
              <a:t>The Four Noble Truths</a:t>
            </a:r>
            <a:endParaRPr lang="en-US" b="0" i="0" dirty="0"/>
          </a:p>
        </p:txBody>
      </p:sp>
      <p:sp>
        <p:nvSpPr>
          <p:cNvPr id="3" name="Text Placeholder 2"/>
          <p:cNvSpPr>
            <a:spLocks noGrp="1"/>
          </p:cNvSpPr>
          <p:nvPr>
            <p:ph type="body" sz="half" idx="1"/>
          </p:nvPr>
        </p:nvSpPr>
        <p:spPr>
          <a:xfrm>
            <a:off x="3505200" y="1295400"/>
            <a:ext cx="5334000" cy="4038600"/>
          </a:xfrm>
        </p:spPr>
        <p:txBody>
          <a:bodyPr/>
          <a:lstStyle/>
          <a:p>
            <a:pPr marL="514350" indent="-514350">
              <a:buFont typeface="+mj-lt"/>
              <a:buAutoNum type="arabicPeriod"/>
            </a:pPr>
            <a:r>
              <a:rPr lang="en-US" dirty="0" smtClean="0"/>
              <a:t>Life leads to suffering.</a:t>
            </a:r>
          </a:p>
          <a:p>
            <a:pPr marL="514350" indent="-514350">
              <a:buFont typeface="+mj-lt"/>
              <a:buAutoNum type="arabicPeriod"/>
            </a:pPr>
            <a:r>
              <a:rPr lang="en-US" dirty="0" smtClean="0"/>
              <a:t>Suffering is caused by desire, craving.</a:t>
            </a:r>
          </a:p>
          <a:p>
            <a:pPr marL="514350" indent="-514350">
              <a:buFont typeface="+mj-lt"/>
              <a:buAutoNum type="arabicPeriod"/>
            </a:pPr>
            <a:r>
              <a:rPr lang="en-US" dirty="0" smtClean="0"/>
              <a:t>Extinguish desire.</a:t>
            </a:r>
          </a:p>
          <a:p>
            <a:pPr marL="514350" indent="-514350">
              <a:buFont typeface="+mj-lt"/>
              <a:buAutoNum type="arabicPeriod"/>
            </a:pPr>
            <a:r>
              <a:rPr lang="en-US" dirty="0" smtClean="0"/>
              <a:t>Follow the eightfold path…</a:t>
            </a:r>
          </a:p>
          <a:p>
            <a:pPr algn="r"/>
            <a:r>
              <a:rPr lang="en-US" sz="2000" dirty="0" smtClean="0"/>
              <a:t>—The first teaching of Gautama Buddha after attaining Nirvana: the “essence” of Buddhism.</a:t>
            </a:r>
            <a:endParaRPr lang="en-US" sz="2000" dirty="0"/>
          </a:p>
        </p:txBody>
      </p:sp>
      <p:sp>
        <p:nvSpPr>
          <p:cNvPr id="5" name="TextBox 4"/>
          <p:cNvSpPr txBox="1"/>
          <p:nvPr/>
        </p:nvSpPr>
        <p:spPr>
          <a:xfrm>
            <a:off x="304800" y="5334001"/>
            <a:ext cx="1752600" cy="762000"/>
          </a:xfrm>
          <a:prstGeom prst="rect">
            <a:avLst/>
          </a:prstGeom>
          <a:solidFill>
            <a:schemeClr val="bg1"/>
          </a:solidFill>
        </p:spPr>
        <p:txBody>
          <a:bodyPr wrap="square" rtlCol="0">
            <a:spAutoFit/>
          </a:bodyPr>
          <a:lstStyle/>
          <a:p>
            <a:endParaRPr lang="en-US" b="0" i="0" u="none"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8600" y="1066800"/>
            <a:ext cx="2880360" cy="538884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495800" y="1219200"/>
            <a:ext cx="4191000" cy="4648200"/>
          </a:xfrm>
        </p:spPr>
        <p:txBody>
          <a:bodyPr/>
          <a:lstStyle/>
          <a:p>
            <a:pPr marL="514350" indent="-514350">
              <a:buFont typeface="+mj-lt"/>
              <a:buAutoNum type="arabicPeriod"/>
            </a:pPr>
            <a:r>
              <a:rPr lang="en-US" dirty="0" smtClean="0"/>
              <a:t>Correct View</a:t>
            </a:r>
          </a:p>
          <a:p>
            <a:pPr marL="514350" indent="-514350">
              <a:buFont typeface="+mj-lt"/>
              <a:buAutoNum type="arabicPeriod"/>
            </a:pPr>
            <a:r>
              <a:rPr lang="en-US" dirty="0" smtClean="0"/>
              <a:t>Correct Intention</a:t>
            </a:r>
          </a:p>
          <a:p>
            <a:pPr marL="514350" indent="-514350">
              <a:buFont typeface="+mj-lt"/>
              <a:buAutoNum type="arabicPeriod"/>
            </a:pPr>
            <a:r>
              <a:rPr lang="en-US" dirty="0" smtClean="0"/>
              <a:t>Correct Speech</a:t>
            </a:r>
          </a:p>
          <a:p>
            <a:pPr marL="514350" indent="-514350">
              <a:buFont typeface="+mj-lt"/>
              <a:buAutoNum type="arabicPeriod"/>
            </a:pPr>
            <a:r>
              <a:rPr lang="en-US" dirty="0" smtClean="0"/>
              <a:t>Correct Action</a:t>
            </a:r>
          </a:p>
          <a:p>
            <a:pPr marL="514350" indent="-514350">
              <a:buFont typeface="+mj-lt"/>
              <a:buAutoNum type="arabicPeriod"/>
            </a:pPr>
            <a:r>
              <a:rPr lang="en-US" dirty="0" smtClean="0"/>
              <a:t>Correct Livelihood</a:t>
            </a:r>
          </a:p>
          <a:p>
            <a:pPr marL="514350" indent="-514350">
              <a:buFont typeface="+mj-lt"/>
              <a:buAutoNum type="arabicPeriod"/>
            </a:pPr>
            <a:r>
              <a:rPr lang="en-US" dirty="0" smtClean="0"/>
              <a:t>Correct Effort</a:t>
            </a:r>
          </a:p>
          <a:p>
            <a:pPr marL="514350" indent="-514350">
              <a:buFont typeface="+mj-lt"/>
              <a:buAutoNum type="arabicPeriod"/>
            </a:pPr>
            <a:r>
              <a:rPr lang="en-US" dirty="0" smtClean="0"/>
              <a:t>Correct Mindfulness</a:t>
            </a:r>
          </a:p>
          <a:p>
            <a:pPr marL="514350" indent="-514350">
              <a:buFont typeface="+mj-lt"/>
              <a:buAutoNum type="arabicPeriod"/>
            </a:pPr>
            <a:r>
              <a:rPr lang="en-US" dirty="0" smtClean="0"/>
              <a:t>Correct Concentration</a:t>
            </a:r>
          </a:p>
          <a:p>
            <a:endParaRPr lang="en-US" dirty="0"/>
          </a:p>
        </p:txBody>
      </p:sp>
      <p:sp>
        <p:nvSpPr>
          <p:cNvPr id="6" name="Title 1"/>
          <p:cNvSpPr>
            <a:spLocks noGrp="1"/>
          </p:cNvSpPr>
          <p:nvPr>
            <p:ph type="title"/>
          </p:nvPr>
        </p:nvSpPr>
        <p:spPr>
          <a:xfrm>
            <a:off x="457200" y="277813"/>
            <a:ext cx="8229600" cy="788987"/>
          </a:xfrm>
        </p:spPr>
        <p:txBody>
          <a:bodyPr/>
          <a:lstStyle/>
          <a:p>
            <a:r>
              <a:rPr lang="en-US" b="0" i="0" dirty="0" smtClean="0"/>
              <a:t>The Noble Eightfold Path</a:t>
            </a:r>
            <a:endParaRPr lang="en-US" b="0" i="0"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0600" y="2057400"/>
            <a:ext cx="2362200" cy="2362200"/>
          </a:xfrm>
          <a:prstGeom prst="rect">
            <a:avLst/>
          </a:prstGeom>
        </p:spPr>
      </p:pic>
      <p:sp>
        <p:nvSpPr>
          <p:cNvPr id="5" name="TextBox 4"/>
          <p:cNvSpPr txBox="1"/>
          <p:nvPr/>
        </p:nvSpPr>
        <p:spPr>
          <a:xfrm>
            <a:off x="304800" y="5334001"/>
            <a:ext cx="1752600" cy="762000"/>
          </a:xfrm>
          <a:prstGeom prst="rect">
            <a:avLst/>
          </a:prstGeom>
          <a:solidFill>
            <a:schemeClr val="bg1"/>
          </a:solidFill>
        </p:spPr>
        <p:txBody>
          <a:bodyPr wrap="square" rtlCol="0">
            <a:spAutoFit/>
          </a:bodyPr>
          <a:lstStyle/>
          <a:p>
            <a:endParaRPr lang="en-US" b="0" i="0" u="none"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533400" y="1295400"/>
            <a:ext cx="4648200" cy="4191000"/>
          </a:xfrm>
        </p:spPr>
        <p:txBody>
          <a:bodyPr/>
          <a:lstStyle/>
          <a:p>
            <a:pPr>
              <a:buClrTx/>
              <a:buFont typeface="Wingdings" charset="2"/>
              <a:buChar char="Ø"/>
            </a:pPr>
            <a:r>
              <a:rPr lang="en-US" sz="2400" dirty="0" smtClean="0"/>
              <a:t>Moderation, away from the extremes of self-indulgence and self-mortification</a:t>
            </a:r>
          </a:p>
          <a:p>
            <a:pPr>
              <a:buClrTx/>
              <a:buFont typeface="Wingdings" charset="2"/>
              <a:buChar char="Ø"/>
            </a:pPr>
            <a:r>
              <a:rPr lang="en-US" sz="2400" dirty="0" smtClean="0"/>
              <a:t>The middle ground between “all things exist or do not exist”</a:t>
            </a:r>
          </a:p>
          <a:p>
            <a:pPr>
              <a:buClrTx/>
              <a:buFont typeface="Wingdings" charset="2"/>
              <a:buChar char="Ø"/>
            </a:pPr>
            <a:r>
              <a:rPr lang="en-US" sz="2400" dirty="0" smtClean="0"/>
              <a:t>Avoid extremes of permanence and nihilism, existence and nothingness.</a:t>
            </a:r>
          </a:p>
          <a:p>
            <a:pPr algn="r"/>
            <a:r>
              <a:rPr lang="en-US" sz="1800" dirty="0" smtClean="0"/>
              <a:t>—Said to have been discovered by Gautama Buddha prior to his enlightenment.</a:t>
            </a:r>
            <a:endParaRPr lang="en-US" sz="1800" dirty="0"/>
          </a:p>
        </p:txBody>
      </p:sp>
      <p:sp>
        <p:nvSpPr>
          <p:cNvPr id="6" name="Title 1"/>
          <p:cNvSpPr>
            <a:spLocks noGrp="1"/>
          </p:cNvSpPr>
          <p:nvPr>
            <p:ph type="title"/>
          </p:nvPr>
        </p:nvSpPr>
        <p:spPr>
          <a:xfrm>
            <a:off x="457200" y="277813"/>
            <a:ext cx="8229600" cy="788987"/>
          </a:xfrm>
        </p:spPr>
        <p:txBody>
          <a:bodyPr/>
          <a:lstStyle/>
          <a:p>
            <a:r>
              <a:rPr lang="en-US" b="0" i="0" dirty="0" smtClean="0"/>
              <a:t>The Middle Way</a:t>
            </a:r>
            <a:endParaRPr lang="en-US" b="0" i="0" dirty="0"/>
          </a:p>
        </p:txBody>
      </p:sp>
      <p:pic>
        <p:nvPicPr>
          <p:cNvPr id="7" name="Picture 1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1219200"/>
            <a:ext cx="2838450" cy="3784600"/>
          </a:xfrm>
          <a:prstGeom prst="rect">
            <a:avLst/>
          </a:prstGeom>
          <a:noFill/>
          <a:ln w="9525">
            <a:noFill/>
            <a:miter lim="800000"/>
            <a:headEnd/>
            <a:tailEnd/>
          </a:ln>
          <a:effectLst/>
        </p:spPr>
      </p:pic>
      <p:sp>
        <p:nvSpPr>
          <p:cNvPr id="5" name="TextBox 4"/>
          <p:cNvSpPr txBox="1"/>
          <p:nvPr/>
        </p:nvSpPr>
        <p:spPr>
          <a:xfrm>
            <a:off x="304800" y="5334001"/>
            <a:ext cx="1752600" cy="762000"/>
          </a:xfrm>
          <a:prstGeom prst="rect">
            <a:avLst/>
          </a:prstGeom>
          <a:solidFill>
            <a:schemeClr val="bg1"/>
          </a:solidFill>
        </p:spPr>
        <p:txBody>
          <a:bodyPr wrap="square" rtlCol="0">
            <a:spAutoFit/>
          </a:bodyPr>
          <a:lstStyle/>
          <a:p>
            <a:endParaRPr lang="en-US" b="0" i="0" u="none"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788987"/>
          </a:xfrm>
        </p:spPr>
        <p:txBody>
          <a:bodyPr/>
          <a:lstStyle/>
          <a:p>
            <a:r>
              <a:rPr lang="en-US" b="0" i="0" dirty="0" smtClean="0"/>
              <a:t>Nirvana: Enlightenment</a:t>
            </a:r>
            <a:endParaRPr lang="en-US" b="0" i="0" dirty="0"/>
          </a:p>
        </p:txBody>
      </p:sp>
      <p:sp>
        <p:nvSpPr>
          <p:cNvPr id="3" name="Text Placeholder 2"/>
          <p:cNvSpPr>
            <a:spLocks noGrp="1"/>
          </p:cNvSpPr>
          <p:nvPr>
            <p:ph type="body" sz="half" idx="1"/>
          </p:nvPr>
        </p:nvSpPr>
        <p:spPr>
          <a:xfrm>
            <a:off x="838200" y="1219200"/>
            <a:ext cx="4267200" cy="3810000"/>
          </a:xfrm>
        </p:spPr>
        <p:txBody>
          <a:bodyPr/>
          <a:lstStyle/>
          <a:p>
            <a:pPr>
              <a:lnSpc>
                <a:spcPct val="80000"/>
              </a:lnSpc>
              <a:buFont typeface="Wingdings" charset="2"/>
              <a:buChar char="Ø"/>
            </a:pPr>
            <a:r>
              <a:rPr lang="en-US" sz="2400" dirty="0" smtClean="0"/>
              <a:t>Awakening </a:t>
            </a:r>
            <a:r>
              <a:rPr lang="en-US" sz="2400" dirty="0">
                <a:sym typeface="Wingdings"/>
              </a:rPr>
              <a:t>=</a:t>
            </a:r>
            <a:endParaRPr lang="en-US" sz="2400" dirty="0" smtClean="0"/>
          </a:p>
          <a:p>
            <a:pPr>
              <a:lnSpc>
                <a:spcPct val="80000"/>
              </a:lnSpc>
              <a:buFont typeface="Wingdings" charset="2"/>
              <a:buChar char="Ø"/>
            </a:pPr>
            <a:r>
              <a:rPr lang="en-US" sz="2400" dirty="0" smtClean="0"/>
              <a:t>Understanding </a:t>
            </a:r>
            <a:r>
              <a:rPr lang="en-US" sz="2400" dirty="0">
                <a:sym typeface="Wingdings"/>
              </a:rPr>
              <a:t>=</a:t>
            </a:r>
            <a:endParaRPr lang="en-US" sz="2400" dirty="0" smtClean="0"/>
          </a:p>
          <a:p>
            <a:pPr>
              <a:lnSpc>
                <a:spcPct val="80000"/>
              </a:lnSpc>
              <a:buFont typeface="Wingdings" charset="2"/>
              <a:buChar char="Ø"/>
            </a:pPr>
            <a:r>
              <a:rPr lang="en-US" sz="2400" dirty="0" smtClean="0"/>
              <a:t>Knowledge…</a:t>
            </a:r>
          </a:p>
          <a:p>
            <a:pPr lvl="1">
              <a:lnSpc>
                <a:spcPct val="80000"/>
              </a:lnSpc>
              <a:buFont typeface="Wingdings" charset="2"/>
              <a:buChar char="Ø"/>
            </a:pPr>
            <a:r>
              <a:rPr lang="en-US" sz="2200" dirty="0" smtClean="0"/>
              <a:t>Of past lives</a:t>
            </a:r>
          </a:p>
          <a:p>
            <a:pPr lvl="1">
              <a:lnSpc>
                <a:spcPct val="80000"/>
              </a:lnSpc>
              <a:buFont typeface="Wingdings" charset="2"/>
              <a:buChar char="Ø"/>
            </a:pPr>
            <a:r>
              <a:rPr lang="en-US" sz="2200" dirty="0" smtClean="0"/>
              <a:t>Of the working of karma and reincarnation</a:t>
            </a:r>
          </a:p>
          <a:p>
            <a:pPr lvl="1">
              <a:lnSpc>
                <a:spcPct val="80000"/>
              </a:lnSpc>
              <a:buFont typeface="Wingdings" charset="2"/>
              <a:buChar char="Ø"/>
            </a:pPr>
            <a:r>
              <a:rPr lang="en-US" sz="2200" dirty="0" smtClean="0"/>
              <a:t>Of the Four Noble Truths</a:t>
            </a:r>
          </a:p>
          <a:p>
            <a:pPr lvl="1">
              <a:lnSpc>
                <a:spcPct val="80000"/>
              </a:lnSpc>
              <a:buFont typeface="Wingdings" charset="2"/>
              <a:buChar char="Ø"/>
            </a:pPr>
            <a:r>
              <a:rPr lang="en-US" sz="2200" dirty="0" smtClean="0"/>
              <a:t>… that all this is true </a:t>
            </a:r>
            <a:r>
              <a:rPr lang="en-US" sz="2200" dirty="0" smtClean="0">
                <a:sym typeface="Wingdings"/>
              </a:rPr>
              <a:t></a:t>
            </a:r>
            <a:endParaRPr lang="en-US" sz="2200" dirty="0" smtClean="0"/>
          </a:p>
          <a:p>
            <a:pPr>
              <a:lnSpc>
                <a:spcPct val="80000"/>
              </a:lnSpc>
              <a:buFont typeface="Wingdings" charset="2"/>
              <a:buChar char="Ø"/>
            </a:pPr>
            <a:r>
              <a:rPr lang="en-US" sz="2400" dirty="0"/>
              <a:t>What the Buddha attained</a:t>
            </a:r>
          </a:p>
          <a:p>
            <a:pPr>
              <a:lnSpc>
                <a:spcPct val="80000"/>
              </a:lnSpc>
              <a:buFont typeface="Wingdings" charset="2"/>
              <a:buChar char="Ø"/>
            </a:pPr>
            <a:endParaRPr lang="en-US" sz="2400" dirty="0" smtClean="0"/>
          </a:p>
        </p:txBody>
      </p:sp>
      <p:pic>
        <p:nvPicPr>
          <p:cNvPr id="4"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1200" y="1086720"/>
            <a:ext cx="2863825" cy="4247280"/>
          </a:xfrm>
          <a:prstGeom prst="rect">
            <a:avLst/>
          </a:prstGeom>
          <a:noFill/>
          <a:ln w="9525">
            <a:noFill/>
            <a:miter lim="800000"/>
            <a:headEnd/>
            <a:tailEnd/>
          </a:ln>
          <a:effectLst/>
        </p:spPr>
      </p:pic>
      <p:sp>
        <p:nvSpPr>
          <p:cNvPr id="5" name="TextBox 4"/>
          <p:cNvSpPr txBox="1"/>
          <p:nvPr/>
        </p:nvSpPr>
        <p:spPr>
          <a:xfrm>
            <a:off x="304800" y="5334001"/>
            <a:ext cx="1752600" cy="762000"/>
          </a:xfrm>
          <a:prstGeom prst="rect">
            <a:avLst/>
          </a:prstGeom>
          <a:solidFill>
            <a:schemeClr val="bg1"/>
          </a:solidFill>
        </p:spPr>
        <p:txBody>
          <a:bodyPr wrap="square" rtlCol="0">
            <a:spAutoFit/>
          </a:bodyPr>
          <a:lstStyle/>
          <a:p>
            <a:endParaRPr lang="en-US" b="0" i="0" u="none" dirty="0"/>
          </a:p>
        </p:txBody>
      </p:sp>
    </p:spTree>
    <p:extLst>
      <p:ext uri="{BB962C8B-B14F-4D97-AF65-F5344CB8AC3E}">
        <p14:creationId xmlns:p14="http://schemas.microsoft.com/office/powerpoint/2010/main" val="59318919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5334001"/>
            <a:ext cx="1752600" cy="762000"/>
          </a:xfrm>
          <a:prstGeom prst="rect">
            <a:avLst/>
          </a:prstGeom>
          <a:solidFill>
            <a:schemeClr val="bg1"/>
          </a:solidFill>
        </p:spPr>
        <p:txBody>
          <a:bodyPr wrap="square" rtlCol="0">
            <a:spAutoFit/>
          </a:bodyPr>
          <a:lstStyle/>
          <a:p>
            <a:endParaRPr lang="en-US" b="0" i="0" u="none" dirty="0"/>
          </a:p>
        </p:txBody>
      </p:sp>
      <p:sp>
        <p:nvSpPr>
          <p:cNvPr id="2" name="Title 1"/>
          <p:cNvSpPr>
            <a:spLocks noGrp="1"/>
          </p:cNvSpPr>
          <p:nvPr>
            <p:ph type="title"/>
          </p:nvPr>
        </p:nvSpPr>
        <p:spPr>
          <a:xfrm>
            <a:off x="685800" y="381000"/>
            <a:ext cx="7770813" cy="836613"/>
          </a:xfrm>
        </p:spPr>
        <p:txBody>
          <a:bodyPr/>
          <a:lstStyle/>
          <a:p>
            <a:r>
              <a:rPr lang="en-US" sz="3600" i="0" dirty="0" smtClean="0"/>
              <a:t>Buddhism: The Practice</a:t>
            </a:r>
            <a:endParaRPr lang="en-US" sz="3600" i="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03834976"/>
              </p:ext>
            </p:extLst>
          </p:nvPr>
        </p:nvGraphicFramePr>
        <p:xfrm>
          <a:off x="152400" y="1219200"/>
          <a:ext cx="89154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84357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5334001"/>
            <a:ext cx="1752600" cy="762000"/>
          </a:xfrm>
          <a:prstGeom prst="rect">
            <a:avLst/>
          </a:prstGeom>
          <a:solidFill>
            <a:schemeClr val="bg1"/>
          </a:solidFill>
        </p:spPr>
        <p:txBody>
          <a:bodyPr wrap="square" rtlCol="0">
            <a:spAutoFit/>
          </a:bodyPr>
          <a:lstStyle/>
          <a:p>
            <a:endParaRPr lang="en-US" b="0" i="0" u="none" dirty="0"/>
          </a:p>
        </p:txBody>
      </p:sp>
      <p:pic>
        <p:nvPicPr>
          <p:cNvPr id="2" name="Picture 1"/>
          <p:cNvPicPr>
            <a:picLocks noChangeAspect="1"/>
          </p:cNvPicPr>
          <p:nvPr/>
        </p:nvPicPr>
        <p:blipFill>
          <a:blip r:embed="rId3"/>
          <a:stretch>
            <a:fillRect/>
          </a:stretch>
        </p:blipFill>
        <p:spPr>
          <a:xfrm>
            <a:off x="152400" y="361950"/>
            <a:ext cx="4191000" cy="3143250"/>
          </a:xfrm>
          <a:prstGeom prst="rect">
            <a:avLst/>
          </a:prstGeom>
        </p:spPr>
      </p:pic>
      <p:pic>
        <p:nvPicPr>
          <p:cNvPr id="4" name="Picture 3"/>
          <p:cNvPicPr>
            <a:picLocks noChangeAspect="1"/>
          </p:cNvPicPr>
          <p:nvPr/>
        </p:nvPicPr>
        <p:blipFill>
          <a:blip r:embed="rId4"/>
          <a:stretch>
            <a:fillRect/>
          </a:stretch>
        </p:blipFill>
        <p:spPr>
          <a:xfrm>
            <a:off x="0" y="3900216"/>
            <a:ext cx="9144000" cy="2957784"/>
          </a:xfrm>
          <a:prstGeom prst="rect">
            <a:avLst/>
          </a:prstGeom>
        </p:spPr>
      </p:pic>
      <p:pic>
        <p:nvPicPr>
          <p:cNvPr id="5" name="Picture 4"/>
          <p:cNvPicPr>
            <a:picLocks noChangeAspect="1"/>
          </p:cNvPicPr>
          <p:nvPr/>
        </p:nvPicPr>
        <p:blipFill>
          <a:blip r:embed="rId5"/>
          <a:stretch>
            <a:fillRect/>
          </a:stretch>
        </p:blipFill>
        <p:spPr>
          <a:xfrm>
            <a:off x="4419600" y="381000"/>
            <a:ext cx="4572000" cy="304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0813" cy="1066800"/>
          </a:xfrm>
        </p:spPr>
        <p:txBody>
          <a:bodyPr/>
          <a:lstStyle/>
          <a:p>
            <a:r>
              <a:rPr lang="en-US" sz="2800" b="0" i="0" dirty="0" smtClean="0"/>
              <a:t>Buddhism: The Practice</a:t>
            </a:r>
            <a:br>
              <a:rPr lang="en-US" sz="2800" b="0" i="0" dirty="0" smtClean="0"/>
            </a:br>
            <a:r>
              <a:rPr lang="en-US" sz="2800" b="0" i="0" dirty="0" smtClean="0"/>
              <a:t>What does “Making Merit” look like?</a:t>
            </a:r>
            <a:endParaRPr lang="en-US" sz="2800" b="0" i="0" dirty="0"/>
          </a:p>
        </p:txBody>
      </p:sp>
      <p:sp>
        <p:nvSpPr>
          <p:cNvPr id="3" name="Content Placeholder 2"/>
          <p:cNvSpPr>
            <a:spLocks noGrp="1"/>
          </p:cNvSpPr>
          <p:nvPr>
            <p:ph idx="1"/>
          </p:nvPr>
        </p:nvSpPr>
        <p:spPr>
          <a:xfrm>
            <a:off x="3200400" y="1600200"/>
            <a:ext cx="5562600" cy="4191000"/>
          </a:xfrm>
        </p:spPr>
        <p:txBody>
          <a:bodyPr/>
          <a:lstStyle/>
          <a:p>
            <a:pPr marL="914400" lvl="1" indent="-457200">
              <a:buFont typeface="Wingdings" charset="2"/>
              <a:buChar char="Ø"/>
            </a:pPr>
            <a:r>
              <a:rPr lang="en-US" dirty="0" smtClean="0"/>
              <a:t>“</a:t>
            </a:r>
            <a:r>
              <a:rPr lang="en-US" dirty="0"/>
              <a:t>Karma (from the Sanskrit, ‘action, work’) in Buddhism is the force that drives the cycle of suffering and rebirth (samsara) for each being.</a:t>
            </a:r>
            <a:r>
              <a:rPr lang="en-US" dirty="0" smtClean="0"/>
              <a:t>” This is called </a:t>
            </a:r>
            <a:r>
              <a:rPr lang="en-US" dirty="0"/>
              <a:t>‘making merit</a:t>
            </a:r>
            <a:r>
              <a:rPr lang="en-US" dirty="0" smtClean="0"/>
              <a:t>’.</a:t>
            </a:r>
            <a:endParaRPr lang="en-US" dirty="0"/>
          </a:p>
          <a:p>
            <a:pPr marL="914400" lvl="1" indent="-457200">
              <a:buFont typeface="Wingdings" charset="2"/>
              <a:buChar char="Ø"/>
            </a:pPr>
            <a:r>
              <a:rPr lang="en-US" dirty="0" smtClean="0"/>
              <a:t>To break the hold of karma (fate) and reincarnation…</a:t>
            </a:r>
          </a:p>
        </p:txBody>
      </p:sp>
      <p:sp>
        <p:nvSpPr>
          <p:cNvPr id="5" name="TextBox 4"/>
          <p:cNvSpPr txBox="1"/>
          <p:nvPr/>
        </p:nvSpPr>
        <p:spPr>
          <a:xfrm>
            <a:off x="304800" y="5334001"/>
            <a:ext cx="1752600" cy="762000"/>
          </a:xfrm>
          <a:prstGeom prst="rect">
            <a:avLst/>
          </a:prstGeom>
          <a:solidFill>
            <a:schemeClr val="bg1"/>
          </a:solidFill>
        </p:spPr>
        <p:txBody>
          <a:bodyPr wrap="square" rtlCol="0">
            <a:spAutoFit/>
          </a:bodyPr>
          <a:lstStyle/>
          <a:p>
            <a:endParaRPr lang="en-US" b="0" i="0" u="none" dirty="0"/>
          </a:p>
        </p:txBody>
      </p:sp>
      <p:pic>
        <p:nvPicPr>
          <p:cNvPr id="4" name="Picture 1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8837" y="1600200"/>
            <a:ext cx="2751563" cy="4114800"/>
          </a:xfrm>
          <a:prstGeom prst="rect">
            <a:avLst/>
          </a:prstGeom>
          <a:noFill/>
          <a:ln w="9525">
            <a:noFill/>
            <a:miter lim="800000"/>
            <a:headEnd/>
            <a:tailEnd/>
          </a:ln>
          <a:effectLst/>
        </p:spPr>
      </p:pic>
    </p:spTree>
    <p:extLst>
      <p:ext uri="{BB962C8B-B14F-4D97-AF65-F5344CB8AC3E}">
        <p14:creationId xmlns:p14="http://schemas.microsoft.com/office/powerpoint/2010/main" val="208533968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Grp="1"/>
          </p:cNvPicPr>
          <p:nvPr>
            <p:ph idx="1"/>
            <a:videoFile r:link="rId2"/>
            <p:extLst>
              <p:ext uri="{DAA4B4D4-6D71-4841-9C94-3DE7FCFB9230}">
                <p14:media xmlns:p14="http://schemas.microsoft.com/office/powerpoint/2010/main" r:link="rId1"/>
              </p:ext>
            </p:extLst>
          </p:nvPr>
        </p:nvPicPr>
        <p:blipFill>
          <a:blip r:embed="rId5"/>
          <a:srcRect/>
          <a:stretch>
            <a:fillRect/>
          </a:stretch>
        </p:blipFill>
        <p:spPr>
          <a:xfrm>
            <a:off x="4495800" y="1219200"/>
            <a:ext cx="4191000" cy="3581400"/>
          </a:xfrm>
        </p:spPr>
      </p:pic>
      <p:sp>
        <p:nvSpPr>
          <p:cNvPr id="6" name="Rectangle 5"/>
          <p:cNvSpPr/>
          <p:nvPr/>
        </p:nvSpPr>
        <p:spPr>
          <a:xfrm>
            <a:off x="457200" y="228600"/>
            <a:ext cx="8229600" cy="553998"/>
          </a:xfrm>
          <a:prstGeom prst="rect">
            <a:avLst/>
          </a:prstGeom>
        </p:spPr>
        <p:txBody>
          <a:bodyPr wrap="square">
            <a:spAutoFit/>
          </a:bodyPr>
          <a:lstStyle/>
          <a:p>
            <a:pPr algn="ctr"/>
            <a:r>
              <a:rPr lang="en-US" sz="3000" b="0" i="0" u="none" kern="0" dirty="0" smtClean="0">
                <a:solidFill>
                  <a:srgbClr val="8A100D"/>
                </a:solidFill>
                <a:latin typeface="Calibri"/>
                <a:ea typeface="ＭＳ Ｐゴシック"/>
                <a:cs typeface="ＭＳ Ｐゴシック"/>
              </a:rPr>
              <a:t>Buddhism: Making Merit</a:t>
            </a:r>
            <a:endParaRPr lang="en-US" i="0" dirty="0"/>
          </a:p>
        </p:txBody>
      </p:sp>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2400" y="1143000"/>
            <a:ext cx="3414237" cy="51054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2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p:cTn id="12"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 y="228600"/>
            <a:ext cx="8229600" cy="553998"/>
          </a:xfrm>
          <a:prstGeom prst="rect">
            <a:avLst/>
          </a:prstGeom>
        </p:spPr>
        <p:txBody>
          <a:bodyPr wrap="square">
            <a:spAutoFit/>
          </a:bodyPr>
          <a:lstStyle/>
          <a:p>
            <a:pPr algn="ctr"/>
            <a:r>
              <a:rPr lang="en-US" sz="3000" b="0" i="0" u="none" kern="0" dirty="0" smtClean="0">
                <a:solidFill>
                  <a:srgbClr val="8A100D"/>
                </a:solidFill>
                <a:latin typeface="Calibri"/>
                <a:ea typeface="ＭＳ Ｐゴシック"/>
                <a:cs typeface="ＭＳ Ｐゴシック"/>
              </a:rPr>
              <a:t>Buddhism: Making Merit</a:t>
            </a:r>
            <a:endParaRPr lang="en-US" i="0" dirty="0"/>
          </a:p>
        </p:txBody>
      </p:sp>
      <p:pic>
        <p:nvPicPr>
          <p:cNvPr id="2" name="Picture 1" descr="212.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3505200"/>
            <a:ext cx="5276088" cy="2912364"/>
          </a:xfrm>
          <a:prstGeom prst="rect">
            <a:avLst/>
          </a:prstGeom>
        </p:spPr>
      </p:pic>
      <p:pic>
        <p:nvPicPr>
          <p:cNvPr id="3" name="Picture 2" descr="253.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19600" y="914400"/>
            <a:ext cx="4553030" cy="2711021"/>
          </a:xfrm>
          <a:prstGeom prst="rect">
            <a:avLst/>
          </a:prstGeom>
        </p:spPr>
      </p:pic>
    </p:spTree>
    <p:extLst>
      <p:ext uri="{BB962C8B-B14F-4D97-AF65-F5344CB8AC3E}">
        <p14:creationId xmlns:p14="http://schemas.microsoft.com/office/powerpoint/2010/main" val="188126635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76600" y="228600"/>
            <a:ext cx="5410200" cy="553998"/>
          </a:xfrm>
          <a:prstGeom prst="rect">
            <a:avLst/>
          </a:prstGeom>
        </p:spPr>
        <p:txBody>
          <a:bodyPr wrap="square">
            <a:spAutoFit/>
          </a:bodyPr>
          <a:lstStyle/>
          <a:p>
            <a:pPr algn="ctr"/>
            <a:r>
              <a:rPr lang="en-US" sz="3000" b="0" i="0" u="none" kern="0" dirty="0" smtClean="0">
                <a:solidFill>
                  <a:srgbClr val="8A100D"/>
                </a:solidFill>
                <a:latin typeface="Calibri"/>
                <a:ea typeface="ＭＳ Ｐゴシック"/>
                <a:cs typeface="ＭＳ Ｐゴシック"/>
              </a:rPr>
              <a:t>Buddhism: Making Merit</a:t>
            </a:r>
            <a:endParaRPr lang="en-US" i="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52800" y="1447800"/>
            <a:ext cx="5473106" cy="3660140"/>
          </a:xfrm>
          <a:prstGeom prst="rect">
            <a:avLst/>
          </a:prstGeom>
        </p:spPr>
      </p:pic>
      <p:pic>
        <p:nvPicPr>
          <p:cNvPr id="7" name="Picture 10"/>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52400"/>
            <a:ext cx="27432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847015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 y="228600"/>
            <a:ext cx="8229600" cy="553998"/>
          </a:xfrm>
          <a:prstGeom prst="rect">
            <a:avLst/>
          </a:prstGeom>
        </p:spPr>
        <p:txBody>
          <a:bodyPr wrap="square">
            <a:spAutoFit/>
          </a:bodyPr>
          <a:lstStyle/>
          <a:p>
            <a:pPr algn="ctr"/>
            <a:r>
              <a:rPr lang="en-US" sz="3000" b="0" i="0" u="none" kern="0" dirty="0" smtClean="0">
                <a:solidFill>
                  <a:srgbClr val="8A100D"/>
                </a:solidFill>
                <a:latin typeface="Calibri"/>
                <a:ea typeface="ＭＳ Ｐゴシック"/>
                <a:cs typeface="ＭＳ Ｐゴシック"/>
              </a:rPr>
              <a:t>Buddhism: Making Merit</a:t>
            </a:r>
            <a:endParaRPr lang="en-US" i="0" dirty="0"/>
          </a:p>
        </p:txBody>
      </p:sp>
      <p:pic>
        <p:nvPicPr>
          <p:cNvPr id="2" name="Picture 1" descr="07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7600" y="1066800"/>
            <a:ext cx="4993742" cy="2314980"/>
          </a:xfrm>
          <a:prstGeom prst="rect">
            <a:avLst/>
          </a:prstGeom>
        </p:spPr>
      </p:pic>
      <p:pic>
        <p:nvPicPr>
          <p:cNvPr id="5" name="Picture 4" descr="110.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 y="3760712"/>
            <a:ext cx="5257800" cy="2815347"/>
          </a:xfrm>
          <a:prstGeom prst="rect">
            <a:avLst/>
          </a:prstGeom>
        </p:spPr>
      </p:pic>
    </p:spTree>
    <p:extLst>
      <p:ext uri="{BB962C8B-B14F-4D97-AF65-F5344CB8AC3E}">
        <p14:creationId xmlns:p14="http://schemas.microsoft.com/office/powerpoint/2010/main" val="30979645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52800" y="228600"/>
            <a:ext cx="5334000" cy="553998"/>
          </a:xfrm>
          <a:prstGeom prst="rect">
            <a:avLst/>
          </a:prstGeom>
        </p:spPr>
        <p:txBody>
          <a:bodyPr wrap="square">
            <a:spAutoFit/>
          </a:bodyPr>
          <a:lstStyle/>
          <a:p>
            <a:pPr algn="ctr"/>
            <a:r>
              <a:rPr lang="en-US" sz="3000" b="0" i="0" u="none" kern="0" dirty="0" smtClean="0">
                <a:solidFill>
                  <a:srgbClr val="8A100D"/>
                </a:solidFill>
                <a:latin typeface="Calibri"/>
                <a:ea typeface="ＭＳ Ｐゴシック"/>
                <a:cs typeface="ＭＳ Ｐゴシック"/>
              </a:rPr>
              <a:t>Buddhism: Making Merit</a:t>
            </a:r>
            <a:endParaRPr lang="en-US" i="0" dirty="0"/>
          </a:p>
        </p:txBody>
      </p:sp>
      <p:pic>
        <p:nvPicPr>
          <p:cNvPr id="2" name="Picture 1" descr="21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43400" y="1143000"/>
            <a:ext cx="3369564" cy="5105400"/>
          </a:xfrm>
          <a:prstGeom prst="rect">
            <a:avLst/>
          </a:prstGeom>
        </p:spPr>
      </p:pic>
      <p:pic>
        <p:nvPicPr>
          <p:cNvPr id="5" name="Picture 10"/>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52400"/>
            <a:ext cx="27432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464019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076417" y="1143000"/>
            <a:ext cx="7076983" cy="4038600"/>
          </a:xfrm>
          <a:prstGeom prst="rect">
            <a:avLst/>
          </a:prstGeom>
        </p:spPr>
      </p:pic>
      <p:sp>
        <p:nvSpPr>
          <p:cNvPr id="4" name="Title 1"/>
          <p:cNvSpPr>
            <a:spLocks noGrp="1"/>
          </p:cNvSpPr>
          <p:nvPr>
            <p:ph type="title"/>
          </p:nvPr>
        </p:nvSpPr>
        <p:spPr>
          <a:xfrm>
            <a:off x="457200" y="277813"/>
            <a:ext cx="8229600" cy="636587"/>
          </a:xfrm>
        </p:spPr>
        <p:txBody>
          <a:bodyPr/>
          <a:lstStyle/>
          <a:p>
            <a:r>
              <a:rPr lang="en-US" b="0" i="0" dirty="0" smtClean="0"/>
              <a:t>Instruction of Novices</a:t>
            </a:r>
            <a:endParaRPr lang="en-US" b="0" i="0" dirty="0"/>
          </a:p>
        </p:txBody>
      </p:sp>
      <p:sp>
        <p:nvSpPr>
          <p:cNvPr id="5" name="TextBox 4"/>
          <p:cNvSpPr txBox="1"/>
          <p:nvPr/>
        </p:nvSpPr>
        <p:spPr>
          <a:xfrm>
            <a:off x="304800" y="5334001"/>
            <a:ext cx="1752600" cy="762000"/>
          </a:xfrm>
          <a:prstGeom prst="rect">
            <a:avLst/>
          </a:prstGeom>
          <a:solidFill>
            <a:schemeClr val="bg1"/>
          </a:solidFill>
        </p:spPr>
        <p:txBody>
          <a:bodyPr wrap="square" rtlCol="0">
            <a:spAutoFit/>
          </a:bodyPr>
          <a:lstStyle/>
          <a:p>
            <a:endParaRPr lang="en-US" b="0" i="0" u="none" dirty="0"/>
          </a:p>
        </p:txBody>
      </p:sp>
      <p:sp>
        <p:nvSpPr>
          <p:cNvPr id="6" name="Title 1"/>
          <p:cNvSpPr txBox="1">
            <a:spLocks/>
          </p:cNvSpPr>
          <p:nvPr/>
        </p:nvSpPr>
        <p:spPr bwMode="auto">
          <a:xfrm>
            <a:off x="457200" y="5486400"/>
            <a:ext cx="8229600" cy="636587"/>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lvl1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5pPr>
            <a:lvl6pPr marL="25146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defRPr>
            </a:lvl6pPr>
            <a:lvl7pPr marL="29718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defRPr>
            </a:lvl7pPr>
            <a:lvl8pPr marL="34290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defRPr>
            </a:lvl8pPr>
            <a:lvl9pPr marL="38862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defRPr>
            </a:lvl9pPr>
          </a:lstStyle>
          <a:p>
            <a:r>
              <a:rPr lang="en-US" b="0" i="0" u="none" dirty="0" smtClean="0"/>
              <a:t>The novices and their parents “make merit”.</a:t>
            </a:r>
            <a:endParaRPr lang="en-US" b="0" i="0" u="none"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81000" y="1143000"/>
            <a:ext cx="4805795" cy="2819400"/>
          </a:xfrm>
          <a:prstGeom prst="rect">
            <a:avLst/>
          </a:prstGeom>
        </p:spPr>
      </p:pic>
      <p:sp>
        <p:nvSpPr>
          <p:cNvPr id="8" name="Title 1"/>
          <p:cNvSpPr>
            <a:spLocks noGrp="1"/>
          </p:cNvSpPr>
          <p:nvPr>
            <p:ph type="title"/>
          </p:nvPr>
        </p:nvSpPr>
        <p:spPr>
          <a:xfrm>
            <a:off x="457200" y="277813"/>
            <a:ext cx="8229600" cy="636587"/>
          </a:xfrm>
        </p:spPr>
        <p:txBody>
          <a:bodyPr/>
          <a:lstStyle/>
          <a:p>
            <a:r>
              <a:rPr lang="en-US" b="0" i="0" dirty="0" smtClean="0"/>
              <a:t>Thai Funeral</a:t>
            </a:r>
            <a:endParaRPr lang="en-US" b="0" i="0" dirty="0"/>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419600" y="3124200"/>
            <a:ext cx="5581651" cy="3274570"/>
          </a:xfrm>
          <a:prstGeom prst="rect">
            <a:avLst/>
          </a:prstGeom>
        </p:spPr>
      </p:pic>
      <p:sp>
        <p:nvSpPr>
          <p:cNvPr id="5" name="TextBox 4"/>
          <p:cNvSpPr txBox="1"/>
          <p:nvPr/>
        </p:nvSpPr>
        <p:spPr>
          <a:xfrm>
            <a:off x="304800" y="5334001"/>
            <a:ext cx="1752600" cy="762000"/>
          </a:xfrm>
          <a:prstGeom prst="rect">
            <a:avLst/>
          </a:prstGeom>
          <a:solidFill>
            <a:schemeClr val="bg1"/>
          </a:solidFill>
        </p:spPr>
        <p:txBody>
          <a:bodyPr wrap="square" rtlCol="0">
            <a:spAutoFit/>
          </a:bodyPr>
          <a:lstStyle/>
          <a:p>
            <a:endParaRPr lang="en-US" b="0" i="0" u="none" dirty="0"/>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636587"/>
          </a:xfrm>
        </p:spPr>
        <p:txBody>
          <a:bodyPr/>
          <a:lstStyle/>
          <a:p>
            <a:r>
              <a:rPr lang="en-US" b="0" i="0" dirty="0" smtClean="0"/>
              <a:t>Thai Funeral</a:t>
            </a:r>
            <a:endParaRPr lang="en-US" b="0" i="0" dirty="0"/>
          </a:p>
        </p:txBody>
      </p:sp>
      <p:sp>
        <p:nvSpPr>
          <p:cNvPr id="3" name="Text Placeholder 2"/>
          <p:cNvSpPr>
            <a:spLocks noGrp="1"/>
          </p:cNvSpPr>
          <p:nvPr>
            <p:ph type="body" sz="half" idx="1"/>
          </p:nvPr>
        </p:nvSpPr>
        <p:spPr>
          <a:xfrm>
            <a:off x="4800600" y="1524000"/>
            <a:ext cx="4114800" cy="3200400"/>
          </a:xfrm>
        </p:spPr>
        <p:txBody>
          <a:bodyPr/>
          <a:lstStyle/>
          <a:p>
            <a:pPr>
              <a:buClrTx/>
              <a:buFont typeface="Wingdings" charset="2"/>
              <a:buChar char="Ø"/>
            </a:pPr>
            <a:r>
              <a:rPr lang="en-US" sz="2800" dirty="0" smtClean="0">
                <a:solidFill>
                  <a:srgbClr val="800000"/>
                </a:solidFill>
              </a:rPr>
              <a:t>He’s gone and won’t be back.</a:t>
            </a:r>
          </a:p>
          <a:p>
            <a:pPr>
              <a:buClrTx/>
              <a:buFont typeface="Wingdings" charset="2"/>
              <a:buChar char="Ø"/>
            </a:pPr>
            <a:r>
              <a:rPr lang="en-US" sz="2800" dirty="0" smtClean="0">
                <a:solidFill>
                  <a:srgbClr val="800000"/>
                </a:solidFill>
              </a:rPr>
              <a:t>He sleeps and won’t wake up.</a:t>
            </a:r>
          </a:p>
          <a:p>
            <a:pPr>
              <a:buClrTx/>
              <a:buFont typeface="Wingdings" charset="2"/>
              <a:buChar char="Ø"/>
            </a:pPr>
            <a:r>
              <a:rPr lang="en-US" sz="2800" dirty="0" smtClean="0">
                <a:solidFill>
                  <a:srgbClr val="800000"/>
                </a:solidFill>
              </a:rPr>
              <a:t>There is no resurrection.</a:t>
            </a:r>
          </a:p>
          <a:p>
            <a:pPr>
              <a:buClrTx/>
              <a:buFont typeface="Wingdings" charset="2"/>
              <a:buChar char="Ø"/>
            </a:pPr>
            <a:r>
              <a:rPr lang="en-US" sz="2800" dirty="0" smtClean="0">
                <a:solidFill>
                  <a:srgbClr val="800000"/>
                </a:solidFill>
              </a:rPr>
              <a:t>There is no escape.</a:t>
            </a:r>
            <a:endParaRPr lang="en-US" sz="2800" dirty="0">
              <a:solidFill>
                <a:srgbClr val="800000"/>
              </a:solidFill>
            </a:endParaRPr>
          </a:p>
        </p:txBody>
      </p:sp>
      <p:pic>
        <p:nvPicPr>
          <p:cNvPr id="6" name="Picture 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219200"/>
            <a:ext cx="4114800" cy="2976563"/>
          </a:xfrm>
          <a:prstGeom prst="rect">
            <a:avLst/>
          </a:prstGeom>
          <a:noFill/>
          <a:ln w="9525">
            <a:noFill/>
            <a:miter lim="800000"/>
            <a:headEnd/>
            <a:tailEnd/>
          </a:ln>
          <a:effectLst/>
        </p:spPr>
      </p:pic>
      <p:sp>
        <p:nvSpPr>
          <p:cNvPr id="5" name="TextBox 4"/>
          <p:cNvSpPr txBox="1"/>
          <p:nvPr/>
        </p:nvSpPr>
        <p:spPr>
          <a:xfrm>
            <a:off x="304800" y="5334001"/>
            <a:ext cx="1752600" cy="762000"/>
          </a:xfrm>
          <a:prstGeom prst="rect">
            <a:avLst/>
          </a:prstGeom>
          <a:solidFill>
            <a:schemeClr val="bg1"/>
          </a:solidFill>
        </p:spPr>
        <p:txBody>
          <a:bodyPr wrap="square" rtlCol="0">
            <a:spAutoFit/>
          </a:bodyPr>
          <a:lstStyle/>
          <a:p>
            <a:endParaRPr lang="en-US" b="0" i="0" u="none"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 y="228600"/>
            <a:ext cx="8229600" cy="553998"/>
          </a:xfrm>
          <a:prstGeom prst="rect">
            <a:avLst/>
          </a:prstGeom>
        </p:spPr>
        <p:txBody>
          <a:bodyPr wrap="square">
            <a:spAutoFit/>
          </a:bodyPr>
          <a:lstStyle/>
          <a:p>
            <a:pPr algn="ctr"/>
            <a:r>
              <a:rPr lang="en-US" sz="3000" b="0" i="0" u="none" kern="0" dirty="0" smtClean="0">
                <a:solidFill>
                  <a:srgbClr val="8A100D"/>
                </a:solidFill>
                <a:latin typeface="Calibri"/>
                <a:ea typeface="ＭＳ Ｐゴシック"/>
                <a:cs typeface="ＭＳ Ｐゴシック"/>
              </a:rPr>
              <a:t>Buddhism: Making Merit</a:t>
            </a:r>
            <a:endParaRPr lang="en-US" i="0" dirty="0"/>
          </a:p>
        </p:txBody>
      </p:sp>
      <p:pic>
        <p:nvPicPr>
          <p:cNvPr id="3" name="Picture 1"/>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5000" y="1600200"/>
            <a:ext cx="30861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57200" y="1219200"/>
            <a:ext cx="4876800" cy="3970318"/>
          </a:xfrm>
          <a:prstGeom prst="rect">
            <a:avLst/>
          </a:prstGeom>
        </p:spPr>
        <p:txBody>
          <a:bodyPr wrap="square">
            <a:spAutoFit/>
          </a:bodyPr>
          <a:lstStyle/>
          <a:p>
            <a:pPr marL="39688" marR="0" lvl="0" indent="0" algn="l" defTabSz="914400" eaLnBrk="1" fontAlgn="auto" latinLnBrk="0" hangingPunct="1">
              <a:lnSpc>
                <a:spcPct val="100000"/>
              </a:lnSpc>
              <a:spcBef>
                <a:spcPts val="0"/>
              </a:spcBef>
              <a:spcAft>
                <a:spcPts val="0"/>
              </a:spcAft>
              <a:buClrTx/>
              <a:buSzTx/>
              <a:buFontTx/>
              <a:buNone/>
              <a:tabLst/>
              <a:defRPr/>
            </a:pPr>
            <a:r>
              <a:rPr lang="ja-JP" altLang="en-US" sz="2800" b="0" i="0" u="none" kern="0" dirty="0" smtClean="0">
                <a:solidFill>
                  <a:srgbClr val="000000"/>
                </a:solidFill>
                <a:latin typeface="Calibri"/>
                <a:ea typeface="ＭＳ Ｐゴシック" charset="0"/>
                <a:cs typeface="Calibri"/>
                <a:sym typeface="Tahoma" charset="0"/>
              </a:rPr>
              <a:t>“</a:t>
            </a:r>
            <a:r>
              <a:rPr lang="en-US" altLang="ja-JP" sz="2800" b="0" i="0" u="none" kern="0" dirty="0">
                <a:solidFill>
                  <a:srgbClr val="000000"/>
                </a:solidFill>
                <a:latin typeface="Calibri"/>
                <a:cs typeface="Calibri"/>
                <a:sym typeface="Tahoma" charset="0"/>
              </a:rPr>
              <a:t>We must take direct responsibility for </a:t>
            </a:r>
            <a:r>
              <a:rPr lang="en-US" sz="2800" b="0" i="0" u="none" kern="0" dirty="0" smtClean="0">
                <a:solidFill>
                  <a:srgbClr val="000000"/>
                </a:solidFill>
                <a:latin typeface="Calibri"/>
                <a:cs typeface="Calibri"/>
                <a:sym typeface="Tahoma" charset="0"/>
              </a:rPr>
              <a:t>our </a:t>
            </a:r>
            <a:r>
              <a:rPr lang="en-US" sz="2800" b="0" i="0" u="none" kern="0" dirty="0">
                <a:solidFill>
                  <a:srgbClr val="000000"/>
                </a:solidFill>
                <a:latin typeface="Calibri"/>
                <a:cs typeface="Calibri"/>
                <a:sym typeface="Tahoma" charset="0"/>
              </a:rPr>
              <a:t>own spiritual lives,  and rely </a:t>
            </a:r>
            <a:r>
              <a:rPr lang="en-US" sz="2800" b="0" i="0" u="none" kern="0" dirty="0" smtClean="0">
                <a:solidFill>
                  <a:srgbClr val="000000"/>
                </a:solidFill>
                <a:latin typeface="Calibri"/>
                <a:cs typeface="Calibri"/>
                <a:sym typeface="Tahoma" charset="0"/>
              </a:rPr>
              <a:t>upon nobody </a:t>
            </a:r>
            <a:r>
              <a:rPr lang="en-US" sz="2800" b="0" i="0" u="none" kern="0" dirty="0">
                <a:solidFill>
                  <a:srgbClr val="000000"/>
                </a:solidFill>
                <a:latin typeface="Calibri"/>
                <a:cs typeface="Calibri"/>
                <a:sym typeface="Tahoma" charset="0"/>
              </a:rPr>
              <a:t>and nothing… </a:t>
            </a:r>
          </a:p>
          <a:p>
            <a:pPr marL="39688" marR="0" lvl="0" indent="0" algn="l" defTabSz="914400" eaLnBrk="1" fontAlgn="auto" latinLnBrk="0" hangingPunct="1">
              <a:lnSpc>
                <a:spcPct val="100000"/>
              </a:lnSpc>
              <a:spcBef>
                <a:spcPts val="0"/>
              </a:spcBef>
              <a:spcAft>
                <a:spcPts val="0"/>
              </a:spcAft>
              <a:buClrTx/>
              <a:buSzTx/>
              <a:buFontTx/>
              <a:buNone/>
              <a:tabLst/>
              <a:defRPr/>
            </a:pPr>
            <a:r>
              <a:rPr lang="en-US" sz="2800" b="0" i="0" u="none" kern="0" dirty="0">
                <a:solidFill>
                  <a:srgbClr val="000000"/>
                </a:solidFill>
                <a:latin typeface="Calibri"/>
                <a:cs typeface="Calibri"/>
                <a:sym typeface="Tahoma" charset="0"/>
              </a:rPr>
              <a:t>If another being were able to save us, surely he would have already done so</a:t>
            </a:r>
            <a:r>
              <a:rPr lang="en-US" sz="2800" b="0" i="0" u="none" kern="0" dirty="0" smtClean="0">
                <a:solidFill>
                  <a:srgbClr val="000000"/>
                </a:solidFill>
                <a:latin typeface="Calibri"/>
                <a:cs typeface="Calibri"/>
                <a:sym typeface="Tahoma" charset="0"/>
              </a:rPr>
              <a:t>? </a:t>
            </a:r>
            <a:r>
              <a:rPr lang="en-US" sz="2800" b="0" i="0" u="none" kern="0" dirty="0">
                <a:solidFill>
                  <a:srgbClr val="000000"/>
                </a:solidFill>
                <a:latin typeface="Calibri"/>
                <a:cs typeface="Calibri"/>
                <a:sym typeface="Tahoma" charset="0"/>
              </a:rPr>
              <a:t>It is time, therefore, that we </a:t>
            </a:r>
          </a:p>
          <a:p>
            <a:pPr marL="39688" marR="0" lvl="0" indent="0" algn="l" defTabSz="914400" eaLnBrk="1" fontAlgn="auto" latinLnBrk="0" hangingPunct="1">
              <a:lnSpc>
                <a:spcPct val="100000"/>
              </a:lnSpc>
              <a:spcBef>
                <a:spcPts val="0"/>
              </a:spcBef>
              <a:spcAft>
                <a:spcPts val="0"/>
              </a:spcAft>
              <a:buClrTx/>
              <a:buSzTx/>
              <a:buFontTx/>
              <a:buNone/>
              <a:tabLst/>
              <a:defRPr/>
            </a:pPr>
            <a:r>
              <a:rPr lang="en-US" sz="2800" b="0" i="0" u="none" kern="0" dirty="0">
                <a:solidFill>
                  <a:srgbClr val="000000"/>
                </a:solidFill>
                <a:latin typeface="Calibri"/>
                <a:cs typeface="Calibri"/>
                <a:sym typeface="Tahoma" charset="0"/>
              </a:rPr>
              <a:t>help ourselves.</a:t>
            </a:r>
            <a:r>
              <a:rPr lang="ja-JP" altLang="en-US" sz="2800" b="0" i="0" u="none" kern="0" dirty="0">
                <a:solidFill>
                  <a:srgbClr val="000000"/>
                </a:solidFill>
                <a:latin typeface="Calibri"/>
                <a:ea typeface="ＭＳ Ｐゴシック" charset="0"/>
                <a:cs typeface="Calibri"/>
                <a:sym typeface="Tahoma" charset="0"/>
              </a:rPr>
              <a:t>”</a:t>
            </a:r>
            <a:endParaRPr lang="en-US" sz="2800" b="0" i="0" u="none" kern="0" dirty="0">
              <a:solidFill>
                <a:srgbClr val="000000"/>
              </a:solidFill>
              <a:latin typeface="Calibri"/>
              <a:ea typeface="ＭＳ Ｐゴシック" charset="0"/>
              <a:cs typeface="Calibri"/>
              <a:sym typeface="Tahoma" charset="0"/>
            </a:endParaRPr>
          </a:p>
        </p:txBody>
      </p:sp>
      <p:sp>
        <p:nvSpPr>
          <p:cNvPr id="7" name="TextBox 6"/>
          <p:cNvSpPr txBox="1"/>
          <p:nvPr/>
        </p:nvSpPr>
        <p:spPr>
          <a:xfrm>
            <a:off x="304800" y="5334001"/>
            <a:ext cx="1752600" cy="762000"/>
          </a:xfrm>
          <a:prstGeom prst="rect">
            <a:avLst/>
          </a:prstGeom>
          <a:solidFill>
            <a:schemeClr val="bg1"/>
          </a:solidFill>
        </p:spPr>
        <p:txBody>
          <a:bodyPr wrap="square" rtlCol="0">
            <a:spAutoFit/>
          </a:bodyPr>
          <a:lstStyle/>
          <a:p>
            <a:endParaRPr lang="en-US" b="0" i="0" u="none" dirty="0"/>
          </a:p>
        </p:txBody>
      </p:sp>
    </p:spTree>
    <p:extLst>
      <p:ext uri="{BB962C8B-B14F-4D97-AF65-F5344CB8AC3E}">
        <p14:creationId xmlns:p14="http://schemas.microsoft.com/office/powerpoint/2010/main" val="188126635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p:cNvSpPr>
            <a:spLocks noGrp="1" noChangeArrowheads="1"/>
          </p:cNvSpPr>
          <p:nvPr>
            <p:ph type="title"/>
          </p:nvPr>
        </p:nvSpPr>
        <p:spPr>
          <a:xfrm>
            <a:off x="228600" y="152400"/>
            <a:ext cx="8686800" cy="1676400"/>
          </a:xfrm>
        </p:spPr>
        <p:txBody>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i="0" dirty="0" smtClean="0">
                <a:solidFill>
                  <a:schemeClr val="accent4"/>
                </a:solidFill>
              </a:rPr>
              <a:t>Understanding Worldviews:</a:t>
            </a:r>
            <a:r>
              <a:rPr lang="en-US" sz="3200" i="0" dirty="0" smtClean="0">
                <a:solidFill>
                  <a:schemeClr val="accent4"/>
                </a:solidFill>
              </a:rPr>
              <a:t/>
            </a:r>
            <a:br>
              <a:rPr lang="en-US" sz="3200" i="0" dirty="0" smtClean="0">
                <a:solidFill>
                  <a:schemeClr val="accent4"/>
                </a:solidFill>
              </a:rPr>
            </a:br>
            <a:r>
              <a:rPr lang="en-US" sz="4000" i="0" dirty="0" smtClean="0">
                <a:solidFill>
                  <a:schemeClr val="accent4"/>
                </a:solidFill>
              </a:rPr>
              <a:t>Buddhist &amp; Confucian</a:t>
            </a:r>
            <a:endParaRPr lang="en-US" sz="4000" i="0" dirty="0">
              <a:solidFill>
                <a:schemeClr val="accent4"/>
              </a:solidFill>
            </a:endParaRPr>
          </a:p>
        </p:txBody>
      </p:sp>
      <p:sp>
        <p:nvSpPr>
          <p:cNvPr id="4" name="Rectangle 3"/>
          <p:cNvSpPr/>
          <p:nvPr/>
        </p:nvSpPr>
        <p:spPr>
          <a:xfrm>
            <a:off x="228600" y="5562600"/>
            <a:ext cx="4572000" cy="656590"/>
          </a:xfrm>
          <a:prstGeom prst="rect">
            <a:avLst/>
          </a:prstGeom>
        </p:spPr>
        <p:txBody>
          <a:bodyPr>
            <a:spAutoFit/>
          </a:bodyPr>
          <a:lstStyle/>
          <a:p>
            <a:pPr algn="l">
              <a:lnSpc>
                <a:spcPct val="80000"/>
              </a:lnSpc>
              <a:spcBef>
                <a:spcPct val="20000"/>
              </a:spcBef>
              <a:buClr>
                <a:schemeClr val="hlink"/>
              </a:buClr>
              <a:buSzPct val="75000"/>
              <a:buFont typeface="Wingdings" charset="2"/>
              <a:buNone/>
            </a:pPr>
            <a:r>
              <a:rPr lang="en-US" sz="2000" u="none" dirty="0" smtClean="0">
                <a:solidFill>
                  <a:schemeClr val="accent4">
                    <a:lumMod val="40000"/>
                    <a:lumOff val="60000"/>
                  </a:schemeClr>
                </a:solidFill>
                <a:latin typeface="+mn-lt"/>
              </a:rPr>
              <a:t>Neil O. Thompson, MD </a:t>
            </a:r>
          </a:p>
          <a:p>
            <a:pPr algn="l">
              <a:lnSpc>
                <a:spcPct val="80000"/>
              </a:lnSpc>
              <a:spcBef>
                <a:spcPct val="20000"/>
              </a:spcBef>
              <a:buClr>
                <a:schemeClr val="hlink"/>
              </a:buClr>
              <a:buSzPct val="75000"/>
              <a:buFont typeface="Wingdings" charset="2"/>
              <a:buNone/>
            </a:pPr>
            <a:r>
              <a:rPr lang="en-US" sz="2000" u="none" dirty="0" smtClean="0">
                <a:solidFill>
                  <a:schemeClr val="accent4">
                    <a:lumMod val="40000"/>
                    <a:lumOff val="60000"/>
                  </a:schemeClr>
                </a:solidFill>
                <a:latin typeface="+mn-lt"/>
              </a:rPr>
              <a:t>Matthew Koh, MD	</a:t>
            </a:r>
            <a:endParaRPr lang="en-US" sz="2000" u="none" dirty="0">
              <a:solidFill>
                <a:schemeClr val="accent4">
                  <a:lumMod val="40000"/>
                  <a:lumOff val="60000"/>
                </a:schemeClr>
              </a:solidFill>
              <a:latin typeface="+mn-lt"/>
            </a:endParaRPr>
          </a:p>
        </p:txBody>
      </p:sp>
      <p:sp>
        <p:nvSpPr>
          <p:cNvPr id="7" name="Rectangle 6"/>
          <p:cNvSpPr/>
          <p:nvPr/>
        </p:nvSpPr>
        <p:spPr>
          <a:xfrm>
            <a:off x="4343400" y="5562600"/>
            <a:ext cx="4572000" cy="964367"/>
          </a:xfrm>
          <a:prstGeom prst="rect">
            <a:avLst/>
          </a:prstGeom>
        </p:spPr>
        <p:txBody>
          <a:bodyPr>
            <a:spAutoFit/>
          </a:bodyPr>
          <a:lstStyle/>
          <a:p>
            <a:pPr>
              <a:lnSpc>
                <a:spcPct val="80000"/>
              </a:lnSpc>
              <a:spcBef>
                <a:spcPct val="20000"/>
              </a:spcBef>
              <a:buClr>
                <a:schemeClr val="hlink"/>
              </a:buClr>
              <a:buSzPct val="75000"/>
              <a:buFont typeface="Wingdings" charset="2"/>
              <a:buNone/>
            </a:pPr>
            <a:r>
              <a:rPr lang="en-US" sz="2000" u="none" dirty="0" smtClean="0">
                <a:solidFill>
                  <a:schemeClr val="accent4">
                    <a:lumMod val="40000"/>
                    <a:lumOff val="60000"/>
                  </a:schemeClr>
                </a:solidFill>
                <a:latin typeface="+mn-lt"/>
              </a:rPr>
              <a:t>Global Missions Health Conference</a:t>
            </a:r>
          </a:p>
          <a:p>
            <a:pPr>
              <a:lnSpc>
                <a:spcPct val="80000"/>
              </a:lnSpc>
              <a:spcBef>
                <a:spcPct val="20000"/>
              </a:spcBef>
              <a:buClr>
                <a:schemeClr val="hlink"/>
              </a:buClr>
              <a:buSzPct val="75000"/>
              <a:buFont typeface="Wingdings" charset="2"/>
              <a:buNone/>
            </a:pPr>
            <a:r>
              <a:rPr lang="en-US" sz="2000" u="none" dirty="0" smtClean="0">
                <a:solidFill>
                  <a:schemeClr val="accent4">
                    <a:lumMod val="40000"/>
                    <a:lumOff val="60000"/>
                  </a:schemeClr>
                </a:solidFill>
                <a:latin typeface="+mn-lt"/>
              </a:rPr>
              <a:t>Louisville, KY</a:t>
            </a:r>
          </a:p>
          <a:p>
            <a:pPr>
              <a:lnSpc>
                <a:spcPct val="80000"/>
              </a:lnSpc>
              <a:spcBef>
                <a:spcPct val="20000"/>
              </a:spcBef>
              <a:buClr>
                <a:schemeClr val="hlink"/>
              </a:buClr>
              <a:buSzPct val="75000"/>
              <a:buFont typeface="Wingdings" charset="2"/>
              <a:buNone/>
            </a:pPr>
            <a:r>
              <a:rPr lang="en-US" sz="2000" u="none" dirty="0">
                <a:solidFill>
                  <a:schemeClr val="accent4">
                    <a:lumMod val="40000"/>
                    <a:lumOff val="60000"/>
                  </a:schemeClr>
                </a:solidFill>
                <a:latin typeface="+mn-lt"/>
              </a:rPr>
              <a:t>7</a:t>
            </a:r>
            <a:r>
              <a:rPr lang="en-US" sz="2000" u="none" dirty="0" smtClean="0">
                <a:solidFill>
                  <a:schemeClr val="accent4">
                    <a:lumMod val="40000"/>
                    <a:lumOff val="60000"/>
                  </a:schemeClr>
                </a:solidFill>
                <a:latin typeface="+mn-lt"/>
              </a:rPr>
              <a:t> November 2015</a:t>
            </a:r>
            <a:endParaRPr lang="en-US" sz="2000" u="none" dirty="0">
              <a:solidFill>
                <a:schemeClr val="accent4">
                  <a:lumMod val="40000"/>
                  <a:lumOff val="60000"/>
                </a:schemeClr>
              </a:solidFill>
              <a:latin typeface="+mn-lt"/>
            </a:endParaRPr>
          </a:p>
        </p:txBody>
      </p:sp>
      <p:sp>
        <p:nvSpPr>
          <p:cNvPr id="2" name="Rectangle 1"/>
          <p:cNvSpPr/>
          <p:nvPr/>
        </p:nvSpPr>
        <p:spPr>
          <a:xfrm>
            <a:off x="457200" y="2501205"/>
            <a:ext cx="8305800" cy="1384995"/>
          </a:xfrm>
          <a:prstGeom prst="rect">
            <a:avLst/>
          </a:prstGeom>
        </p:spPr>
        <p:txBody>
          <a:bodyPr wrap="square">
            <a:spAutoFit/>
          </a:bodyPr>
          <a:lstStyle/>
          <a:p>
            <a:pPr lvl="0" algn="l" eaLnBrk="0" hangingPunct="0">
              <a:spcBef>
                <a:spcPct val="30000"/>
              </a:spcBef>
            </a:pPr>
            <a:r>
              <a:rPr lang="en-US" sz="2800" b="0" i="0" u="none" dirty="0">
                <a:solidFill>
                  <a:srgbClr val="000000"/>
                </a:solidFill>
                <a:latin typeface="Georgia"/>
                <a:ea typeface="Arial"/>
                <a:cs typeface="Arial"/>
              </a:rPr>
              <a:t>“The God who made the world and everything in it is the Lord of heaven and earth and does not live in temples built by human hands.”		—Acts </a:t>
            </a:r>
            <a:r>
              <a:rPr lang="en-US" sz="2800" b="0" i="0" u="none" dirty="0" smtClean="0">
                <a:solidFill>
                  <a:srgbClr val="000000"/>
                </a:solidFill>
                <a:latin typeface="Georgia"/>
                <a:ea typeface="Arial"/>
                <a:cs typeface="Arial"/>
              </a:rPr>
              <a:t>17.24</a:t>
            </a:r>
            <a:endParaRPr lang="en-US" sz="2800" b="0" i="0" u="none" dirty="0">
              <a:solidFill>
                <a:srgbClr val="000000"/>
              </a:solidFill>
              <a:latin typeface="Calibri"/>
              <a:ea typeface="Arial" charset="0"/>
              <a:cs typeface="Calibri"/>
            </a:endParaRPr>
          </a:p>
        </p:txBody>
      </p:sp>
    </p:spTree>
    <p:extLst>
      <p:ext uri="{BB962C8B-B14F-4D97-AF65-F5344CB8AC3E}">
        <p14:creationId xmlns:p14="http://schemas.microsoft.com/office/powerpoint/2010/main" val="198553236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788987"/>
          </a:xfrm>
        </p:spPr>
        <p:txBody>
          <a:bodyPr/>
          <a:lstStyle/>
          <a:p>
            <a:r>
              <a:rPr lang="en-US" b="0" i="0" dirty="0" smtClean="0"/>
              <a:t>Syncretism in Buddhism: </a:t>
            </a:r>
            <a:br>
              <a:rPr lang="en-US" b="0" i="0" dirty="0" smtClean="0"/>
            </a:br>
            <a:r>
              <a:rPr lang="en-US" b="0" i="0" dirty="0" smtClean="0"/>
              <a:t>Animism</a:t>
            </a:r>
            <a:endParaRPr lang="en-US" b="0" i="0" dirty="0"/>
          </a:p>
        </p:txBody>
      </p:sp>
      <p:pic>
        <p:nvPicPr>
          <p:cNvPr id="4" name="Picture 3" descr="Image3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800600" y="1524000"/>
            <a:ext cx="3733800" cy="2800350"/>
          </a:xfrm>
          <a:prstGeom prst="rect">
            <a:avLst/>
          </a:prstGeom>
          <a:noFill/>
        </p:spPr>
      </p:pic>
      <p:pic>
        <p:nvPicPr>
          <p:cNvPr id="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 y="3505200"/>
            <a:ext cx="3657600" cy="2592266"/>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788987"/>
          </a:xfrm>
        </p:spPr>
        <p:txBody>
          <a:bodyPr/>
          <a:lstStyle/>
          <a:p>
            <a:r>
              <a:rPr lang="en-US" b="0" i="0" dirty="0" smtClean="0"/>
              <a:t>Syncretism in Buddhism: </a:t>
            </a:r>
            <a:br>
              <a:rPr lang="en-US" b="0" i="0" dirty="0" smtClean="0"/>
            </a:br>
            <a:r>
              <a:rPr lang="en-US" b="0" i="0" dirty="0" smtClean="0"/>
              <a:t>Hinduism, Animism, Ancestor Worship</a:t>
            </a:r>
            <a:endParaRPr lang="en-US" b="0" i="0" dirty="0"/>
          </a:p>
        </p:txBody>
      </p:sp>
      <p:pic>
        <p:nvPicPr>
          <p:cNvPr id="3" name="Picture 2" descr="009.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8600" y="1219200"/>
            <a:ext cx="3363278" cy="5029200"/>
          </a:xfrm>
          <a:prstGeom prst="rect">
            <a:avLst/>
          </a:prstGeom>
        </p:spPr>
      </p:pic>
      <p:pic>
        <p:nvPicPr>
          <p:cNvPr id="8" name="Picture 5"/>
          <p:cNvPicPr>
            <a:picLocks noChangeAspect="1" noChangeArrowheads="1"/>
          </p:cNvPicPr>
          <p:nvPr/>
        </p:nvPicPr>
        <p:blipFill>
          <a:blip r:embed="rId4"/>
          <a:srcRect/>
          <a:stretch>
            <a:fillRect/>
          </a:stretch>
        </p:blipFill>
        <p:spPr bwMode="auto">
          <a:xfrm>
            <a:off x="4191000" y="1600200"/>
            <a:ext cx="4772041" cy="3429000"/>
          </a:xfrm>
          <a:prstGeom prst="rect">
            <a:avLst/>
          </a:prstGeom>
          <a:noFill/>
          <a:ln w="9525">
            <a:noFill/>
            <a:miter lim="800000"/>
            <a:headEnd/>
            <a:tailEnd/>
          </a:ln>
          <a:effectLst/>
        </p:spPr>
      </p:pic>
    </p:spTree>
    <p:extLst>
      <p:ext uri="{BB962C8B-B14F-4D97-AF65-F5344CB8AC3E}">
        <p14:creationId xmlns:p14="http://schemas.microsoft.com/office/powerpoint/2010/main" val="108934244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0813" cy="836613"/>
          </a:xfrm>
        </p:spPr>
        <p:txBody>
          <a:bodyPr/>
          <a:lstStyle/>
          <a:p>
            <a:r>
              <a:rPr lang="en-US" i="0" dirty="0" smtClean="0"/>
              <a:t>Buddhism in Thailand: The Results</a:t>
            </a:r>
            <a:endParaRPr lang="en-US" i="0" dirty="0"/>
          </a:p>
        </p:txBody>
      </p:sp>
      <p:sp>
        <p:nvSpPr>
          <p:cNvPr id="3" name="Content Placeholder 2"/>
          <p:cNvSpPr>
            <a:spLocks noGrp="1"/>
          </p:cNvSpPr>
          <p:nvPr>
            <p:ph idx="1"/>
          </p:nvPr>
        </p:nvSpPr>
        <p:spPr>
          <a:xfrm>
            <a:off x="533400" y="1371600"/>
            <a:ext cx="7770813" cy="3503613"/>
          </a:xfrm>
        </p:spPr>
        <p:txBody>
          <a:bodyPr/>
          <a:lstStyle/>
          <a:p>
            <a:pPr marL="914400" lvl="1" indent="-457200">
              <a:buFont typeface="Wingdings" charset="2"/>
              <a:buChar char="Ø"/>
            </a:pPr>
            <a:r>
              <a:rPr lang="en-US" sz="2400" dirty="0" smtClean="0"/>
              <a:t>Loyalty </a:t>
            </a:r>
            <a:r>
              <a:rPr lang="en-US" sz="2400" dirty="0"/>
              <a:t>to king, country, religion and family is a non-negotiable </a:t>
            </a:r>
            <a:r>
              <a:rPr lang="en-US" sz="2400" dirty="0" smtClean="0"/>
              <a:t>value.</a:t>
            </a:r>
            <a:endParaRPr lang="en-US" sz="2400" dirty="0"/>
          </a:p>
          <a:p>
            <a:pPr marL="914400" lvl="1" indent="-457200">
              <a:buFont typeface="Wingdings" charset="2"/>
              <a:buChar char="Ø"/>
            </a:pPr>
            <a:r>
              <a:rPr lang="en-US" sz="2400" dirty="0"/>
              <a:t>Becoming a Christian is seen as disloyal, like being a traitor. </a:t>
            </a:r>
            <a:endParaRPr lang="en-US" sz="2400" dirty="0" smtClean="0"/>
          </a:p>
          <a:p>
            <a:pPr marL="914400" lvl="1" indent="-457200">
              <a:buFont typeface="Wingdings" charset="2"/>
              <a:buChar char="Ø"/>
            </a:pPr>
            <a:r>
              <a:rPr lang="en-US" sz="2400" dirty="0" smtClean="0"/>
              <a:t>Therefore, it </a:t>
            </a:r>
            <a:r>
              <a:rPr lang="en-US" sz="2400" dirty="0"/>
              <a:t>is very difficult for a Thai to become a </a:t>
            </a:r>
            <a:r>
              <a:rPr lang="en-US" sz="2400" dirty="0" smtClean="0"/>
              <a:t>Christian</a:t>
            </a:r>
            <a:r>
              <a:rPr lang="en-US" sz="2400" dirty="0"/>
              <a:t>.</a:t>
            </a:r>
            <a:endParaRPr lang="en-US" sz="2400" dirty="0" smtClean="0"/>
          </a:p>
          <a:p>
            <a:pPr marL="914400" lvl="1" indent="-457200">
              <a:buFont typeface="Wingdings" charset="2"/>
              <a:buChar char="Ø"/>
            </a:pPr>
            <a:r>
              <a:rPr lang="en-US" sz="2400" dirty="0" smtClean="0"/>
              <a:t>Thai Funeral: Fatalism </a:t>
            </a:r>
            <a:r>
              <a:rPr lang="en-US" sz="2400" dirty="0">
                <a:sym typeface="Wingdings"/>
              </a:rPr>
              <a:t> </a:t>
            </a:r>
            <a:r>
              <a:rPr lang="en-US" sz="2400" dirty="0"/>
              <a:t>Hopelessness and Despair</a:t>
            </a:r>
          </a:p>
          <a:p>
            <a:pPr marL="914400" lvl="1" indent="-457200">
              <a:buFont typeface="Wingdings" charset="2"/>
              <a:buChar char="Ø"/>
            </a:pPr>
            <a:r>
              <a:rPr lang="en-US" sz="2400" dirty="0" smtClean="0"/>
              <a:t>And yet, after </a:t>
            </a:r>
            <a:r>
              <a:rPr lang="en-US" sz="2400" dirty="0"/>
              <a:t>centuries of proclamation of the Gospel, only </a:t>
            </a:r>
            <a:r>
              <a:rPr lang="en-US" sz="2400" dirty="0" smtClean="0"/>
              <a:t>0.5% </a:t>
            </a:r>
            <a:r>
              <a:rPr lang="en-US" sz="2400" dirty="0"/>
              <a:t>of Thai people are Christians. </a:t>
            </a:r>
          </a:p>
        </p:txBody>
      </p:sp>
      <p:sp>
        <p:nvSpPr>
          <p:cNvPr id="4" name="TextBox 3"/>
          <p:cNvSpPr txBox="1"/>
          <p:nvPr/>
        </p:nvSpPr>
        <p:spPr>
          <a:xfrm>
            <a:off x="304800" y="5334001"/>
            <a:ext cx="1752600" cy="762000"/>
          </a:xfrm>
          <a:prstGeom prst="rect">
            <a:avLst/>
          </a:prstGeom>
          <a:solidFill>
            <a:schemeClr val="bg1"/>
          </a:solidFill>
        </p:spPr>
        <p:txBody>
          <a:bodyPr wrap="square" rtlCol="0">
            <a:spAutoFit/>
          </a:bodyPr>
          <a:lstStyle/>
          <a:p>
            <a:endParaRPr lang="en-US" b="0" i="0" u="none" dirty="0"/>
          </a:p>
        </p:txBody>
      </p:sp>
    </p:spTree>
    <p:extLst>
      <p:ext uri="{BB962C8B-B14F-4D97-AF65-F5344CB8AC3E}">
        <p14:creationId xmlns:p14="http://schemas.microsoft.com/office/powerpoint/2010/main" val="168526866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5334001"/>
            <a:ext cx="1752600" cy="762000"/>
          </a:xfrm>
          <a:prstGeom prst="rect">
            <a:avLst/>
          </a:prstGeom>
          <a:solidFill>
            <a:schemeClr val="bg1"/>
          </a:solidFill>
        </p:spPr>
        <p:txBody>
          <a:bodyPr wrap="square" rtlCol="0">
            <a:spAutoFit/>
          </a:bodyPr>
          <a:lstStyle/>
          <a:p>
            <a:endParaRPr lang="en-US" b="0" i="0" u="none" dirty="0"/>
          </a:p>
        </p:txBody>
      </p:sp>
      <p:sp>
        <p:nvSpPr>
          <p:cNvPr id="2" name="Title 1"/>
          <p:cNvSpPr>
            <a:spLocks noGrp="1"/>
          </p:cNvSpPr>
          <p:nvPr>
            <p:ph type="title"/>
          </p:nvPr>
        </p:nvSpPr>
        <p:spPr>
          <a:xfrm>
            <a:off x="685800" y="76200"/>
            <a:ext cx="7770813" cy="836613"/>
          </a:xfrm>
        </p:spPr>
        <p:txBody>
          <a:bodyPr/>
          <a:lstStyle/>
          <a:p>
            <a:r>
              <a:rPr lang="en-US" i="0" dirty="0" smtClean="0"/>
              <a:t>Buddhism in Thailand: Summary</a:t>
            </a:r>
            <a:endParaRPr lang="en-US" i="0" dirty="0"/>
          </a:p>
        </p:txBody>
      </p:sp>
      <p:sp>
        <p:nvSpPr>
          <p:cNvPr id="3" name="Content Placeholder 2"/>
          <p:cNvSpPr>
            <a:spLocks noGrp="1"/>
          </p:cNvSpPr>
          <p:nvPr>
            <p:ph idx="1"/>
          </p:nvPr>
        </p:nvSpPr>
        <p:spPr>
          <a:xfrm>
            <a:off x="685801" y="1066800"/>
            <a:ext cx="5486400" cy="2133600"/>
          </a:xfrm>
        </p:spPr>
        <p:txBody>
          <a:bodyPr/>
          <a:lstStyle/>
          <a:p>
            <a:pPr marL="914400" lvl="1" indent="-457200">
              <a:buFont typeface="Wingdings" charset="2"/>
              <a:buChar char="Ø"/>
            </a:pPr>
            <a:r>
              <a:rPr lang="en-US" sz="2400" dirty="0" smtClean="0"/>
              <a:t>“</a:t>
            </a:r>
            <a:r>
              <a:rPr lang="en-US" sz="2400" dirty="0"/>
              <a:t>To be </a:t>
            </a:r>
            <a:r>
              <a:rPr lang="en-US" sz="2400" dirty="0" smtClean="0"/>
              <a:t>Thai </a:t>
            </a:r>
            <a:r>
              <a:rPr lang="en-US" sz="2400" dirty="0"/>
              <a:t>is to be Buddhist.</a:t>
            </a:r>
            <a:r>
              <a:rPr lang="en-US" sz="2400" dirty="0" smtClean="0"/>
              <a:t>”</a:t>
            </a:r>
          </a:p>
          <a:p>
            <a:pPr marL="914400" lvl="1" indent="-457200">
              <a:buFont typeface="Wingdings" charset="2"/>
              <a:buChar char="Ø"/>
            </a:pPr>
            <a:r>
              <a:rPr lang="en-US" sz="2400" dirty="0" smtClean="0"/>
              <a:t>Buddhism is growing worldwide.</a:t>
            </a:r>
            <a:endParaRPr lang="en-US" sz="2400" dirty="0"/>
          </a:p>
          <a:p>
            <a:pPr marL="914400" lvl="1" indent="-457200">
              <a:buFont typeface="Wingdings" charset="2"/>
              <a:buChar char="Ø"/>
            </a:pPr>
            <a:r>
              <a:rPr lang="en-US" sz="2400" dirty="0"/>
              <a:t>The Challenge </a:t>
            </a:r>
            <a:r>
              <a:rPr lang="en-US" sz="2400" dirty="0" smtClean="0"/>
              <a:t>Today</a:t>
            </a:r>
            <a:endParaRPr lang="en-US" sz="2400" dirty="0"/>
          </a:p>
          <a:p>
            <a:pPr marL="914400" lvl="1" indent="-457200">
              <a:buFont typeface="Wingdings" charset="2"/>
              <a:buChar char="Ø"/>
            </a:pPr>
            <a:r>
              <a:rPr lang="en-US" sz="2400" dirty="0" smtClean="0"/>
              <a:t>Then </a:t>
            </a:r>
            <a:r>
              <a:rPr lang="en-US" sz="2400" dirty="0"/>
              <a:t>what can you do? </a:t>
            </a:r>
          </a:p>
        </p:txBody>
      </p:sp>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19800" y="1676400"/>
            <a:ext cx="2853819" cy="4267200"/>
          </a:xfrm>
          <a:prstGeom prst="rect">
            <a:avLst/>
          </a:prstGeom>
          <a:noFill/>
          <a:ln w="9525">
            <a:noFill/>
            <a:miter lim="800000"/>
            <a:headEnd/>
            <a:tailEnd/>
          </a:ln>
          <a:effectLst/>
        </p:spPr>
      </p:pic>
      <p:pic>
        <p:nvPicPr>
          <p:cNvPr id="6"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00200" y="3124200"/>
            <a:ext cx="2713038" cy="2931394"/>
          </a:xfrm>
          <a:prstGeom prst="rect">
            <a:avLst/>
          </a:prstGeom>
          <a:noFill/>
          <a:ln w="9525">
            <a:noFill/>
            <a:miter lim="800000"/>
            <a:headEnd/>
            <a:tailEnd/>
          </a:ln>
          <a:effectLst/>
        </p:spPr>
      </p:pic>
    </p:spTree>
    <p:extLst>
      <p:ext uri="{BB962C8B-B14F-4D97-AF65-F5344CB8AC3E}">
        <p14:creationId xmlns:p14="http://schemas.microsoft.com/office/powerpoint/2010/main" val="195871801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1" descr="Buddhistmap.jpg"/>
          <p:cNvPicPr>
            <a:picLocks noChangeAspect="1"/>
          </p:cNvPicPr>
          <p:nvPr/>
        </p:nvPicPr>
        <p:blipFill>
          <a:blip r:embed="rId2"/>
          <a:srcRect/>
          <a:stretch>
            <a:fillRect/>
          </a:stretch>
        </p:blipFill>
        <p:spPr bwMode="auto">
          <a:xfrm>
            <a:off x="3" y="-208561"/>
            <a:ext cx="9448798" cy="7302113"/>
          </a:xfrm>
          <a:prstGeom prst="rect">
            <a:avLst/>
          </a:prstGeom>
          <a:noFill/>
          <a:ln w="9525">
            <a:noFill/>
            <a:miter lim="800000"/>
            <a:headEnd/>
            <a:tailEnd/>
          </a:ln>
        </p:spPr>
      </p:pic>
    </p:spTree>
    <p:extLst>
      <p:ext uri="{BB962C8B-B14F-4D97-AF65-F5344CB8AC3E}">
        <p14:creationId xmlns:p14="http://schemas.microsoft.com/office/powerpoint/2010/main" val="425413930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
          <p:cNvPicPr>
            <a:picLocks noChangeAspect="1"/>
          </p:cNvPicPr>
          <p:nvPr/>
        </p:nvPicPr>
        <p:blipFill>
          <a:blip r:embed="rId3"/>
          <a:srcRect/>
          <a:stretch>
            <a:fillRect/>
          </a:stretch>
        </p:blipFill>
        <p:spPr bwMode="auto">
          <a:xfrm>
            <a:off x="135625" y="-101466"/>
            <a:ext cx="9008375" cy="6403841"/>
          </a:xfrm>
          <a:prstGeom prst="rect">
            <a:avLst/>
          </a:prstGeom>
          <a:noFill/>
          <a:ln w="9525">
            <a:noFill/>
            <a:miter lim="800000"/>
            <a:headEnd/>
            <a:tailEnd/>
          </a:ln>
        </p:spPr>
      </p:pic>
    </p:spTree>
    <p:extLst>
      <p:ext uri="{BB962C8B-B14F-4D97-AF65-F5344CB8AC3E}">
        <p14:creationId xmlns:p14="http://schemas.microsoft.com/office/powerpoint/2010/main" val="217333373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788987"/>
          </a:xfrm>
        </p:spPr>
        <p:txBody>
          <a:bodyPr/>
          <a:lstStyle/>
          <a:p>
            <a:r>
              <a:rPr lang="en-US" b="0" i="0" dirty="0" smtClean="0"/>
              <a:t>Outline</a:t>
            </a:r>
            <a:endParaRPr lang="en-US" b="0" i="0" dirty="0"/>
          </a:p>
        </p:txBody>
      </p:sp>
      <p:sp>
        <p:nvSpPr>
          <p:cNvPr id="3" name="Text Placeholder 2"/>
          <p:cNvSpPr>
            <a:spLocks noGrp="1"/>
          </p:cNvSpPr>
          <p:nvPr>
            <p:ph type="body" sz="half" idx="1"/>
          </p:nvPr>
        </p:nvSpPr>
        <p:spPr>
          <a:xfrm>
            <a:off x="1676400" y="1219200"/>
            <a:ext cx="6172200" cy="3810000"/>
          </a:xfrm>
        </p:spPr>
        <p:txBody>
          <a:bodyPr/>
          <a:lstStyle/>
          <a:p>
            <a:pPr>
              <a:lnSpc>
                <a:spcPct val="80000"/>
              </a:lnSpc>
              <a:buFont typeface="Wingdings" charset="2"/>
              <a:buChar char="Ø"/>
            </a:pPr>
            <a:r>
              <a:rPr lang="en-US" sz="2400" dirty="0"/>
              <a:t>Introduction: </a:t>
            </a:r>
            <a:r>
              <a:rPr lang="en-US" sz="2400" dirty="0" smtClean="0"/>
              <a:t>Worldview—What is it? </a:t>
            </a:r>
          </a:p>
          <a:p>
            <a:pPr lvl="0">
              <a:lnSpc>
                <a:spcPct val="80000"/>
              </a:lnSpc>
              <a:buFont typeface="Wingdings" charset="2"/>
              <a:buChar char="Ø"/>
            </a:pPr>
            <a:r>
              <a:rPr lang="en-US" sz="2400" dirty="0" smtClean="0"/>
              <a:t>Understanding Buddhism </a:t>
            </a:r>
          </a:p>
          <a:p>
            <a:pPr marL="0" lvl="0" indent="0">
              <a:lnSpc>
                <a:spcPct val="80000"/>
              </a:lnSpc>
            </a:pPr>
            <a:r>
              <a:rPr lang="en-US" sz="2400" dirty="0"/>
              <a:t>	</a:t>
            </a:r>
            <a:r>
              <a:rPr lang="en-US" sz="2000" dirty="0" smtClean="0"/>
              <a:t>Philosophy </a:t>
            </a:r>
            <a:r>
              <a:rPr lang="en-US" sz="1000" dirty="0" smtClean="0"/>
              <a:t> </a:t>
            </a:r>
          </a:p>
          <a:p>
            <a:pPr marL="0" lvl="0" indent="0">
              <a:lnSpc>
                <a:spcPct val="80000"/>
              </a:lnSpc>
            </a:pPr>
            <a:r>
              <a:rPr lang="en-US" sz="2000" dirty="0" smtClean="0"/>
              <a:t>	Practice</a:t>
            </a:r>
          </a:p>
          <a:p>
            <a:pPr lvl="0">
              <a:lnSpc>
                <a:spcPct val="80000"/>
              </a:lnSpc>
              <a:buFont typeface="Wingdings" charset="2"/>
              <a:buChar char="Ø"/>
            </a:pPr>
            <a:r>
              <a:rPr lang="en-US" sz="2400" b="1" dirty="0" smtClean="0"/>
              <a:t>Understanding Confucianism </a:t>
            </a:r>
          </a:p>
          <a:p>
            <a:pPr marL="0" lvl="0" indent="0">
              <a:lnSpc>
                <a:spcPct val="80000"/>
              </a:lnSpc>
            </a:pPr>
            <a:r>
              <a:rPr lang="en-US" sz="2400" b="1" dirty="0" smtClean="0"/>
              <a:t>	</a:t>
            </a:r>
            <a:r>
              <a:rPr lang="en-US" sz="2000" b="1" dirty="0" smtClean="0"/>
              <a:t>Philosophy  </a:t>
            </a:r>
            <a:endParaRPr lang="en-US" sz="2000" b="1" dirty="0"/>
          </a:p>
          <a:p>
            <a:pPr marL="0" lvl="0" indent="0">
              <a:lnSpc>
                <a:spcPct val="80000"/>
              </a:lnSpc>
            </a:pPr>
            <a:r>
              <a:rPr lang="en-US" sz="2000" b="1" dirty="0"/>
              <a:t>	</a:t>
            </a:r>
            <a:r>
              <a:rPr lang="en-US" sz="2000" b="1" dirty="0" smtClean="0"/>
              <a:t>Practice</a:t>
            </a:r>
            <a:endParaRPr lang="en-US" sz="2400" b="1" dirty="0" smtClean="0"/>
          </a:p>
          <a:p>
            <a:pPr>
              <a:lnSpc>
                <a:spcPct val="80000"/>
              </a:lnSpc>
              <a:buFont typeface="Wingdings" charset="2"/>
              <a:buChar char="Ø"/>
            </a:pPr>
            <a:r>
              <a:rPr lang="en-US" sz="2400" dirty="0" smtClean="0"/>
              <a:t>Summary</a:t>
            </a:r>
          </a:p>
          <a:p>
            <a:pPr lvl="0">
              <a:lnSpc>
                <a:spcPct val="80000"/>
              </a:lnSpc>
              <a:buFont typeface="Wingdings" charset="2"/>
              <a:buChar char="Ø"/>
            </a:pPr>
            <a:r>
              <a:rPr lang="en-US" sz="2400" dirty="0" smtClean="0"/>
              <a:t>Response</a:t>
            </a:r>
          </a:p>
        </p:txBody>
      </p:sp>
      <p:sp>
        <p:nvSpPr>
          <p:cNvPr id="4" name="TextBox 3"/>
          <p:cNvSpPr txBox="1"/>
          <p:nvPr/>
        </p:nvSpPr>
        <p:spPr>
          <a:xfrm>
            <a:off x="304800" y="5334001"/>
            <a:ext cx="1752600" cy="762000"/>
          </a:xfrm>
          <a:prstGeom prst="rect">
            <a:avLst/>
          </a:prstGeom>
          <a:solidFill>
            <a:schemeClr val="bg1"/>
          </a:solidFill>
        </p:spPr>
        <p:txBody>
          <a:bodyPr wrap="square" rtlCol="0">
            <a:spAutoFit/>
          </a:bodyPr>
          <a:lstStyle/>
          <a:p>
            <a:endParaRPr lang="en-US" b="0" i="0" u="none" dirty="0"/>
          </a:p>
        </p:txBody>
      </p:sp>
    </p:spTree>
    <p:extLst>
      <p:ext uri="{BB962C8B-B14F-4D97-AF65-F5344CB8AC3E}">
        <p14:creationId xmlns:p14="http://schemas.microsoft.com/office/powerpoint/2010/main" val="59318919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4213" y="549275"/>
            <a:ext cx="7772400" cy="2087563"/>
          </a:xfrm>
        </p:spPr>
        <p:txBody>
          <a:bodyPr/>
          <a:lstStyle/>
          <a:p>
            <a:pPr eaLnBrk="1" hangingPunct="1">
              <a:defRPr/>
            </a:pPr>
            <a:r>
              <a:rPr lang="en-CA" altLang="zh-CN" sz="4400" b="0" smtClean="0">
                <a:solidFill>
                  <a:schemeClr val="bg2"/>
                </a:solidFill>
                <a:effectLst/>
                <a:latin typeface="Arial" charset="0"/>
                <a:ea typeface="宋体" charset="0"/>
                <a:cs typeface="宋体" charset="0"/>
              </a:rPr>
              <a:t>The Influence of Confucian Work Ethic as it relates to Professional Mission in PRC</a:t>
            </a:r>
            <a:r>
              <a:rPr lang="en-US" altLang="zh-CN" sz="5400" smtClean="0">
                <a:ea typeface="宋体" charset="0"/>
                <a:cs typeface="宋体" charset="0"/>
              </a:rPr>
              <a:t> </a:t>
            </a:r>
          </a:p>
        </p:txBody>
      </p:sp>
      <p:pic>
        <p:nvPicPr>
          <p:cNvPr id="5124" name="Picture 4" descr="地圖"/>
          <p:cNvPicPr>
            <a:picLocks noGrp="1" noChangeAspect="1" noChangeArrowheads="1"/>
          </p:cNvPicPr>
          <p:nvPr>
            <p:ph type="subTitle" idx="1"/>
          </p:nvPr>
        </p:nvPicPr>
        <p:blipFill>
          <a:blip r:embed="rId3">
            <a:extLst>
              <a:ext uri="{28A0092B-C50C-407E-A947-70E740481C1C}">
                <a14:useLocalDpi xmlns:a14="http://schemas.microsoft.com/office/drawing/2010/main" val="0"/>
              </a:ext>
            </a:extLst>
          </a:blip>
          <a:srcRect l="16258" t="47018" r="61256" b="20982"/>
          <a:stretch>
            <a:fillRect/>
          </a:stretch>
        </p:blipFill>
        <p:spPr>
          <a:xfrm>
            <a:off x="827088" y="3429000"/>
            <a:ext cx="2836862" cy="28527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4099" name="Picture 5" descr="福音醫院"/>
          <p:cNvPicPr>
            <a:picLocks noChangeAspect="1" noChangeArrowheads="1"/>
          </p:cNvPicPr>
          <p:nvPr/>
        </p:nvPicPr>
        <p:blipFill>
          <a:blip r:embed="rId4">
            <a:extLst>
              <a:ext uri="{28A0092B-C50C-407E-A947-70E740481C1C}">
                <a14:useLocalDpi xmlns:a14="http://schemas.microsoft.com/office/drawing/2010/main" val="0"/>
              </a:ext>
            </a:extLst>
          </a:blip>
          <a:srcRect l="55521" t="18935" b="6557"/>
          <a:stretch>
            <a:fillRect/>
          </a:stretch>
        </p:blipFill>
        <p:spPr bwMode="auto">
          <a:xfrm>
            <a:off x="5795963" y="2852738"/>
            <a:ext cx="3200400"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0318213"/>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p:cNvSpPr>
            <a:spLocks noGrp="1" noRot="1" noChangeArrowheads="1"/>
          </p:cNvSpPr>
          <p:nvPr>
            <p:ph type="title"/>
          </p:nvPr>
        </p:nvSpPr>
        <p:spPr/>
        <p:txBody>
          <a:bodyPr/>
          <a:lstStyle/>
          <a:p>
            <a:pPr eaLnBrk="1" hangingPunct="1">
              <a:defRPr/>
            </a:pPr>
            <a:r>
              <a:rPr lang="en-CA" b="0" smtClean="0">
                <a:solidFill>
                  <a:schemeClr val="bg2"/>
                </a:solidFill>
                <a:effectLst/>
                <a:latin typeface="Arial" charset="0"/>
              </a:rPr>
              <a:t>Nature and Purpose of Study</a:t>
            </a:r>
          </a:p>
        </p:txBody>
      </p:sp>
      <p:sp>
        <p:nvSpPr>
          <p:cNvPr id="6147" name="Rectangle 3"/>
          <p:cNvSpPr>
            <a:spLocks noGrp="1" noChangeArrowheads="1"/>
          </p:cNvSpPr>
          <p:nvPr>
            <p:ph type="body" idx="1"/>
          </p:nvPr>
        </p:nvSpPr>
        <p:spPr>
          <a:xfrm>
            <a:off x="1763713" y="1700213"/>
            <a:ext cx="7772400" cy="4114800"/>
          </a:xfrm>
        </p:spPr>
        <p:txBody>
          <a:bodyPr/>
          <a:lstStyle/>
          <a:p>
            <a:pPr eaLnBrk="1" hangingPunct="1">
              <a:defRPr/>
            </a:pPr>
            <a:r>
              <a:rPr lang="en-CA" smtClean="0">
                <a:solidFill>
                  <a:schemeClr val="bg2"/>
                </a:solidFill>
                <a:effectLst/>
                <a:latin typeface="Arial" charset="0"/>
              </a:rPr>
              <a:t>Tentmaking theology</a:t>
            </a:r>
          </a:p>
          <a:p>
            <a:pPr eaLnBrk="1" hangingPunct="1">
              <a:defRPr/>
            </a:pPr>
            <a:r>
              <a:rPr lang="en-CA" smtClean="0">
                <a:solidFill>
                  <a:schemeClr val="bg2"/>
                </a:solidFill>
                <a:effectLst/>
                <a:latin typeface="Arial" charset="0"/>
              </a:rPr>
              <a:t>Asian Theology - Theology of Work</a:t>
            </a:r>
          </a:p>
          <a:p>
            <a:pPr eaLnBrk="1" hangingPunct="1">
              <a:buFont typeface="Wingdings" charset="0"/>
              <a:buNone/>
              <a:defRPr/>
            </a:pPr>
            <a:r>
              <a:rPr lang="en-CA" smtClean="0">
                <a:solidFill>
                  <a:schemeClr val="bg2"/>
                </a:solidFill>
                <a:effectLst/>
                <a:latin typeface="Arial" charset="0"/>
              </a:rPr>
              <a:t>		</a:t>
            </a:r>
            <a:r>
              <a:rPr lang="en-CA" sz="2800" smtClean="0">
                <a:solidFill>
                  <a:schemeClr val="bg2"/>
                </a:solidFill>
                <a:effectLst/>
                <a:latin typeface="Arial" charset="0"/>
              </a:rPr>
              <a:t>Pastoral care of tentmakers</a:t>
            </a:r>
          </a:p>
          <a:p>
            <a:pPr eaLnBrk="1" hangingPunct="1">
              <a:buFont typeface="Wingdings" charset="0"/>
              <a:buNone/>
              <a:defRPr/>
            </a:pPr>
            <a:r>
              <a:rPr lang="en-CA" sz="2800" smtClean="0">
                <a:solidFill>
                  <a:schemeClr val="bg2"/>
                </a:solidFill>
                <a:effectLst/>
                <a:latin typeface="Arial" charset="0"/>
              </a:rPr>
              <a:t>		Missionary Praxis in PRC</a:t>
            </a:r>
            <a:endParaRPr lang="en-US" altLang="zh-TW" sz="2800" smtClean="0">
              <a:solidFill>
                <a:schemeClr val="bg2"/>
              </a:solidFill>
              <a:effectLst/>
              <a:latin typeface="Arial" charset="0"/>
              <a:ea typeface="新細明體" charset="0"/>
              <a:cs typeface="新細明體" charset="0"/>
            </a:endParaRPr>
          </a:p>
        </p:txBody>
      </p:sp>
    </p:spTree>
    <p:extLst>
      <p:ext uri="{BB962C8B-B14F-4D97-AF65-F5344CB8AC3E}">
        <p14:creationId xmlns:p14="http://schemas.microsoft.com/office/powerpoint/2010/main" val="229533696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2"/>
          <p:cNvSpPr>
            <a:spLocks noGrp="1" noRot="1" noChangeArrowheads="1"/>
          </p:cNvSpPr>
          <p:nvPr>
            <p:ph type="title"/>
          </p:nvPr>
        </p:nvSpPr>
        <p:spPr/>
        <p:txBody>
          <a:bodyPr/>
          <a:lstStyle/>
          <a:p>
            <a:pPr eaLnBrk="1" hangingPunct="1">
              <a:defRPr/>
            </a:pPr>
            <a:r>
              <a:rPr lang="en-CA" altLang="zh-CN" b="0" smtClean="0">
                <a:solidFill>
                  <a:schemeClr val="bg2"/>
                </a:solidFill>
                <a:effectLst/>
                <a:latin typeface="Arial" charset="0"/>
                <a:ea typeface="宋体" charset="0"/>
                <a:cs typeface="宋体" charset="0"/>
              </a:rPr>
              <a:t>A Personal Pilgrimage</a:t>
            </a:r>
            <a:r>
              <a:rPr lang="en-US" altLang="zh-CN" smtClean="0">
                <a:ea typeface="宋体" charset="0"/>
                <a:cs typeface="宋体" charset="0"/>
              </a:rPr>
              <a:t> </a:t>
            </a:r>
          </a:p>
        </p:txBody>
      </p:sp>
      <p:pic>
        <p:nvPicPr>
          <p:cNvPr id="7172" name="Picture 4" descr="OR, LQ"/>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66875" y="1600200"/>
            <a:ext cx="5810250" cy="45259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345118484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6" name="TextBox 5"/>
          <p:cNvSpPr txBox="1"/>
          <p:nvPr/>
        </p:nvSpPr>
        <p:spPr>
          <a:xfrm>
            <a:off x="304800" y="5334001"/>
            <a:ext cx="1752600" cy="762000"/>
          </a:xfrm>
          <a:prstGeom prst="rect">
            <a:avLst/>
          </a:prstGeom>
          <a:solidFill>
            <a:schemeClr val="bg1"/>
          </a:solidFill>
        </p:spPr>
        <p:txBody>
          <a:bodyPr wrap="square" rtlCol="0">
            <a:spAutoFit/>
          </a:bodyPr>
          <a:lstStyle/>
          <a:p>
            <a:endParaRPr lang="en-US" b="0" i="0" u="none" dirty="0"/>
          </a:p>
        </p:txBody>
      </p:sp>
      <p:pic>
        <p:nvPicPr>
          <p:cNvPr id="4" name="Picture 3" descr="IMG_21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381000"/>
            <a:ext cx="3979963" cy="5562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Rectangle 2"/>
          <p:cNvSpPr>
            <a:spLocks noGrp="1" noRot="1" noChangeArrowheads="1"/>
          </p:cNvSpPr>
          <p:nvPr>
            <p:ph type="title"/>
          </p:nvPr>
        </p:nvSpPr>
        <p:spPr/>
        <p:txBody>
          <a:bodyPr/>
          <a:lstStyle/>
          <a:p>
            <a:pPr eaLnBrk="1" hangingPunct="1">
              <a:defRPr/>
            </a:pPr>
            <a:r>
              <a:rPr lang="en-CA" smtClean="0">
                <a:solidFill>
                  <a:schemeClr val="bg2"/>
                </a:solidFill>
                <a:effectLst/>
                <a:latin typeface="Arial" charset="0"/>
              </a:rPr>
              <a:t>Outline</a:t>
            </a:r>
            <a:endParaRPr lang="en-US" altLang="zh-TW" smtClean="0">
              <a:solidFill>
                <a:schemeClr val="bg2"/>
              </a:solidFill>
              <a:effectLst/>
              <a:latin typeface="Arial" charset="0"/>
              <a:ea typeface="新細明體" charset="0"/>
              <a:cs typeface="新細明體" charset="0"/>
            </a:endParaRPr>
          </a:p>
        </p:txBody>
      </p:sp>
      <p:sp>
        <p:nvSpPr>
          <p:cNvPr id="66563" name="Rectangle 3"/>
          <p:cNvSpPr>
            <a:spLocks noGrp="1" noChangeArrowheads="1"/>
          </p:cNvSpPr>
          <p:nvPr>
            <p:ph type="body" idx="1"/>
          </p:nvPr>
        </p:nvSpPr>
        <p:spPr/>
        <p:txBody>
          <a:bodyPr/>
          <a:lstStyle/>
          <a:p>
            <a:pPr eaLnBrk="1" hangingPunct="1">
              <a:defRPr/>
            </a:pPr>
            <a:r>
              <a:rPr lang="en-CA" sz="2800" b="1" smtClean="0">
                <a:solidFill>
                  <a:schemeClr val="bg2"/>
                </a:solidFill>
                <a:effectLst/>
                <a:latin typeface="Arial" charset="0"/>
              </a:rPr>
              <a:t>(II) Confucian Work Ethic</a:t>
            </a:r>
          </a:p>
          <a:p>
            <a:pPr eaLnBrk="1" hangingPunct="1">
              <a:defRPr/>
            </a:pPr>
            <a:r>
              <a:rPr lang="en-CA" altLang="zh-CN" sz="2800" b="1" smtClean="0">
                <a:solidFill>
                  <a:schemeClr val="bg2"/>
                </a:solidFill>
                <a:effectLst/>
                <a:latin typeface="Arial" charset="0"/>
                <a:ea typeface="宋体" charset="0"/>
                <a:cs typeface="宋体" charset="0"/>
              </a:rPr>
              <a:t>(III) Tentmaking and Professional Services / Mission</a:t>
            </a:r>
          </a:p>
          <a:p>
            <a:pPr eaLnBrk="1" hangingPunct="1">
              <a:defRPr/>
            </a:pPr>
            <a:r>
              <a:rPr lang="en-CA" altLang="zh-CN" sz="2800" b="1" smtClean="0">
                <a:solidFill>
                  <a:schemeClr val="bg2"/>
                </a:solidFill>
                <a:effectLst/>
                <a:latin typeface="Arial" charset="0"/>
                <a:ea typeface="宋体" charset="0"/>
                <a:cs typeface="宋体" charset="0"/>
              </a:rPr>
              <a:t>(IV) Implication of Confucian Ethic for Professional Mission</a:t>
            </a:r>
            <a:r>
              <a:rPr lang="en-US" altLang="zh-CN" sz="2800" smtClean="0">
                <a:solidFill>
                  <a:schemeClr val="bg2"/>
                </a:solidFill>
                <a:effectLst/>
                <a:latin typeface="Arial" charset="0"/>
                <a:ea typeface="宋体" charset="0"/>
                <a:cs typeface="宋体" charset="0"/>
              </a:rPr>
              <a:t> </a:t>
            </a:r>
            <a:endParaRPr lang="en-US" altLang="zh-TW" sz="2800" smtClean="0">
              <a:solidFill>
                <a:schemeClr val="bg2"/>
              </a:solidFill>
              <a:effectLst/>
              <a:latin typeface="Arial" charset="0"/>
              <a:ea typeface="新細明體" charset="0"/>
              <a:cs typeface="新細明體" charset="0"/>
            </a:endParaRPr>
          </a:p>
          <a:p>
            <a:pPr eaLnBrk="1" hangingPunct="1">
              <a:defRPr/>
            </a:pPr>
            <a:r>
              <a:rPr lang="en-CA" sz="2800" b="1" smtClean="0">
                <a:solidFill>
                  <a:schemeClr val="bg2"/>
                </a:solidFill>
                <a:effectLst/>
                <a:latin typeface="Arial" charset="0"/>
              </a:rPr>
              <a:t>(V) Work of Tentmaking – Conclusions?</a:t>
            </a:r>
            <a:endParaRPr lang="en-US" altLang="zh-TW" sz="2800" b="1" smtClean="0">
              <a:solidFill>
                <a:schemeClr val="bg2"/>
              </a:solidFill>
              <a:effectLst/>
              <a:latin typeface="Arial" charset="0"/>
              <a:ea typeface="新細明體" charset="0"/>
              <a:cs typeface="新細明體" charset="0"/>
            </a:endParaRPr>
          </a:p>
          <a:p>
            <a:pPr lvl="1" eaLnBrk="1" hangingPunct="1">
              <a:defRPr/>
            </a:pPr>
            <a:r>
              <a:rPr lang="en-CA" altLang="zh-CN" sz="1800" smtClean="0">
                <a:solidFill>
                  <a:schemeClr val="bg2"/>
                </a:solidFill>
                <a:effectLst/>
                <a:latin typeface="Arial" charset="0"/>
                <a:ea typeface="宋体" charset="0"/>
                <a:cs typeface="宋体" charset="0"/>
              </a:rPr>
              <a:t>Work as it Relates to a Theology of Evangelism</a:t>
            </a:r>
            <a:r>
              <a:rPr lang="en-US" altLang="zh-CN" sz="1800" smtClean="0">
                <a:solidFill>
                  <a:schemeClr val="bg2"/>
                </a:solidFill>
                <a:effectLst/>
                <a:latin typeface="Arial" charset="0"/>
                <a:ea typeface="宋体" charset="0"/>
                <a:cs typeface="宋体" charset="0"/>
              </a:rPr>
              <a:t>, </a:t>
            </a:r>
            <a:r>
              <a:rPr lang="en-CA" altLang="zh-CN" sz="1800" smtClean="0">
                <a:solidFill>
                  <a:schemeClr val="bg2"/>
                </a:solidFill>
                <a:effectLst/>
                <a:latin typeface="Arial" charset="0"/>
                <a:ea typeface="宋体" charset="0"/>
                <a:cs typeface="宋体" charset="0"/>
              </a:rPr>
              <a:t>Conversion</a:t>
            </a:r>
            <a:r>
              <a:rPr lang="en-US" altLang="zh-CN" sz="1800" smtClean="0">
                <a:solidFill>
                  <a:schemeClr val="bg2"/>
                </a:solidFill>
                <a:effectLst/>
                <a:latin typeface="Arial" charset="0"/>
                <a:ea typeface="宋体" charset="0"/>
                <a:cs typeface="宋体" charset="0"/>
              </a:rPr>
              <a:t>  and the </a:t>
            </a:r>
            <a:r>
              <a:rPr lang="en-CA" altLang="zh-CN" sz="1800" smtClean="0">
                <a:solidFill>
                  <a:schemeClr val="bg2"/>
                </a:solidFill>
                <a:effectLst/>
                <a:latin typeface="Arial" charset="0"/>
                <a:ea typeface="宋体" charset="0"/>
                <a:cs typeface="宋体" charset="0"/>
              </a:rPr>
              <a:t>Church</a:t>
            </a:r>
            <a:endParaRPr lang="en-US" altLang="zh-CN" sz="1800" smtClean="0">
              <a:solidFill>
                <a:schemeClr val="bg2"/>
              </a:solidFill>
              <a:effectLst/>
              <a:latin typeface="Arial" charset="0"/>
              <a:ea typeface="宋体" charset="0"/>
              <a:cs typeface="宋体" charset="0"/>
            </a:endParaRPr>
          </a:p>
          <a:p>
            <a:pPr eaLnBrk="1" hangingPunct="1">
              <a:defRPr/>
            </a:pPr>
            <a:endParaRPr lang="en-US" altLang="zh-TW" smtClean="0">
              <a:solidFill>
                <a:schemeClr val="bg2"/>
              </a:solidFill>
              <a:effectLst/>
              <a:latin typeface="Arial" charset="0"/>
              <a:ea typeface="新細明體" charset="0"/>
              <a:cs typeface="新細明體" charset="0"/>
            </a:endParaRPr>
          </a:p>
          <a:p>
            <a:pPr eaLnBrk="1" hangingPunct="1">
              <a:defRPr/>
            </a:pPr>
            <a:endParaRPr lang="en-CA" b="1" smtClean="0"/>
          </a:p>
          <a:p>
            <a:pPr eaLnBrk="1" hangingPunct="1">
              <a:defRPr/>
            </a:pPr>
            <a:endParaRPr lang="zh-TW" altLang="en-US" sz="2800" b="1" smtClean="0">
              <a:ea typeface="宋体" charset="0"/>
              <a:cs typeface="宋体" charset="0"/>
            </a:endParaRPr>
          </a:p>
        </p:txBody>
      </p:sp>
    </p:spTree>
    <p:extLst>
      <p:ext uri="{BB962C8B-B14F-4D97-AF65-F5344CB8AC3E}">
        <p14:creationId xmlns:p14="http://schemas.microsoft.com/office/powerpoint/2010/main" val="273662937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2"/>
          <p:cNvSpPr>
            <a:spLocks noGrp="1" noRot="1" noChangeArrowheads="1"/>
          </p:cNvSpPr>
          <p:nvPr>
            <p:ph type="title"/>
          </p:nvPr>
        </p:nvSpPr>
        <p:spPr/>
        <p:txBody>
          <a:bodyPr/>
          <a:lstStyle/>
          <a:p>
            <a:pPr eaLnBrk="1" hangingPunct="1">
              <a:defRPr/>
            </a:pPr>
            <a:r>
              <a:rPr lang="en-CA" sz="4000" b="0" smtClean="0">
                <a:solidFill>
                  <a:schemeClr val="bg2"/>
                </a:solidFill>
                <a:effectLst/>
                <a:latin typeface="Arial" charset="0"/>
              </a:rPr>
              <a:t>(II) Confucian Work Ethic – A Survey</a:t>
            </a:r>
          </a:p>
        </p:txBody>
      </p:sp>
      <p:sp>
        <p:nvSpPr>
          <p:cNvPr id="15363" name="Rectangle 3"/>
          <p:cNvSpPr>
            <a:spLocks noGrp="1" noChangeArrowheads="1"/>
          </p:cNvSpPr>
          <p:nvPr>
            <p:ph type="body" idx="1"/>
          </p:nvPr>
        </p:nvSpPr>
        <p:spPr/>
        <p:txBody>
          <a:bodyPr/>
          <a:lstStyle/>
          <a:p>
            <a:pPr lvl="1" eaLnBrk="1" hangingPunct="1">
              <a:defRPr/>
            </a:pPr>
            <a:r>
              <a:rPr lang="en-CA" altLang="zh-CN" b="1" smtClean="0">
                <a:solidFill>
                  <a:schemeClr val="bg2"/>
                </a:solidFill>
                <a:effectLst/>
                <a:latin typeface="Arial" charset="0"/>
                <a:ea typeface="宋体" charset="0"/>
                <a:cs typeface="宋体" charset="0"/>
              </a:rPr>
              <a:t>Basis for Analysing Confucian Work Ethic</a:t>
            </a:r>
            <a:r>
              <a:rPr lang="en-US" altLang="zh-CN" smtClean="0">
                <a:solidFill>
                  <a:schemeClr val="bg2"/>
                </a:solidFill>
                <a:effectLst/>
                <a:latin typeface="Arial" charset="0"/>
                <a:ea typeface="宋体" charset="0"/>
                <a:cs typeface="宋体" charset="0"/>
              </a:rPr>
              <a:t> </a:t>
            </a:r>
          </a:p>
          <a:p>
            <a:pPr lvl="1" eaLnBrk="1" hangingPunct="1">
              <a:defRPr/>
            </a:pPr>
            <a:r>
              <a:rPr lang="en-CA" b="1" smtClean="0">
                <a:solidFill>
                  <a:schemeClr val="bg2"/>
                </a:solidFill>
                <a:effectLst/>
                <a:latin typeface="Arial" charset="0"/>
              </a:rPr>
              <a:t>Confucian View of Vocation</a:t>
            </a:r>
          </a:p>
          <a:p>
            <a:pPr lvl="1" eaLnBrk="1" hangingPunct="1">
              <a:defRPr/>
            </a:pPr>
            <a:r>
              <a:rPr lang="en-CA" b="1" smtClean="0">
                <a:solidFill>
                  <a:schemeClr val="bg2"/>
                </a:solidFill>
                <a:effectLst/>
                <a:latin typeface="Arial" charset="0"/>
              </a:rPr>
              <a:t>Social Stratification in Traditional China</a:t>
            </a:r>
            <a:endParaRPr lang="en-US" altLang="zh-TW" b="1" smtClean="0">
              <a:solidFill>
                <a:schemeClr val="bg2"/>
              </a:solidFill>
              <a:effectLst/>
              <a:latin typeface="Arial" charset="0"/>
              <a:ea typeface="新細明體" charset="0"/>
              <a:cs typeface="新細明體" charset="0"/>
            </a:endParaRPr>
          </a:p>
        </p:txBody>
      </p:sp>
    </p:spTree>
    <p:extLst>
      <p:ext uri="{BB962C8B-B14F-4D97-AF65-F5344CB8AC3E}">
        <p14:creationId xmlns:p14="http://schemas.microsoft.com/office/powerpoint/2010/main" val="35615588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p:cNvSpPr>
            <a:spLocks noGrp="1" noRot="1" noChangeArrowheads="1"/>
          </p:cNvSpPr>
          <p:nvPr>
            <p:ph type="title"/>
          </p:nvPr>
        </p:nvSpPr>
        <p:spPr/>
        <p:txBody>
          <a:bodyPr/>
          <a:lstStyle/>
          <a:p>
            <a:pPr eaLnBrk="1" hangingPunct="1">
              <a:defRPr/>
            </a:pPr>
            <a:r>
              <a:rPr lang="en-CA" smtClean="0">
                <a:solidFill>
                  <a:schemeClr val="bg2"/>
                </a:solidFill>
                <a:effectLst/>
                <a:latin typeface="Arial" charset="0"/>
              </a:rPr>
              <a:t>Key Confucian Values</a:t>
            </a:r>
            <a:endParaRPr lang="en-US" altLang="zh-TW" smtClean="0">
              <a:solidFill>
                <a:schemeClr val="bg2"/>
              </a:solidFill>
              <a:effectLst/>
              <a:latin typeface="Arial" charset="0"/>
              <a:ea typeface="新細明體" charset="0"/>
              <a:cs typeface="新細明體" charset="0"/>
            </a:endParaRPr>
          </a:p>
        </p:txBody>
      </p:sp>
      <p:sp>
        <p:nvSpPr>
          <p:cNvPr id="60419" name="Rectangle 3"/>
          <p:cNvSpPr>
            <a:spLocks noGrp="1" noChangeArrowheads="1"/>
          </p:cNvSpPr>
          <p:nvPr>
            <p:ph type="body" idx="1"/>
          </p:nvPr>
        </p:nvSpPr>
        <p:spPr/>
        <p:txBody>
          <a:bodyPr/>
          <a:lstStyle/>
          <a:p>
            <a:pPr lvl="1" eaLnBrk="1" hangingPunct="1">
              <a:defRPr/>
            </a:pPr>
            <a:r>
              <a:rPr lang="en-US" altLang="zh-TW" smtClean="0">
                <a:solidFill>
                  <a:schemeClr val="bg2"/>
                </a:solidFill>
                <a:effectLst/>
                <a:latin typeface="Arial" charset="0"/>
                <a:ea typeface="新細明體" charset="0"/>
                <a:cs typeface="新細明體" charset="0"/>
              </a:rPr>
              <a:t>Work ethic;</a:t>
            </a:r>
          </a:p>
          <a:p>
            <a:pPr lvl="1" eaLnBrk="1" hangingPunct="1">
              <a:defRPr/>
            </a:pPr>
            <a:r>
              <a:rPr lang="en-US" altLang="zh-TW" smtClean="0">
                <a:solidFill>
                  <a:schemeClr val="bg2"/>
                </a:solidFill>
                <a:effectLst/>
                <a:latin typeface="Arial" charset="0"/>
                <a:ea typeface="新細明體" charset="0"/>
                <a:cs typeface="新細明體" charset="0"/>
              </a:rPr>
              <a:t>Respect for community and authority;</a:t>
            </a:r>
          </a:p>
          <a:p>
            <a:pPr lvl="1" eaLnBrk="1" hangingPunct="1">
              <a:defRPr/>
            </a:pPr>
            <a:r>
              <a:rPr lang="en-US" altLang="zh-TW" smtClean="0">
                <a:solidFill>
                  <a:schemeClr val="bg2"/>
                </a:solidFill>
                <a:effectLst/>
                <a:latin typeface="Arial" charset="0"/>
                <a:ea typeface="新細明體" charset="0"/>
                <a:cs typeface="新細明體" charset="0"/>
              </a:rPr>
              <a:t>Tradition of paternalistic government;</a:t>
            </a:r>
          </a:p>
          <a:p>
            <a:pPr lvl="1" eaLnBrk="1" hangingPunct="1">
              <a:defRPr/>
            </a:pPr>
            <a:r>
              <a:rPr lang="en-US" altLang="zh-TW" smtClean="0">
                <a:solidFill>
                  <a:schemeClr val="bg2"/>
                </a:solidFill>
                <a:effectLst/>
                <a:latin typeface="Arial" charset="0"/>
                <a:ea typeface="新細明體" charset="0"/>
                <a:cs typeface="新細明體" charset="0"/>
              </a:rPr>
              <a:t>Emphasis on education;</a:t>
            </a:r>
          </a:p>
          <a:p>
            <a:pPr lvl="1" eaLnBrk="1" hangingPunct="1">
              <a:defRPr/>
            </a:pPr>
            <a:r>
              <a:rPr lang="en-US" altLang="zh-TW" smtClean="0">
                <a:solidFill>
                  <a:schemeClr val="bg2"/>
                </a:solidFill>
                <a:effectLst/>
                <a:latin typeface="Arial" charset="0"/>
                <a:ea typeface="新細明體" charset="0"/>
                <a:cs typeface="新細明體" charset="0"/>
              </a:rPr>
              <a:t>Merit-based advancement.</a:t>
            </a:r>
          </a:p>
        </p:txBody>
      </p:sp>
    </p:spTree>
    <p:extLst>
      <p:ext uri="{BB962C8B-B14F-4D97-AF65-F5344CB8AC3E}">
        <p14:creationId xmlns:p14="http://schemas.microsoft.com/office/powerpoint/2010/main" val="193785171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6" name="Rectangle 2"/>
          <p:cNvSpPr>
            <a:spLocks noGrp="1" noRot="1" noChangeArrowheads="1"/>
          </p:cNvSpPr>
          <p:nvPr>
            <p:ph type="title"/>
          </p:nvPr>
        </p:nvSpPr>
        <p:spPr/>
        <p:txBody>
          <a:bodyPr/>
          <a:lstStyle/>
          <a:p>
            <a:pPr eaLnBrk="1" hangingPunct="1">
              <a:defRPr/>
            </a:pPr>
            <a:r>
              <a:rPr lang="en-CA" sz="4000" smtClean="0">
                <a:solidFill>
                  <a:schemeClr val="bg2"/>
                </a:solidFill>
                <a:effectLst/>
                <a:latin typeface="Arial" charset="0"/>
              </a:rPr>
              <a:t>A Detailed Code of Interpersonal Behaviour</a:t>
            </a:r>
          </a:p>
        </p:txBody>
      </p:sp>
      <p:sp>
        <p:nvSpPr>
          <p:cNvPr id="57347" name="Rectangle 3"/>
          <p:cNvSpPr>
            <a:spLocks noGrp="1" noChangeArrowheads="1"/>
          </p:cNvSpPr>
          <p:nvPr>
            <p:ph type="body" idx="1"/>
          </p:nvPr>
        </p:nvSpPr>
        <p:spPr/>
        <p:txBody>
          <a:bodyPr/>
          <a:lstStyle/>
          <a:p>
            <a:pPr eaLnBrk="1" hangingPunct="1">
              <a:defRPr/>
            </a:pPr>
            <a:r>
              <a:rPr lang="en-CA" smtClean="0">
                <a:solidFill>
                  <a:schemeClr val="bg2"/>
                </a:solidFill>
                <a:effectLst/>
                <a:latin typeface="Arial" charset="0"/>
              </a:rPr>
              <a:t>Justice and righteousness should mark the relations between sovereign and subject</a:t>
            </a:r>
          </a:p>
          <a:p>
            <a:pPr eaLnBrk="1" hangingPunct="1">
              <a:defRPr/>
            </a:pPr>
            <a:r>
              <a:rPr lang="en-CA" smtClean="0">
                <a:solidFill>
                  <a:schemeClr val="bg2"/>
                </a:solidFill>
                <a:effectLst/>
                <a:latin typeface="Arial" charset="0"/>
              </a:rPr>
              <a:t>Proper rapport between father and son</a:t>
            </a:r>
          </a:p>
          <a:p>
            <a:pPr eaLnBrk="1" hangingPunct="1">
              <a:defRPr/>
            </a:pPr>
            <a:r>
              <a:rPr lang="en-CA" smtClean="0">
                <a:solidFill>
                  <a:schemeClr val="bg2"/>
                </a:solidFill>
                <a:effectLst/>
                <a:latin typeface="Arial" charset="0"/>
              </a:rPr>
              <a:t>Separation of function of husband and wife</a:t>
            </a:r>
          </a:p>
          <a:p>
            <a:pPr eaLnBrk="1" hangingPunct="1">
              <a:defRPr/>
            </a:pPr>
            <a:r>
              <a:rPr lang="en-CA" smtClean="0">
                <a:solidFill>
                  <a:schemeClr val="bg2"/>
                </a:solidFill>
                <a:effectLst/>
                <a:latin typeface="Arial" charset="0"/>
              </a:rPr>
              <a:t>Younger gives precedence to elder</a:t>
            </a:r>
          </a:p>
          <a:p>
            <a:pPr eaLnBrk="1" hangingPunct="1">
              <a:defRPr/>
            </a:pPr>
            <a:r>
              <a:rPr lang="en-CA" smtClean="0">
                <a:solidFill>
                  <a:schemeClr val="bg2"/>
                </a:solidFill>
                <a:effectLst/>
                <a:latin typeface="Arial" charset="0"/>
              </a:rPr>
              <a:t>Faith and trust to reign in relationships between friends</a:t>
            </a:r>
            <a:endParaRPr lang="zh-TW" altLang="en-US" smtClean="0">
              <a:solidFill>
                <a:schemeClr val="bg2"/>
              </a:solidFill>
              <a:effectLst/>
              <a:latin typeface="Arial" charset="0"/>
              <a:ea typeface="新細明體" charset="0"/>
              <a:cs typeface="新細明體" charset="0"/>
            </a:endParaRPr>
          </a:p>
        </p:txBody>
      </p:sp>
    </p:spTree>
    <p:extLst>
      <p:ext uri="{BB962C8B-B14F-4D97-AF65-F5344CB8AC3E}">
        <p14:creationId xmlns:p14="http://schemas.microsoft.com/office/powerpoint/2010/main" val="84086908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2"/>
          <p:cNvSpPr>
            <a:spLocks noGrp="1" noRot="1" noChangeArrowheads="1"/>
          </p:cNvSpPr>
          <p:nvPr>
            <p:ph type="title"/>
          </p:nvPr>
        </p:nvSpPr>
        <p:spPr/>
        <p:txBody>
          <a:bodyPr/>
          <a:lstStyle/>
          <a:p>
            <a:pPr eaLnBrk="1" hangingPunct="1">
              <a:defRPr/>
            </a:pPr>
            <a:r>
              <a:rPr lang="en-CA" smtClean="0">
                <a:solidFill>
                  <a:schemeClr val="bg2"/>
                </a:solidFill>
                <a:effectLst/>
                <a:latin typeface="Arial" charset="0"/>
              </a:rPr>
              <a:t>Search for truth</a:t>
            </a:r>
            <a:endParaRPr lang="en-US" altLang="zh-TW" smtClean="0">
              <a:solidFill>
                <a:schemeClr val="bg2"/>
              </a:solidFill>
              <a:effectLst/>
              <a:latin typeface="Arial" charset="0"/>
              <a:ea typeface="新細明體" charset="0"/>
              <a:cs typeface="新細明體" charset="0"/>
            </a:endParaRPr>
          </a:p>
        </p:txBody>
      </p:sp>
      <p:sp>
        <p:nvSpPr>
          <p:cNvPr id="59395" name="Rectangle 3"/>
          <p:cNvSpPr>
            <a:spLocks noGrp="1" noChangeArrowheads="1"/>
          </p:cNvSpPr>
          <p:nvPr>
            <p:ph type="body" idx="1"/>
          </p:nvPr>
        </p:nvSpPr>
        <p:spPr/>
        <p:txBody>
          <a:bodyPr/>
          <a:lstStyle/>
          <a:p>
            <a:pPr eaLnBrk="1" hangingPunct="1">
              <a:defRPr/>
            </a:pPr>
            <a:r>
              <a:rPr lang="en-CA" smtClean="0">
                <a:solidFill>
                  <a:schemeClr val="bg2"/>
                </a:solidFill>
                <a:effectLst/>
                <a:latin typeface="Arial" charset="0"/>
              </a:rPr>
              <a:t>“He who fully realises the truth in the morning may die without regrets in the evening.”</a:t>
            </a:r>
          </a:p>
          <a:p>
            <a:pPr eaLnBrk="1" hangingPunct="1">
              <a:defRPr/>
            </a:pPr>
            <a:r>
              <a:rPr lang="en-CA" smtClean="0">
                <a:solidFill>
                  <a:schemeClr val="bg2"/>
                </a:solidFill>
                <a:effectLst/>
                <a:latin typeface="Arial" charset="0"/>
              </a:rPr>
              <a:t>“gain control of yourself, and then you can manage your family, rule the nation, and bring peace to the world.”</a:t>
            </a:r>
          </a:p>
          <a:p>
            <a:pPr eaLnBrk="1" hangingPunct="1">
              <a:buFont typeface="Wingdings" charset="0"/>
              <a:buNone/>
              <a:defRPr/>
            </a:pPr>
            <a:r>
              <a:rPr lang="en-CA" smtClean="0">
                <a:solidFill>
                  <a:schemeClr val="bg2"/>
                </a:solidFill>
                <a:effectLst/>
                <a:latin typeface="Arial" charset="0"/>
              </a:rPr>
              <a:t>						Analects</a:t>
            </a:r>
            <a:endParaRPr lang="en-US" altLang="zh-TW" smtClean="0">
              <a:solidFill>
                <a:schemeClr val="bg2"/>
              </a:solidFill>
              <a:effectLst/>
              <a:latin typeface="Arial" charset="0"/>
              <a:ea typeface="新細明體" charset="0"/>
              <a:cs typeface="新細明體" charset="0"/>
            </a:endParaRPr>
          </a:p>
        </p:txBody>
      </p:sp>
    </p:spTree>
    <p:extLst>
      <p:ext uri="{BB962C8B-B14F-4D97-AF65-F5344CB8AC3E}">
        <p14:creationId xmlns:p14="http://schemas.microsoft.com/office/powerpoint/2010/main" val="86847261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p:cNvSpPr>
            <a:spLocks noGrp="1" noRot="1" noChangeArrowheads="1"/>
          </p:cNvSpPr>
          <p:nvPr>
            <p:ph type="title"/>
          </p:nvPr>
        </p:nvSpPr>
        <p:spPr/>
        <p:txBody>
          <a:bodyPr/>
          <a:lstStyle/>
          <a:p>
            <a:pPr eaLnBrk="1" hangingPunct="1">
              <a:defRPr/>
            </a:pPr>
            <a:r>
              <a:rPr lang="en-CA" smtClean="0">
                <a:solidFill>
                  <a:schemeClr val="bg2"/>
                </a:solidFill>
                <a:effectLst/>
                <a:latin typeface="Arial" charset="0"/>
              </a:rPr>
              <a:t>The Ideal Man</a:t>
            </a:r>
            <a:endParaRPr lang="en-US" altLang="zh-TW" smtClean="0">
              <a:solidFill>
                <a:schemeClr val="bg2"/>
              </a:solidFill>
              <a:effectLst/>
              <a:latin typeface="Arial" charset="0"/>
              <a:ea typeface="新細明體" charset="0"/>
              <a:cs typeface="新細明體" charset="0"/>
            </a:endParaRPr>
          </a:p>
        </p:txBody>
      </p:sp>
      <p:sp>
        <p:nvSpPr>
          <p:cNvPr id="61443" name="Rectangle 3"/>
          <p:cNvSpPr>
            <a:spLocks noGrp="1" noChangeArrowheads="1"/>
          </p:cNvSpPr>
          <p:nvPr>
            <p:ph type="body" sz="half" idx="1"/>
          </p:nvPr>
        </p:nvSpPr>
        <p:spPr/>
        <p:txBody>
          <a:bodyPr/>
          <a:lstStyle/>
          <a:p>
            <a:pPr eaLnBrk="1" hangingPunct="1">
              <a:defRPr/>
            </a:pPr>
            <a:r>
              <a:rPr lang="en-US" altLang="zh-TW" smtClean="0">
                <a:solidFill>
                  <a:schemeClr val="bg2"/>
                </a:solidFill>
                <a:effectLst/>
                <a:latin typeface="Arial" charset="0"/>
                <a:ea typeface="新細明體" charset="0"/>
                <a:cs typeface="新細明體" charset="0"/>
              </a:rPr>
              <a:t>self-reflection</a:t>
            </a:r>
          </a:p>
          <a:p>
            <a:pPr eaLnBrk="1" hangingPunct="1">
              <a:defRPr/>
            </a:pPr>
            <a:r>
              <a:rPr lang="en-US" altLang="zh-TW" smtClean="0">
                <a:solidFill>
                  <a:schemeClr val="bg2"/>
                </a:solidFill>
                <a:effectLst/>
                <a:latin typeface="Arial" charset="0"/>
                <a:ea typeface="新細明體" charset="0"/>
                <a:cs typeface="新細明體" charset="0"/>
              </a:rPr>
              <a:t>self-restraint </a:t>
            </a:r>
          </a:p>
          <a:p>
            <a:pPr eaLnBrk="1" hangingPunct="1">
              <a:defRPr/>
            </a:pPr>
            <a:r>
              <a:rPr lang="en-US" altLang="zh-TW" smtClean="0">
                <a:solidFill>
                  <a:schemeClr val="bg2"/>
                </a:solidFill>
                <a:effectLst/>
                <a:latin typeface="Arial" charset="0"/>
                <a:ea typeface="新細明體" charset="0"/>
                <a:cs typeface="新細明體" charset="0"/>
              </a:rPr>
              <a:t>good-heartedness</a:t>
            </a:r>
          </a:p>
          <a:p>
            <a:pPr eaLnBrk="1" hangingPunct="1">
              <a:defRPr/>
            </a:pPr>
            <a:r>
              <a:rPr lang="en-US" altLang="zh-TW" smtClean="0">
                <a:solidFill>
                  <a:schemeClr val="bg2"/>
                </a:solidFill>
                <a:effectLst/>
                <a:latin typeface="Arial" charset="0"/>
                <a:ea typeface="新細明體" charset="0"/>
                <a:cs typeface="新細明體" charset="0"/>
              </a:rPr>
              <a:t>responsibility</a:t>
            </a:r>
          </a:p>
          <a:p>
            <a:pPr eaLnBrk="1" hangingPunct="1">
              <a:defRPr/>
            </a:pPr>
            <a:r>
              <a:rPr lang="en-US" altLang="zh-TW" smtClean="0">
                <a:solidFill>
                  <a:schemeClr val="bg2"/>
                </a:solidFill>
                <a:effectLst/>
                <a:latin typeface="Arial" charset="0"/>
                <a:ea typeface="新細明體" charset="0"/>
                <a:cs typeface="新細明體" charset="0"/>
              </a:rPr>
              <a:t>filial piety</a:t>
            </a:r>
          </a:p>
          <a:p>
            <a:pPr eaLnBrk="1" hangingPunct="1">
              <a:defRPr/>
            </a:pPr>
            <a:r>
              <a:rPr lang="en-US" altLang="zh-TW" smtClean="0">
                <a:solidFill>
                  <a:schemeClr val="bg2"/>
                </a:solidFill>
                <a:effectLst/>
                <a:latin typeface="Arial" charset="0"/>
                <a:ea typeface="新細明體" charset="0"/>
                <a:cs typeface="新細明體" charset="0"/>
              </a:rPr>
              <a:t>decorum,</a:t>
            </a:r>
          </a:p>
          <a:p>
            <a:pPr eaLnBrk="1" hangingPunct="1">
              <a:defRPr/>
            </a:pPr>
            <a:r>
              <a:rPr lang="en-US" altLang="zh-TW" smtClean="0">
                <a:solidFill>
                  <a:schemeClr val="bg2"/>
                </a:solidFill>
                <a:effectLst/>
                <a:latin typeface="Arial" charset="0"/>
                <a:ea typeface="新細明體" charset="0"/>
                <a:cs typeface="新細明體" charset="0"/>
              </a:rPr>
              <a:t>honesty</a:t>
            </a:r>
          </a:p>
          <a:p>
            <a:pPr eaLnBrk="1" hangingPunct="1">
              <a:buFont typeface="Wingdings" charset="0"/>
              <a:buNone/>
              <a:defRPr/>
            </a:pPr>
            <a:endParaRPr lang="zh-TW" altLang="en-US" smtClean="0">
              <a:solidFill>
                <a:schemeClr val="bg2"/>
              </a:solidFill>
              <a:effectLst/>
              <a:latin typeface="Arial" charset="0"/>
              <a:ea typeface="新細明體" charset="0"/>
              <a:cs typeface="新細明體" charset="0"/>
            </a:endParaRPr>
          </a:p>
        </p:txBody>
      </p:sp>
      <p:sp>
        <p:nvSpPr>
          <p:cNvPr id="61444" name="Rectangle 4"/>
          <p:cNvSpPr>
            <a:spLocks noGrp="1" noChangeArrowheads="1"/>
          </p:cNvSpPr>
          <p:nvPr>
            <p:ph type="body" sz="half" idx="2"/>
          </p:nvPr>
        </p:nvSpPr>
        <p:spPr/>
        <p:txBody>
          <a:bodyPr/>
          <a:lstStyle/>
          <a:p>
            <a:pPr eaLnBrk="1" hangingPunct="1">
              <a:defRPr/>
            </a:pPr>
            <a:r>
              <a:rPr lang="en-US" altLang="zh-TW" smtClean="0">
                <a:solidFill>
                  <a:schemeClr val="bg2"/>
                </a:solidFill>
                <a:effectLst/>
                <a:latin typeface="Arial" charset="0"/>
                <a:ea typeface="新細明體" charset="0"/>
                <a:cs typeface="新細明體" charset="0"/>
              </a:rPr>
              <a:t>sincerity</a:t>
            </a:r>
          </a:p>
          <a:p>
            <a:pPr eaLnBrk="1" hangingPunct="1">
              <a:defRPr/>
            </a:pPr>
            <a:r>
              <a:rPr lang="en-US" altLang="zh-TW" smtClean="0">
                <a:solidFill>
                  <a:schemeClr val="bg2"/>
                </a:solidFill>
                <a:effectLst/>
                <a:latin typeface="Arial" charset="0"/>
                <a:ea typeface="新細明體" charset="0"/>
                <a:cs typeface="新細明體" charset="0"/>
              </a:rPr>
              <a:t>humility </a:t>
            </a:r>
          </a:p>
          <a:p>
            <a:pPr eaLnBrk="1" hangingPunct="1">
              <a:defRPr/>
            </a:pPr>
            <a:r>
              <a:rPr lang="en-US" altLang="zh-TW" smtClean="0">
                <a:solidFill>
                  <a:schemeClr val="bg2"/>
                </a:solidFill>
                <a:effectLst/>
                <a:latin typeface="Arial" charset="0"/>
                <a:ea typeface="新細明體" charset="0"/>
                <a:cs typeface="新細明體" charset="0"/>
              </a:rPr>
              <a:t>moderation </a:t>
            </a:r>
          </a:p>
          <a:p>
            <a:pPr eaLnBrk="1" hangingPunct="1">
              <a:defRPr/>
            </a:pPr>
            <a:r>
              <a:rPr lang="en-US" altLang="zh-TW" smtClean="0">
                <a:solidFill>
                  <a:schemeClr val="bg2"/>
                </a:solidFill>
                <a:effectLst/>
                <a:latin typeface="Arial" charset="0"/>
                <a:ea typeface="新細明體" charset="0"/>
                <a:cs typeface="新細明體" charset="0"/>
              </a:rPr>
              <a:t>thrift</a:t>
            </a:r>
          </a:p>
          <a:p>
            <a:pPr eaLnBrk="1" hangingPunct="1">
              <a:defRPr/>
            </a:pPr>
            <a:r>
              <a:rPr lang="en-US" altLang="zh-TW" smtClean="0">
                <a:solidFill>
                  <a:schemeClr val="bg2"/>
                </a:solidFill>
                <a:effectLst/>
                <a:latin typeface="Arial" charset="0"/>
                <a:ea typeface="新細明體" charset="0"/>
                <a:cs typeface="新細明體" charset="0"/>
              </a:rPr>
              <a:t>self-reliance </a:t>
            </a:r>
          </a:p>
          <a:p>
            <a:pPr eaLnBrk="1" hangingPunct="1">
              <a:defRPr/>
            </a:pPr>
            <a:r>
              <a:rPr lang="en-US" altLang="zh-TW" smtClean="0">
                <a:solidFill>
                  <a:schemeClr val="bg2"/>
                </a:solidFill>
                <a:effectLst/>
                <a:latin typeface="Arial" charset="0"/>
                <a:ea typeface="新細明體" charset="0"/>
                <a:cs typeface="新細明體" charset="0"/>
              </a:rPr>
              <a:t>respect for tradition and elders</a:t>
            </a:r>
          </a:p>
          <a:p>
            <a:pPr eaLnBrk="1" hangingPunct="1">
              <a:defRPr/>
            </a:pPr>
            <a:r>
              <a:rPr lang="en-US" altLang="zh-TW" smtClean="0">
                <a:solidFill>
                  <a:schemeClr val="bg2"/>
                </a:solidFill>
                <a:effectLst/>
                <a:latin typeface="Arial" charset="0"/>
                <a:ea typeface="新細明體" charset="0"/>
                <a:cs typeface="新細明體" charset="0"/>
              </a:rPr>
              <a:t>need to be in harmony with nature.</a:t>
            </a:r>
            <a:endParaRPr lang="zh-TW" altLang="en-US" smtClean="0">
              <a:solidFill>
                <a:schemeClr val="bg2"/>
              </a:solidFill>
              <a:effectLst/>
              <a:latin typeface="Arial" charset="0"/>
              <a:ea typeface="新細明體" charset="0"/>
              <a:cs typeface="新細明體" charset="0"/>
            </a:endParaRPr>
          </a:p>
        </p:txBody>
      </p:sp>
    </p:spTree>
    <p:extLst>
      <p:ext uri="{BB962C8B-B14F-4D97-AF65-F5344CB8AC3E}">
        <p14:creationId xmlns:p14="http://schemas.microsoft.com/office/powerpoint/2010/main" val="31180161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8" name="Rectangle 4"/>
          <p:cNvSpPr>
            <a:spLocks noGrp="1" noRot="1" noChangeArrowheads="1"/>
          </p:cNvSpPr>
          <p:nvPr>
            <p:ph type="title"/>
          </p:nvPr>
        </p:nvSpPr>
        <p:spPr>
          <a:xfrm>
            <a:off x="685800" y="188913"/>
            <a:ext cx="7772400" cy="936625"/>
          </a:xfrm>
        </p:spPr>
        <p:txBody>
          <a:bodyPr/>
          <a:lstStyle/>
          <a:p>
            <a:pPr eaLnBrk="1" hangingPunct="1">
              <a:defRPr/>
            </a:pPr>
            <a:r>
              <a:rPr lang="en-CA" sz="2800" b="0" smtClean="0">
                <a:solidFill>
                  <a:schemeClr val="bg2"/>
                </a:solidFill>
                <a:effectLst/>
                <a:latin typeface="Arial" charset="0"/>
              </a:rPr>
              <a:t>Contemporary Expression of Confucian Work Ethic</a:t>
            </a:r>
          </a:p>
        </p:txBody>
      </p:sp>
      <p:graphicFrame>
        <p:nvGraphicFramePr>
          <p:cNvPr id="16448" name="Group 64"/>
          <p:cNvGraphicFramePr>
            <a:graphicFrameLocks noGrp="1"/>
          </p:cNvGraphicFramePr>
          <p:nvPr>
            <p:ph type="tbl" idx="1"/>
          </p:nvPr>
        </p:nvGraphicFramePr>
        <p:xfrm>
          <a:off x="685800" y="1268413"/>
          <a:ext cx="7772400" cy="5113387"/>
        </p:xfrm>
        <a:graphic>
          <a:graphicData uri="http://schemas.openxmlformats.org/drawingml/2006/table">
            <a:tbl>
              <a:tblPr/>
              <a:tblGrid>
                <a:gridCol w="2590800"/>
                <a:gridCol w="2590800"/>
                <a:gridCol w="2590800"/>
              </a:tblGrid>
              <a:tr h="504819">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altLang="zh-CN" sz="1600" b="0" i="0" u="none" strike="noStrike" cap="none" normalizeH="0" baseline="0">
                          <a:ln>
                            <a:noFill/>
                          </a:ln>
                          <a:solidFill>
                            <a:schemeClr val="bg2"/>
                          </a:solidFill>
                          <a:effectLst/>
                          <a:latin typeface="Arial" charset="0"/>
                          <a:ea typeface="宋体" charset="0"/>
                          <a:cs typeface="宋体" charset="0"/>
                        </a:rPr>
                        <a:t>Chinese Term</a:t>
                      </a:r>
                      <a:r>
                        <a:rPr kumimoji="0" lang="en-US" altLang="zh-CN" sz="1600" b="0" i="0" u="none" strike="noStrike" cap="none" normalizeH="0" baseline="0">
                          <a:ln>
                            <a:noFill/>
                          </a:ln>
                          <a:solidFill>
                            <a:schemeClr val="bg2"/>
                          </a:solidFill>
                          <a:effectLst/>
                          <a:latin typeface="Arial" charset="0"/>
                          <a:ea typeface="宋体" charset="0"/>
                          <a:cs typeface="宋体" charset="0"/>
                        </a:rPr>
                        <a:t> </a:t>
                      </a:r>
                      <a:endParaRPr kumimoji="0" lang="en-US" altLang="zh-TW" sz="1600" b="0" i="0" u="none" strike="noStrike" cap="none" normalizeH="0" baseline="0">
                        <a:ln>
                          <a:noFill/>
                        </a:ln>
                        <a:solidFill>
                          <a:schemeClr val="bg2"/>
                        </a:solidFill>
                        <a:effectLst/>
                        <a:latin typeface="Arial" charset="0"/>
                        <a:ea typeface="新細明體" charset="0"/>
                        <a:cs typeface="新細明體" charset="0"/>
                      </a:endParaRP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altLang="zh-CN" sz="1600" b="0" i="0" u="none" strike="noStrike" cap="none" normalizeH="0" baseline="0">
                          <a:ln>
                            <a:noFill/>
                          </a:ln>
                          <a:solidFill>
                            <a:schemeClr val="bg2"/>
                          </a:solidFill>
                          <a:effectLst/>
                          <a:latin typeface="Arial" charset="0"/>
                          <a:ea typeface="宋体" charset="0"/>
                          <a:cs typeface="宋体" charset="0"/>
                        </a:rPr>
                        <a:t>Type of Work</a:t>
                      </a:r>
                      <a:r>
                        <a:rPr kumimoji="0" lang="en-US" altLang="zh-CN" sz="1600" b="0" i="0" u="none" strike="noStrike" cap="none" normalizeH="0" baseline="0">
                          <a:ln>
                            <a:noFill/>
                          </a:ln>
                          <a:solidFill>
                            <a:schemeClr val="bg2"/>
                          </a:solidFill>
                          <a:effectLst/>
                          <a:latin typeface="Arial" charset="0"/>
                          <a:ea typeface="宋体" charset="0"/>
                          <a:cs typeface="宋体" charset="0"/>
                        </a:rPr>
                        <a:t> </a:t>
                      </a:r>
                      <a:endParaRPr kumimoji="0" lang="en-US" altLang="zh-TW" sz="1600" b="0" i="0" u="none" strike="noStrike" cap="none" normalizeH="0" baseline="0">
                        <a:ln>
                          <a:noFill/>
                        </a:ln>
                        <a:solidFill>
                          <a:schemeClr val="bg2"/>
                        </a:solidFill>
                        <a:effectLst/>
                        <a:latin typeface="Arial" charset="0"/>
                        <a:ea typeface="新細明體" charset="0"/>
                        <a:cs typeface="新細明體"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altLang="zh-CN" sz="1600" b="0" i="0" u="none" strike="noStrike" cap="none" normalizeH="0" baseline="0">
                          <a:ln>
                            <a:noFill/>
                          </a:ln>
                          <a:solidFill>
                            <a:schemeClr val="bg2"/>
                          </a:solidFill>
                          <a:effectLst/>
                          <a:latin typeface="Arial" charset="0"/>
                          <a:ea typeface="宋体" charset="0"/>
                          <a:cs typeface="宋体" charset="0"/>
                        </a:rPr>
                        <a:t>Meaning</a:t>
                      </a:r>
                      <a:r>
                        <a:rPr kumimoji="0" lang="en-US" altLang="zh-CN" sz="1600" b="0" i="0" u="none" strike="noStrike" cap="none" normalizeH="0" baseline="0">
                          <a:ln>
                            <a:noFill/>
                          </a:ln>
                          <a:solidFill>
                            <a:schemeClr val="bg2"/>
                          </a:solidFill>
                          <a:effectLst/>
                          <a:latin typeface="Arial" charset="0"/>
                          <a:ea typeface="宋体" charset="0"/>
                          <a:cs typeface="宋体" charset="0"/>
                        </a:rPr>
                        <a:t> </a:t>
                      </a:r>
                      <a:endParaRPr kumimoji="0" lang="en-US" altLang="zh-TW" sz="1600" b="0" i="0" u="none" strike="noStrike" cap="none" normalizeH="0" baseline="0">
                        <a:ln>
                          <a:noFill/>
                        </a:ln>
                        <a:solidFill>
                          <a:schemeClr val="bg2"/>
                        </a:solidFill>
                        <a:effectLst/>
                        <a:latin typeface="Arial" charset="0"/>
                        <a:ea typeface="新細明體" charset="0"/>
                        <a:cs typeface="新細明體" charset="0"/>
                      </a:endParaRP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5199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altLang="zh-CN" sz="1600" b="0" i="1" u="none" strike="noStrike" cap="none" normalizeH="0" baseline="0">
                          <a:ln>
                            <a:noFill/>
                          </a:ln>
                          <a:solidFill>
                            <a:schemeClr val="bg2"/>
                          </a:solidFill>
                          <a:effectLst/>
                          <a:latin typeface="Arial" charset="0"/>
                          <a:ea typeface="宋体" charset="0"/>
                          <a:cs typeface="宋体" charset="0"/>
                        </a:rPr>
                        <a:t>Shih</a:t>
                      </a:r>
                      <a:r>
                        <a:rPr kumimoji="0" lang="en-CA" altLang="zh-CN" sz="1600" b="0" i="0" u="none" strike="noStrike" cap="none" normalizeH="0" baseline="0">
                          <a:ln>
                            <a:noFill/>
                          </a:ln>
                          <a:solidFill>
                            <a:schemeClr val="bg2"/>
                          </a:solidFill>
                          <a:effectLst/>
                          <a:latin typeface="Arial" charset="0"/>
                          <a:ea typeface="宋体" charset="0"/>
                          <a:cs typeface="宋体" charset="0"/>
                        </a:rPr>
                        <a:t>-</a:t>
                      </a:r>
                      <a:r>
                        <a:rPr kumimoji="0" lang="en-CA" altLang="zh-CN" sz="1600" b="0" i="1" u="none" strike="noStrike" cap="none" normalizeH="0" baseline="0">
                          <a:ln>
                            <a:noFill/>
                          </a:ln>
                          <a:solidFill>
                            <a:schemeClr val="bg2"/>
                          </a:solidFill>
                          <a:effectLst/>
                          <a:latin typeface="Arial" charset="0"/>
                          <a:ea typeface="宋体" charset="0"/>
                          <a:cs typeface="宋体" charset="0"/>
                        </a:rPr>
                        <a:t>ye</a:t>
                      </a:r>
                      <a:r>
                        <a:rPr kumimoji="0" lang="en-US" altLang="zh-CN" sz="1600" b="0" i="0" u="none" strike="noStrike" cap="none" normalizeH="0" baseline="0">
                          <a:ln>
                            <a:noFill/>
                          </a:ln>
                          <a:solidFill>
                            <a:schemeClr val="bg2"/>
                          </a:solidFill>
                          <a:effectLst/>
                          <a:latin typeface="Arial" charset="0"/>
                          <a:ea typeface="宋体" charset="0"/>
                          <a:cs typeface="宋体" charset="0"/>
                        </a:rPr>
                        <a:t> </a:t>
                      </a:r>
                      <a:endParaRPr kumimoji="0" lang="en-US" altLang="zh-TW" sz="1600" b="0" i="0" u="none" strike="noStrike" cap="none" normalizeH="0" baseline="0">
                        <a:ln>
                          <a:noFill/>
                        </a:ln>
                        <a:solidFill>
                          <a:schemeClr val="bg2"/>
                        </a:solidFill>
                        <a:effectLst/>
                        <a:latin typeface="Arial" charset="0"/>
                        <a:ea typeface="新細明體" charset="0"/>
                        <a:cs typeface="新細明體" charset="0"/>
                      </a:endParaRP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1600" b="0" i="0" u="none" strike="noStrike" cap="none" normalizeH="0" baseline="0">
                          <a:ln>
                            <a:noFill/>
                          </a:ln>
                          <a:solidFill>
                            <a:schemeClr val="bg2"/>
                          </a:solidFill>
                          <a:effectLst/>
                          <a:latin typeface="Arial" charset="0"/>
                          <a:ea typeface="ＭＳ Ｐゴシック" charset="0"/>
                          <a:cs typeface="Arial" charset="0"/>
                        </a:rPr>
                        <a:t>General term used for ‘white collar’ workers. </a:t>
                      </a:r>
                      <a:endParaRPr kumimoji="0" lang="en-CA" altLang="zh-CN" sz="1600" b="0" i="0" u="none" strike="noStrike" cap="none" normalizeH="0" baseline="0">
                        <a:ln>
                          <a:noFill/>
                        </a:ln>
                        <a:solidFill>
                          <a:schemeClr val="bg2"/>
                        </a:solidFill>
                        <a:effectLst/>
                        <a:latin typeface="Arial"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altLang="zh-CN" sz="1600" b="0" i="0" u="none" strike="noStrike" cap="none" normalizeH="0" baseline="0">
                          <a:ln>
                            <a:noFill/>
                          </a:ln>
                          <a:solidFill>
                            <a:schemeClr val="bg2"/>
                          </a:solidFill>
                          <a:effectLst/>
                          <a:latin typeface="Arial" charset="0"/>
                          <a:ea typeface="宋体" charset="0"/>
                          <a:cs typeface="宋体" charset="0"/>
                        </a:rPr>
                        <a:t>Includes businesses, professionals as opposed to labourers.</a:t>
                      </a:r>
                      <a:r>
                        <a:rPr kumimoji="0" lang="en-US" altLang="zh-CN" sz="1600" b="0" i="0" u="none" strike="noStrike" cap="none" normalizeH="0" baseline="0">
                          <a:ln>
                            <a:noFill/>
                          </a:ln>
                          <a:solidFill>
                            <a:schemeClr val="bg2"/>
                          </a:solidFill>
                          <a:effectLst/>
                          <a:latin typeface="Arial" charset="0"/>
                          <a:ea typeface="宋体" charset="0"/>
                          <a:cs typeface="宋体" charset="0"/>
                        </a:rPr>
                        <a:t> </a:t>
                      </a:r>
                      <a:endParaRPr kumimoji="0" lang="en-US" altLang="zh-TW" sz="1600" b="0" i="0" u="none" strike="noStrike" cap="none" normalizeH="0" baseline="0">
                        <a:ln>
                          <a:noFill/>
                        </a:ln>
                        <a:solidFill>
                          <a:schemeClr val="bg2"/>
                        </a:solidFill>
                        <a:effectLst/>
                        <a:latin typeface="Arial" charset="0"/>
                        <a:ea typeface="新細明體" charset="0"/>
                        <a:cs typeface="新細明體"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1600" b="0" i="0" u="none" strike="noStrike" cap="none" normalizeH="0" baseline="0">
                          <a:ln>
                            <a:noFill/>
                          </a:ln>
                          <a:solidFill>
                            <a:schemeClr val="bg2"/>
                          </a:solidFill>
                          <a:effectLst/>
                          <a:latin typeface="Arial" charset="0"/>
                          <a:ea typeface="ＭＳ Ｐゴシック" charset="0"/>
                          <a:cs typeface="Arial" charset="0"/>
                        </a:rPr>
                        <a:t>A Career.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1600" b="0" i="0" u="none" strike="noStrike" cap="none" normalizeH="0" baseline="0">
                          <a:ln>
                            <a:noFill/>
                          </a:ln>
                          <a:solidFill>
                            <a:schemeClr val="bg2"/>
                          </a:solidFill>
                          <a:effectLst/>
                          <a:latin typeface="Arial" charset="0"/>
                          <a:ea typeface="ＭＳ Ｐゴシック" charset="0"/>
                          <a:cs typeface="Arial" charset="0"/>
                        </a:rPr>
                        <a:t>The Concept of ‘a career’ only applies for those in this category.</a:t>
                      </a:r>
                      <a:endParaRPr kumimoji="0" lang="en-CA" altLang="zh-CN" sz="1600" b="0" i="0" u="none" strike="noStrike" cap="none" normalizeH="0" baseline="0">
                        <a:ln>
                          <a:noFill/>
                        </a:ln>
                        <a:solidFill>
                          <a:schemeClr val="bg2"/>
                        </a:solidFill>
                        <a:effectLst/>
                        <a:latin typeface="Arial"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altLang="zh-CN" sz="1600" b="0" i="0" u="none" strike="noStrike" cap="none" normalizeH="0" baseline="0">
                          <a:ln>
                            <a:noFill/>
                          </a:ln>
                          <a:solidFill>
                            <a:schemeClr val="bg2"/>
                          </a:solidFill>
                          <a:effectLst/>
                          <a:latin typeface="Arial" charset="0"/>
                          <a:ea typeface="宋体" charset="0"/>
                          <a:cs typeface="宋体" charset="0"/>
                        </a:rPr>
                        <a:t>Note: </a:t>
                      </a:r>
                      <a:r>
                        <a:rPr kumimoji="0" lang="en-CA" altLang="zh-CN" sz="1600" b="0" i="1" u="none" strike="noStrike" cap="none" normalizeH="0" baseline="0">
                          <a:ln>
                            <a:noFill/>
                          </a:ln>
                          <a:solidFill>
                            <a:schemeClr val="bg2"/>
                          </a:solidFill>
                          <a:effectLst/>
                          <a:latin typeface="Arial" charset="0"/>
                          <a:ea typeface="宋体" charset="0"/>
                          <a:cs typeface="宋体" charset="0"/>
                        </a:rPr>
                        <a:t>shih</a:t>
                      </a:r>
                      <a:r>
                        <a:rPr kumimoji="0" lang="en-CA" altLang="zh-CN" sz="1600" b="0" i="0" u="none" strike="noStrike" cap="none" normalizeH="0" baseline="0">
                          <a:ln>
                            <a:noFill/>
                          </a:ln>
                          <a:solidFill>
                            <a:schemeClr val="bg2"/>
                          </a:solidFill>
                          <a:effectLst/>
                          <a:latin typeface="Arial" charset="0"/>
                          <a:ea typeface="宋体" charset="0"/>
                          <a:cs typeface="宋体" charset="0"/>
                        </a:rPr>
                        <a:t> is derived from word for ‘gentry’</a:t>
                      </a:r>
                      <a:r>
                        <a:rPr kumimoji="0" lang="en-US" altLang="zh-CN" sz="1600" b="0" i="0" u="none" strike="noStrike" cap="none" normalizeH="0" baseline="0">
                          <a:ln>
                            <a:noFill/>
                          </a:ln>
                          <a:solidFill>
                            <a:schemeClr val="bg2"/>
                          </a:solidFill>
                          <a:effectLst/>
                          <a:latin typeface="Arial" charset="0"/>
                          <a:ea typeface="宋体" charset="0"/>
                          <a:cs typeface="宋体" charset="0"/>
                        </a:rPr>
                        <a:t> </a:t>
                      </a:r>
                      <a:endParaRPr kumimoji="0" lang="en-US" altLang="zh-TW" sz="1600" b="0" i="0" u="none" strike="noStrike" cap="none" normalizeH="0" baseline="0">
                        <a:ln>
                          <a:noFill/>
                        </a:ln>
                        <a:solidFill>
                          <a:schemeClr val="bg2"/>
                        </a:solidFill>
                        <a:effectLst/>
                        <a:latin typeface="Arial" charset="0"/>
                        <a:ea typeface="新細明體" charset="0"/>
                        <a:cs typeface="新細明體" charset="0"/>
                      </a:endParaRP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66787">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altLang="zh-CN" sz="1600" b="0" i="1" u="none" strike="noStrike" cap="none" normalizeH="0" baseline="0">
                          <a:ln>
                            <a:noFill/>
                          </a:ln>
                          <a:solidFill>
                            <a:schemeClr val="bg2"/>
                          </a:solidFill>
                          <a:effectLst/>
                          <a:latin typeface="Arial" charset="0"/>
                          <a:ea typeface="宋体" charset="0"/>
                          <a:cs typeface="宋体" charset="0"/>
                        </a:rPr>
                        <a:t>Nung-ye</a:t>
                      </a:r>
                      <a:r>
                        <a:rPr kumimoji="0" lang="en-US" altLang="zh-CN" sz="1600" b="0" i="0" u="none" strike="noStrike" cap="none" normalizeH="0" baseline="0">
                          <a:ln>
                            <a:noFill/>
                          </a:ln>
                          <a:solidFill>
                            <a:schemeClr val="bg2"/>
                          </a:solidFill>
                          <a:effectLst/>
                          <a:latin typeface="Arial" charset="0"/>
                          <a:ea typeface="宋体" charset="0"/>
                          <a:cs typeface="宋体" charset="0"/>
                        </a:rPr>
                        <a:t> </a:t>
                      </a:r>
                      <a:endParaRPr kumimoji="0" lang="en-US" altLang="zh-TW" sz="1600" b="0" i="0" u="none" strike="noStrike" cap="none" normalizeH="0" baseline="0">
                        <a:ln>
                          <a:noFill/>
                        </a:ln>
                        <a:solidFill>
                          <a:schemeClr val="bg2"/>
                        </a:solidFill>
                        <a:effectLst/>
                        <a:latin typeface="Arial" charset="0"/>
                        <a:ea typeface="新細明體" charset="0"/>
                        <a:cs typeface="新細明體" charset="0"/>
                      </a:endParaRP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altLang="zh-CN" sz="1600" b="0" i="0" u="none" strike="noStrike" cap="none" normalizeH="0" baseline="0">
                          <a:ln>
                            <a:noFill/>
                          </a:ln>
                          <a:solidFill>
                            <a:schemeClr val="bg2"/>
                          </a:solidFill>
                          <a:effectLst/>
                          <a:latin typeface="Arial" charset="0"/>
                          <a:ea typeface="宋体" charset="0"/>
                          <a:cs typeface="宋体" charset="0"/>
                        </a:rPr>
                        <a:t>Farming and husbandry.</a:t>
                      </a:r>
                      <a:r>
                        <a:rPr kumimoji="0" lang="en-US" altLang="zh-CN" sz="1600" b="0" i="0" u="none" strike="noStrike" cap="none" normalizeH="0" baseline="0">
                          <a:ln>
                            <a:noFill/>
                          </a:ln>
                          <a:solidFill>
                            <a:schemeClr val="bg2"/>
                          </a:solidFill>
                          <a:effectLst/>
                          <a:latin typeface="Arial" charset="0"/>
                          <a:ea typeface="宋体" charset="0"/>
                          <a:cs typeface="宋体" charset="0"/>
                        </a:rPr>
                        <a:t> </a:t>
                      </a:r>
                      <a:endParaRPr kumimoji="0" lang="en-US" altLang="zh-TW" sz="1600" b="0" i="0" u="none" strike="noStrike" cap="none" normalizeH="0" baseline="0">
                        <a:ln>
                          <a:noFill/>
                        </a:ln>
                        <a:solidFill>
                          <a:schemeClr val="bg2"/>
                        </a:solidFill>
                        <a:effectLst/>
                        <a:latin typeface="Arial" charset="0"/>
                        <a:ea typeface="新細明體" charset="0"/>
                        <a:cs typeface="新細明體"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altLang="zh-CN" sz="1600" b="0" i="0" u="none" strike="noStrike" cap="none" normalizeH="0" baseline="0">
                          <a:ln>
                            <a:noFill/>
                          </a:ln>
                          <a:solidFill>
                            <a:schemeClr val="bg2"/>
                          </a:solidFill>
                          <a:effectLst/>
                          <a:latin typeface="Arial" charset="0"/>
                          <a:ea typeface="宋体" charset="0"/>
                          <a:cs typeface="宋体" charset="0"/>
                        </a:rPr>
                        <a:t>This initially tends to be family based; it gradually took a broader communal form in meaning.</a:t>
                      </a:r>
                      <a:r>
                        <a:rPr kumimoji="0" lang="en-US" altLang="zh-CN" sz="1600" b="0" i="0" u="none" strike="noStrike" cap="none" normalizeH="0" baseline="0">
                          <a:ln>
                            <a:noFill/>
                          </a:ln>
                          <a:solidFill>
                            <a:schemeClr val="bg2"/>
                          </a:solidFill>
                          <a:effectLst/>
                          <a:latin typeface="Arial" charset="0"/>
                          <a:ea typeface="宋体" charset="0"/>
                          <a:cs typeface="宋体" charset="0"/>
                        </a:rPr>
                        <a:t> </a:t>
                      </a:r>
                      <a:endParaRPr kumimoji="0" lang="en-US" altLang="zh-TW" sz="1600" b="0" i="0" u="none" strike="noStrike" cap="none" normalizeH="0" baseline="0">
                        <a:ln>
                          <a:noFill/>
                        </a:ln>
                        <a:solidFill>
                          <a:schemeClr val="bg2"/>
                        </a:solidFill>
                        <a:effectLst/>
                        <a:latin typeface="Arial" charset="0"/>
                        <a:ea typeface="新細明體" charset="0"/>
                        <a:cs typeface="新細明體" charset="0"/>
                      </a:endParaRP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29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altLang="zh-CN" sz="1600" b="0" i="1" u="none" strike="noStrike" cap="none" normalizeH="0" baseline="0">
                          <a:ln>
                            <a:noFill/>
                          </a:ln>
                          <a:solidFill>
                            <a:schemeClr val="bg2"/>
                          </a:solidFill>
                          <a:effectLst/>
                          <a:latin typeface="Arial" charset="0"/>
                          <a:ea typeface="宋体" charset="0"/>
                          <a:cs typeface="宋体" charset="0"/>
                        </a:rPr>
                        <a:t>Kung-ye</a:t>
                      </a:r>
                      <a:r>
                        <a:rPr kumimoji="0" lang="en-US" altLang="zh-CN" sz="1600" b="0" i="0" u="none" strike="noStrike" cap="none" normalizeH="0" baseline="0">
                          <a:ln>
                            <a:noFill/>
                          </a:ln>
                          <a:solidFill>
                            <a:schemeClr val="bg2"/>
                          </a:solidFill>
                          <a:effectLst/>
                          <a:latin typeface="Arial" charset="0"/>
                          <a:ea typeface="宋体" charset="0"/>
                          <a:cs typeface="宋体" charset="0"/>
                        </a:rPr>
                        <a:t> </a:t>
                      </a:r>
                      <a:endParaRPr kumimoji="0" lang="en-US" altLang="zh-TW" sz="1600" b="0" i="0" u="none" strike="noStrike" cap="none" normalizeH="0" baseline="0">
                        <a:ln>
                          <a:noFill/>
                        </a:ln>
                        <a:solidFill>
                          <a:schemeClr val="bg2"/>
                        </a:solidFill>
                        <a:effectLst/>
                        <a:latin typeface="Arial" charset="0"/>
                        <a:ea typeface="新細明體" charset="0"/>
                        <a:cs typeface="新細明體" charset="0"/>
                      </a:endParaRP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altLang="zh-CN" sz="1600" b="0" i="0" u="none" strike="noStrike" cap="none" normalizeH="0" baseline="0">
                          <a:ln>
                            <a:noFill/>
                          </a:ln>
                          <a:solidFill>
                            <a:schemeClr val="bg2"/>
                          </a:solidFill>
                          <a:effectLst/>
                          <a:latin typeface="Arial" charset="0"/>
                          <a:ea typeface="宋体" charset="0"/>
                          <a:cs typeface="宋体" charset="0"/>
                        </a:rPr>
                        <a:t>Manual work and industries</a:t>
                      </a:r>
                      <a:r>
                        <a:rPr kumimoji="0" lang="en-US" altLang="zh-CN" sz="2800" b="0" i="0" u="none" strike="noStrike" cap="none" normalizeH="0" baseline="0">
                          <a:ln>
                            <a:noFill/>
                          </a:ln>
                          <a:solidFill>
                            <a:schemeClr val="bg2"/>
                          </a:solidFill>
                          <a:effectLst/>
                          <a:latin typeface="Arial" charset="0"/>
                          <a:ea typeface="宋体" charset="0"/>
                          <a:cs typeface="宋体" charset="0"/>
                        </a:rPr>
                        <a:t> </a:t>
                      </a:r>
                      <a:endParaRPr kumimoji="0" lang="en-US" altLang="zh-TW" sz="2800" b="0" i="0" u="none" strike="noStrike" cap="none" normalizeH="0" baseline="0">
                        <a:ln>
                          <a:noFill/>
                        </a:ln>
                        <a:solidFill>
                          <a:schemeClr val="bg2"/>
                        </a:solidFill>
                        <a:effectLst/>
                        <a:latin typeface="Arial" charset="0"/>
                        <a:ea typeface="新細明體" charset="0"/>
                        <a:cs typeface="新細明體"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altLang="zh-CN" sz="1600" b="0" i="0" u="none" strike="noStrike" cap="none" normalizeH="0" baseline="0">
                          <a:ln>
                            <a:noFill/>
                          </a:ln>
                          <a:solidFill>
                            <a:schemeClr val="bg2"/>
                          </a:solidFill>
                          <a:effectLst/>
                          <a:latin typeface="Arial" charset="0"/>
                          <a:ea typeface="宋体" charset="0"/>
                          <a:cs typeface="宋体" charset="0"/>
                        </a:rPr>
                        <a:t>Tends to apply to a community rather than individuals.</a:t>
                      </a:r>
                      <a:r>
                        <a:rPr kumimoji="0" lang="en-US" altLang="zh-CN" sz="1600" b="0" i="0" u="none" strike="noStrike" cap="none" normalizeH="0" baseline="0">
                          <a:ln>
                            <a:noFill/>
                          </a:ln>
                          <a:solidFill>
                            <a:schemeClr val="bg2"/>
                          </a:solidFill>
                          <a:effectLst/>
                          <a:latin typeface="Arial" charset="0"/>
                          <a:ea typeface="宋体" charset="0"/>
                          <a:cs typeface="宋体" charset="0"/>
                        </a:rPr>
                        <a:t> </a:t>
                      </a:r>
                      <a:endParaRPr kumimoji="0" lang="en-US" altLang="zh-TW" sz="1600" b="0" i="0" u="none" strike="noStrike" cap="none" normalizeH="0" baseline="0">
                        <a:ln>
                          <a:noFill/>
                        </a:ln>
                        <a:solidFill>
                          <a:schemeClr val="bg2"/>
                        </a:solidFill>
                        <a:effectLst/>
                        <a:latin typeface="Arial" charset="0"/>
                        <a:ea typeface="新細明體" charset="0"/>
                        <a:cs typeface="新細明體" charset="0"/>
                      </a:endParaRP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66787">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altLang="zh-CN" sz="1600" b="0" i="1" u="none" strike="noStrike" cap="none" normalizeH="0" baseline="0">
                          <a:ln>
                            <a:noFill/>
                          </a:ln>
                          <a:solidFill>
                            <a:schemeClr val="bg2"/>
                          </a:solidFill>
                          <a:effectLst/>
                          <a:latin typeface="Arial" charset="0"/>
                          <a:ea typeface="宋体" charset="0"/>
                          <a:cs typeface="宋体" charset="0"/>
                        </a:rPr>
                        <a:t>Shang-ye</a:t>
                      </a:r>
                      <a:r>
                        <a:rPr kumimoji="0" lang="en-US" altLang="zh-CN" sz="1600" b="0" i="0" u="none" strike="noStrike" cap="none" normalizeH="0" baseline="0">
                          <a:ln>
                            <a:noFill/>
                          </a:ln>
                          <a:solidFill>
                            <a:schemeClr val="bg2"/>
                          </a:solidFill>
                          <a:effectLst/>
                          <a:latin typeface="Arial" charset="0"/>
                          <a:ea typeface="宋体" charset="0"/>
                          <a:cs typeface="宋体" charset="0"/>
                        </a:rPr>
                        <a:t> </a:t>
                      </a:r>
                      <a:endParaRPr kumimoji="0" lang="en-US" altLang="zh-TW" sz="1600" b="0" i="0" u="none" strike="noStrike" cap="none" normalizeH="0" baseline="0">
                        <a:ln>
                          <a:noFill/>
                        </a:ln>
                        <a:solidFill>
                          <a:schemeClr val="bg2"/>
                        </a:solidFill>
                        <a:effectLst/>
                        <a:latin typeface="Arial" charset="0"/>
                        <a:ea typeface="新細明體" charset="0"/>
                        <a:cs typeface="新細明體" charset="0"/>
                      </a:endParaRPr>
                    </a:p>
                  </a:txBody>
                  <a:tcPr marT="45719" marB="4571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altLang="zh-CN" sz="1600" b="0" i="0" u="none" strike="noStrike" cap="none" normalizeH="0" baseline="0">
                          <a:ln>
                            <a:noFill/>
                          </a:ln>
                          <a:solidFill>
                            <a:schemeClr val="bg2"/>
                          </a:solidFill>
                          <a:effectLst/>
                          <a:latin typeface="Arial" charset="0"/>
                          <a:ea typeface="宋体" charset="0"/>
                          <a:cs typeface="宋体" charset="0"/>
                        </a:rPr>
                        <a:t>Businesses, trading</a:t>
                      </a:r>
                      <a:r>
                        <a:rPr kumimoji="0" lang="en-US" altLang="zh-CN" sz="1600" b="0" i="0" u="none" strike="noStrike" cap="none" normalizeH="0" baseline="0">
                          <a:ln>
                            <a:noFill/>
                          </a:ln>
                          <a:solidFill>
                            <a:schemeClr val="bg2"/>
                          </a:solidFill>
                          <a:effectLst/>
                          <a:latin typeface="Arial" charset="0"/>
                          <a:ea typeface="宋体" charset="0"/>
                          <a:cs typeface="宋体" charset="0"/>
                        </a:rPr>
                        <a:t> </a:t>
                      </a:r>
                      <a:endParaRPr kumimoji="0" lang="en-US" altLang="zh-TW" sz="1600" b="0" i="0" u="none" strike="noStrike" cap="none" normalizeH="0" baseline="0">
                        <a:ln>
                          <a:noFill/>
                        </a:ln>
                        <a:solidFill>
                          <a:schemeClr val="bg2"/>
                        </a:solidFill>
                        <a:effectLst/>
                        <a:latin typeface="Arial" charset="0"/>
                        <a:ea typeface="新細明體" charset="0"/>
                        <a:cs typeface="新細明體" charset="0"/>
                      </a:endParaRPr>
                    </a:p>
                  </a:txBody>
                  <a:tcPr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altLang="zh-CN" sz="1600" b="0" i="0" u="none" strike="noStrike" cap="none" normalizeH="0" baseline="0">
                          <a:ln>
                            <a:noFill/>
                          </a:ln>
                          <a:solidFill>
                            <a:schemeClr val="bg2"/>
                          </a:solidFill>
                          <a:effectLst/>
                          <a:latin typeface="Arial" charset="0"/>
                          <a:ea typeface="宋体" charset="0"/>
                          <a:cs typeface="宋体" charset="0"/>
                        </a:rPr>
                        <a:t>The idea of exchange is a key concept, hence how communities or individuals relate.</a:t>
                      </a:r>
                      <a:r>
                        <a:rPr kumimoji="0" lang="en-US" altLang="zh-CN" sz="1600" b="0" i="0" u="none" strike="noStrike" cap="none" normalizeH="0" baseline="0">
                          <a:ln>
                            <a:noFill/>
                          </a:ln>
                          <a:solidFill>
                            <a:schemeClr val="bg2"/>
                          </a:solidFill>
                          <a:effectLst/>
                          <a:latin typeface="Arial" charset="0"/>
                          <a:ea typeface="宋体" charset="0"/>
                          <a:cs typeface="宋体" charset="0"/>
                        </a:rPr>
                        <a:t> </a:t>
                      </a:r>
                      <a:endParaRPr kumimoji="0" lang="en-US" altLang="zh-TW" sz="1600" b="0" i="0" u="none" strike="noStrike" cap="none" normalizeH="0" baseline="0">
                        <a:ln>
                          <a:noFill/>
                        </a:ln>
                        <a:solidFill>
                          <a:schemeClr val="bg2"/>
                        </a:solidFill>
                        <a:effectLst/>
                        <a:latin typeface="Arial" charset="0"/>
                        <a:ea typeface="新細明體" charset="0"/>
                        <a:cs typeface="新細明體" charset="0"/>
                      </a:endParaRPr>
                    </a:p>
                  </a:txBody>
                  <a:tcPr marT="45719" marB="4571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58411529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2" name="Rectangle 2"/>
          <p:cNvSpPr>
            <a:spLocks noGrp="1" noRot="1" noChangeArrowheads="1"/>
          </p:cNvSpPr>
          <p:nvPr>
            <p:ph type="title"/>
          </p:nvPr>
        </p:nvSpPr>
        <p:spPr/>
        <p:txBody>
          <a:bodyPr/>
          <a:lstStyle/>
          <a:p>
            <a:pPr eaLnBrk="1" hangingPunct="1">
              <a:defRPr/>
            </a:pPr>
            <a:r>
              <a:rPr lang="en-CA" altLang="zh-CN" sz="2800" b="0" smtClean="0">
                <a:solidFill>
                  <a:schemeClr val="bg2"/>
                </a:solidFill>
                <a:effectLst/>
                <a:latin typeface="Arial" charset="0"/>
                <a:ea typeface="宋体" charset="0"/>
                <a:cs typeface="宋体" charset="0"/>
              </a:rPr>
              <a:t>(II) Confucian Work Ethic – A Survey</a:t>
            </a:r>
            <a:r>
              <a:rPr lang="en-US" altLang="zh-CN" sz="2800" smtClean="0">
                <a:solidFill>
                  <a:schemeClr val="bg2"/>
                </a:solidFill>
                <a:effectLst/>
                <a:latin typeface="Arial" charset="0"/>
                <a:ea typeface="宋体" charset="0"/>
                <a:cs typeface="宋体" charset="0"/>
              </a:rPr>
              <a:t> (continued)</a:t>
            </a:r>
            <a:endParaRPr lang="en-US" altLang="zh-TW" sz="2800" smtClean="0">
              <a:solidFill>
                <a:schemeClr val="bg2"/>
              </a:solidFill>
              <a:effectLst/>
              <a:latin typeface="Arial" charset="0"/>
              <a:ea typeface="新細明體" charset="0"/>
              <a:cs typeface="新細明體" charset="0"/>
            </a:endParaRPr>
          </a:p>
        </p:txBody>
      </p:sp>
      <p:sp>
        <p:nvSpPr>
          <p:cNvPr id="20483" name="Rectangle 3"/>
          <p:cNvSpPr>
            <a:spLocks noGrp="1" noChangeArrowheads="1"/>
          </p:cNvSpPr>
          <p:nvPr>
            <p:ph type="body" idx="1"/>
          </p:nvPr>
        </p:nvSpPr>
        <p:spPr/>
        <p:txBody>
          <a:bodyPr/>
          <a:lstStyle/>
          <a:p>
            <a:pPr eaLnBrk="1" hangingPunct="1">
              <a:defRPr/>
            </a:pPr>
            <a:r>
              <a:rPr lang="en-CA" altLang="zh-CN" b="1" smtClean="0">
                <a:solidFill>
                  <a:schemeClr val="bg2"/>
                </a:solidFill>
                <a:effectLst/>
                <a:latin typeface="Arial" charset="0"/>
                <a:ea typeface="宋体" charset="0"/>
                <a:cs typeface="宋体" charset="0"/>
              </a:rPr>
              <a:t>Motivation for Education and for Work</a:t>
            </a:r>
            <a:r>
              <a:rPr lang="en-US" altLang="zh-CN" smtClean="0">
                <a:solidFill>
                  <a:schemeClr val="bg2"/>
                </a:solidFill>
                <a:effectLst/>
                <a:latin typeface="Arial" charset="0"/>
                <a:ea typeface="宋体" charset="0"/>
                <a:cs typeface="宋体" charset="0"/>
              </a:rPr>
              <a:t> </a:t>
            </a:r>
          </a:p>
          <a:p>
            <a:pPr eaLnBrk="1" hangingPunct="1">
              <a:buFont typeface="Wingdings" charset="0"/>
              <a:buNone/>
              <a:defRPr/>
            </a:pPr>
            <a:r>
              <a:rPr lang="en-CA" altLang="zh-CN" sz="2400" smtClean="0">
                <a:solidFill>
                  <a:schemeClr val="bg2"/>
                </a:solidFill>
                <a:effectLst/>
                <a:latin typeface="Arial" charset="0"/>
                <a:ea typeface="宋体" charset="0"/>
                <a:cs typeface="宋体" charset="0"/>
              </a:rPr>
              <a:t>		‘forever occupy your thoughts with education.’ </a:t>
            </a:r>
            <a:r>
              <a:rPr lang="en-US" altLang="zh-CN" sz="2400" smtClean="0">
                <a:solidFill>
                  <a:schemeClr val="bg2"/>
                </a:solidFill>
                <a:effectLst/>
                <a:latin typeface="Arial" charset="0"/>
                <a:ea typeface="宋体" charset="0"/>
                <a:cs typeface="宋体" charset="0"/>
              </a:rPr>
              <a:t/>
            </a:r>
            <a:br>
              <a:rPr lang="en-US" altLang="zh-CN" sz="2400" smtClean="0">
                <a:solidFill>
                  <a:schemeClr val="bg2"/>
                </a:solidFill>
                <a:effectLst/>
                <a:latin typeface="Arial" charset="0"/>
                <a:ea typeface="宋体" charset="0"/>
                <a:cs typeface="宋体" charset="0"/>
              </a:rPr>
            </a:br>
            <a:r>
              <a:rPr lang="en-US" altLang="zh-CN" smtClean="0">
                <a:solidFill>
                  <a:schemeClr val="bg2"/>
                </a:solidFill>
                <a:effectLst/>
                <a:latin typeface="Arial" charset="0"/>
                <a:ea typeface="宋体" charset="0"/>
                <a:cs typeface="宋体" charset="0"/>
              </a:rPr>
              <a:t>					 </a:t>
            </a:r>
            <a:r>
              <a:rPr lang="en-US" altLang="zh-CN" sz="1600" i="1" smtClean="0">
                <a:solidFill>
                  <a:schemeClr val="bg2"/>
                </a:solidFill>
                <a:effectLst/>
                <a:latin typeface="Arial" charset="0"/>
                <a:ea typeface="宋体" charset="0"/>
                <a:cs typeface="宋体" charset="0"/>
              </a:rPr>
              <a:t>The Wisdom of Confucius</a:t>
            </a:r>
            <a:r>
              <a:rPr lang="en-US" altLang="zh-CN" sz="1600" smtClean="0">
                <a:solidFill>
                  <a:schemeClr val="bg2"/>
                </a:solidFill>
                <a:effectLst/>
                <a:latin typeface="Arial" charset="0"/>
                <a:ea typeface="宋体" charset="0"/>
                <a:cs typeface="宋体" charset="0"/>
              </a:rPr>
              <a:t>.</a:t>
            </a:r>
          </a:p>
          <a:p>
            <a:pPr eaLnBrk="1" hangingPunct="1">
              <a:defRPr/>
            </a:pPr>
            <a:r>
              <a:rPr lang="en-CA" b="1" smtClean="0">
                <a:solidFill>
                  <a:schemeClr val="bg2"/>
                </a:solidFill>
                <a:effectLst/>
                <a:latin typeface="Arial" charset="0"/>
              </a:rPr>
              <a:t>Preference for Types of Work</a:t>
            </a:r>
          </a:p>
          <a:p>
            <a:pPr eaLnBrk="1" hangingPunct="1">
              <a:buFont typeface="Wingdings" charset="0"/>
              <a:buNone/>
              <a:defRPr/>
            </a:pPr>
            <a:r>
              <a:rPr lang="en-CA" b="1" smtClean="0">
                <a:solidFill>
                  <a:schemeClr val="bg2"/>
                </a:solidFill>
                <a:effectLst/>
                <a:latin typeface="Arial" charset="0"/>
              </a:rPr>
              <a:t>		</a:t>
            </a:r>
            <a:r>
              <a:rPr lang="en-CA" sz="2400" smtClean="0">
                <a:solidFill>
                  <a:schemeClr val="bg2"/>
                </a:solidFill>
                <a:effectLst/>
                <a:latin typeface="Arial" charset="0"/>
              </a:rPr>
              <a:t>Lao-li and Lao-sin</a:t>
            </a:r>
            <a:endParaRPr lang="en-US" altLang="zh-TW" sz="2400" smtClean="0">
              <a:solidFill>
                <a:schemeClr val="bg2"/>
              </a:solidFill>
              <a:effectLst/>
              <a:latin typeface="Arial" charset="0"/>
              <a:ea typeface="新細明體" charset="0"/>
              <a:cs typeface="新細明體" charset="0"/>
            </a:endParaRPr>
          </a:p>
        </p:txBody>
      </p:sp>
    </p:spTree>
    <p:extLst>
      <p:ext uri="{BB962C8B-B14F-4D97-AF65-F5344CB8AC3E}">
        <p14:creationId xmlns:p14="http://schemas.microsoft.com/office/powerpoint/2010/main" val="249487807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0483">
                                            <p:txEl>
                                              <p:pRg st="3" end="3"/>
                                            </p:txEl>
                                          </p:spTgt>
                                        </p:tgtEl>
                                        <p:attrNameLst>
                                          <p:attrName>style.visibility</p:attrName>
                                        </p:attrNameLst>
                                      </p:cBhvr>
                                      <p:to>
                                        <p:strVal val="visible"/>
                                      </p:to>
                                    </p:set>
                                    <p:animEffect transition="in" filter="fade">
                                      <p:cBhvr>
                                        <p:cTn id="7" dur="800" decel="100000"/>
                                        <p:tgtEl>
                                          <p:spTgt spid="20483">
                                            <p:txEl>
                                              <p:pRg st="3" end="3"/>
                                            </p:txEl>
                                          </p:spTgt>
                                        </p:tgtEl>
                                      </p:cBhvr>
                                    </p:animEffect>
                                    <p:anim calcmode="lin" valueType="num">
                                      <p:cBhvr>
                                        <p:cTn id="8" dur="800" decel="100000" fill="hold"/>
                                        <p:tgtEl>
                                          <p:spTgt spid="20483">
                                            <p:txEl>
                                              <p:pRg st="3" end="3"/>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20483">
                                            <p:txEl>
                                              <p:pRg st="3" end="3"/>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20483">
                                            <p:txEl>
                                              <p:pRg st="3" end="3"/>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0483">
                                            <p:txEl>
                                              <p:pRg st="3" end="3"/>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0483">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Rectangle 2"/>
          <p:cNvSpPr>
            <a:spLocks noGrp="1" noRot="1" noChangeArrowheads="1"/>
          </p:cNvSpPr>
          <p:nvPr>
            <p:ph type="title"/>
          </p:nvPr>
        </p:nvSpPr>
        <p:spPr/>
        <p:txBody>
          <a:bodyPr/>
          <a:lstStyle/>
          <a:p>
            <a:pPr eaLnBrk="1" hangingPunct="1">
              <a:defRPr/>
            </a:pPr>
            <a:r>
              <a:rPr lang="en-CA" altLang="zh-CN" sz="4000" b="0" smtClean="0">
                <a:solidFill>
                  <a:schemeClr val="bg2"/>
                </a:solidFill>
                <a:effectLst/>
                <a:latin typeface="Arial" charset="0"/>
                <a:ea typeface="宋体" charset="0"/>
                <a:cs typeface="宋体" charset="0"/>
              </a:rPr>
              <a:t>(III) Tentmaking and Professional Services / Mission</a:t>
            </a:r>
            <a:r>
              <a:rPr lang="en-US" altLang="zh-CN" sz="4000" smtClean="0">
                <a:ea typeface="宋体" charset="0"/>
                <a:cs typeface="宋体" charset="0"/>
              </a:rPr>
              <a:t> </a:t>
            </a:r>
            <a:endParaRPr lang="en-US" altLang="zh-TW" sz="4000" smtClean="0">
              <a:ea typeface="新細明體" charset="0"/>
              <a:cs typeface="新細明體" charset="0"/>
            </a:endParaRPr>
          </a:p>
        </p:txBody>
      </p:sp>
      <p:sp>
        <p:nvSpPr>
          <p:cNvPr id="21507" name="Rectangle 3"/>
          <p:cNvSpPr>
            <a:spLocks noGrp="1" noChangeArrowheads="1"/>
          </p:cNvSpPr>
          <p:nvPr>
            <p:ph type="body" idx="1"/>
          </p:nvPr>
        </p:nvSpPr>
        <p:spPr/>
        <p:txBody>
          <a:bodyPr/>
          <a:lstStyle/>
          <a:p>
            <a:pPr eaLnBrk="1" hangingPunct="1">
              <a:defRPr/>
            </a:pPr>
            <a:r>
              <a:rPr lang="en-CA" altLang="zh-CN" b="1" smtClean="0">
                <a:solidFill>
                  <a:schemeClr val="bg2"/>
                </a:solidFill>
                <a:effectLst/>
                <a:latin typeface="Arial" charset="0"/>
                <a:ea typeface="宋体" charset="0"/>
                <a:cs typeface="宋体" charset="0"/>
              </a:rPr>
              <a:t>Differing Philosophies on Tentmaking</a:t>
            </a:r>
          </a:p>
          <a:p>
            <a:pPr eaLnBrk="1" hangingPunct="1">
              <a:defRPr/>
            </a:pPr>
            <a:r>
              <a:rPr lang="en-US" altLang="zh-CN" smtClean="0">
                <a:solidFill>
                  <a:schemeClr val="bg2"/>
                </a:solidFill>
                <a:effectLst/>
                <a:latin typeface="Arial" charset="0"/>
                <a:ea typeface="宋体" charset="0"/>
                <a:cs typeface="宋体" charset="0"/>
              </a:rPr>
              <a:t> </a:t>
            </a:r>
            <a:r>
              <a:rPr lang="en-CA" altLang="zh-CN" b="1" smtClean="0">
                <a:solidFill>
                  <a:schemeClr val="bg2"/>
                </a:solidFill>
                <a:effectLst/>
                <a:latin typeface="Arial" charset="0"/>
                <a:ea typeface="宋体" charset="0"/>
                <a:cs typeface="宋体" charset="0"/>
              </a:rPr>
              <a:t>Work of Tentmaking</a:t>
            </a:r>
            <a:r>
              <a:rPr lang="en-US" altLang="zh-CN" smtClean="0">
                <a:solidFill>
                  <a:schemeClr val="bg2"/>
                </a:solidFill>
                <a:effectLst/>
                <a:latin typeface="Arial" charset="0"/>
                <a:ea typeface="宋体" charset="0"/>
                <a:cs typeface="宋体" charset="0"/>
              </a:rPr>
              <a:t> </a:t>
            </a:r>
          </a:p>
          <a:p>
            <a:pPr eaLnBrk="1" hangingPunct="1">
              <a:defRPr/>
            </a:pPr>
            <a:r>
              <a:rPr lang="en-CA" altLang="zh-CN" b="1" smtClean="0">
                <a:solidFill>
                  <a:schemeClr val="bg2"/>
                </a:solidFill>
                <a:effectLst/>
                <a:latin typeface="Arial" charset="0"/>
                <a:ea typeface="宋体" charset="0"/>
                <a:cs typeface="宋体" charset="0"/>
              </a:rPr>
              <a:t>The Identity of a Tentmaker</a:t>
            </a:r>
            <a:r>
              <a:rPr lang="en-US" altLang="zh-CN" smtClean="0">
                <a:solidFill>
                  <a:schemeClr val="bg2"/>
                </a:solidFill>
                <a:effectLst/>
                <a:latin typeface="Arial" charset="0"/>
                <a:ea typeface="宋体" charset="0"/>
                <a:cs typeface="宋体" charset="0"/>
              </a:rPr>
              <a:t> </a:t>
            </a:r>
          </a:p>
          <a:p>
            <a:pPr eaLnBrk="1" hangingPunct="1">
              <a:defRPr/>
            </a:pPr>
            <a:r>
              <a:rPr lang="en-CA" b="1" smtClean="0">
                <a:solidFill>
                  <a:schemeClr val="bg2"/>
                </a:solidFill>
                <a:effectLst/>
                <a:latin typeface="Arial" charset="0"/>
              </a:rPr>
              <a:t>Crisis of the Tentmaker’s Identity</a:t>
            </a:r>
          </a:p>
          <a:p>
            <a:pPr eaLnBrk="1" hangingPunct="1">
              <a:defRPr/>
            </a:pPr>
            <a:r>
              <a:rPr lang="en-CA" altLang="zh-CN" b="1" smtClean="0">
                <a:solidFill>
                  <a:schemeClr val="bg2"/>
                </a:solidFill>
                <a:effectLst/>
                <a:latin typeface="Arial" charset="0"/>
                <a:ea typeface="宋体" charset="0"/>
                <a:cs typeface="宋体" charset="0"/>
              </a:rPr>
              <a:t>Crisis of Chinese Identity</a:t>
            </a:r>
            <a:r>
              <a:rPr lang="en-US" altLang="zh-CN" smtClean="0">
                <a:solidFill>
                  <a:schemeClr val="bg2"/>
                </a:solidFill>
                <a:effectLst/>
                <a:latin typeface="Arial" charset="0"/>
                <a:ea typeface="宋体" charset="0"/>
                <a:cs typeface="宋体" charset="0"/>
              </a:rPr>
              <a:t> </a:t>
            </a:r>
            <a:endParaRPr lang="en-US" altLang="zh-TW" smtClean="0">
              <a:solidFill>
                <a:schemeClr val="bg2"/>
              </a:solidFill>
              <a:effectLst/>
              <a:latin typeface="Arial" charset="0"/>
              <a:ea typeface="新細明體" charset="0"/>
              <a:cs typeface="新細明體" charset="0"/>
            </a:endParaRPr>
          </a:p>
          <a:p>
            <a:pPr eaLnBrk="1" hangingPunct="1">
              <a:defRPr/>
            </a:pPr>
            <a:endParaRPr lang="zh-TW" altLang="en-US" b="1" smtClean="0">
              <a:solidFill>
                <a:schemeClr val="bg2"/>
              </a:solidFill>
              <a:effectLst/>
              <a:latin typeface="Arial" charset="0"/>
              <a:ea typeface="新細明體" charset="0"/>
              <a:cs typeface="新細明體" charset="0"/>
            </a:endParaRPr>
          </a:p>
        </p:txBody>
      </p:sp>
    </p:spTree>
    <p:extLst>
      <p:ext uri="{BB962C8B-B14F-4D97-AF65-F5344CB8AC3E}">
        <p14:creationId xmlns:p14="http://schemas.microsoft.com/office/powerpoint/2010/main" val="401087359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a:xfrm>
            <a:off x="755650" y="0"/>
            <a:ext cx="7772400" cy="1143000"/>
          </a:xfrm>
        </p:spPr>
        <p:txBody>
          <a:bodyPr/>
          <a:lstStyle/>
          <a:p>
            <a:pPr eaLnBrk="1" hangingPunct="1">
              <a:defRPr/>
            </a:pPr>
            <a:r>
              <a:rPr lang="en-CA" sz="2400" b="0" smtClean="0">
                <a:solidFill>
                  <a:schemeClr val="bg2"/>
                </a:solidFill>
                <a:effectLst/>
                <a:latin typeface="Arial" charset="0"/>
              </a:rPr>
              <a:t>Crisis of the Tentmaker’s Identity</a:t>
            </a:r>
            <a:endParaRPr lang="en-US" altLang="zh-TW" sz="2400" b="0" smtClean="0">
              <a:solidFill>
                <a:schemeClr val="bg2"/>
              </a:solidFill>
              <a:effectLst/>
              <a:latin typeface="Arial" charset="0"/>
              <a:ea typeface="新細明體" charset="0"/>
              <a:cs typeface="新細明體" charset="0"/>
            </a:endParaRPr>
          </a:p>
        </p:txBody>
      </p:sp>
      <p:graphicFrame>
        <p:nvGraphicFramePr>
          <p:cNvPr id="22638" name="Group 110"/>
          <p:cNvGraphicFramePr>
            <a:graphicFrameLocks noGrp="1"/>
          </p:cNvGraphicFramePr>
          <p:nvPr>
            <p:ph type="tbl" idx="1"/>
          </p:nvPr>
        </p:nvGraphicFramePr>
        <p:xfrm>
          <a:off x="755650" y="981075"/>
          <a:ext cx="7772400" cy="5488318"/>
        </p:xfrm>
        <a:graphic>
          <a:graphicData uri="http://schemas.openxmlformats.org/drawingml/2006/table">
            <a:tbl>
              <a:tblPr/>
              <a:tblGrid>
                <a:gridCol w="1295400"/>
                <a:gridCol w="1295400"/>
                <a:gridCol w="1295400"/>
                <a:gridCol w="1295400"/>
                <a:gridCol w="1295400"/>
                <a:gridCol w="1295400"/>
              </a:tblGrid>
              <a:tr h="43176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altLang="zh-CN" sz="1400" b="1" i="0" u="none" strike="noStrike" cap="none" normalizeH="0" baseline="0">
                          <a:ln>
                            <a:noFill/>
                          </a:ln>
                          <a:solidFill>
                            <a:schemeClr val="bg2"/>
                          </a:solidFill>
                          <a:effectLst/>
                          <a:latin typeface="Arial" charset="0"/>
                          <a:ea typeface="宋体" charset="0"/>
                          <a:cs typeface="宋体" charset="0"/>
                        </a:rPr>
                        <a:t>Type</a:t>
                      </a:r>
                      <a:r>
                        <a:rPr kumimoji="0" lang="en-US" altLang="zh-CN" sz="1400" b="1" i="0" u="none" strike="noStrike" cap="none" normalizeH="0" baseline="0">
                          <a:ln>
                            <a:noFill/>
                          </a:ln>
                          <a:solidFill>
                            <a:schemeClr val="bg2"/>
                          </a:solidFill>
                          <a:effectLst/>
                          <a:latin typeface="Arial" charset="0"/>
                          <a:ea typeface="宋体" charset="0"/>
                          <a:cs typeface="宋体" charset="0"/>
                        </a:rPr>
                        <a:t> </a:t>
                      </a:r>
                      <a:endParaRPr kumimoji="0" lang="en-US" altLang="zh-TW" sz="1400" b="1" i="0" u="none" strike="noStrike" cap="none" normalizeH="0" baseline="0">
                        <a:ln>
                          <a:noFill/>
                        </a:ln>
                        <a:solidFill>
                          <a:schemeClr val="bg2"/>
                        </a:solidFill>
                        <a:effectLst/>
                        <a:latin typeface="Arial" charset="0"/>
                        <a:ea typeface="新細明體" charset="0"/>
                        <a:cs typeface="新細明體"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1400" b="1" i="0" u="none" strike="noStrike" cap="none" normalizeH="0" baseline="0">
                          <a:ln>
                            <a:noFill/>
                          </a:ln>
                          <a:solidFill>
                            <a:schemeClr val="bg2"/>
                          </a:solidFill>
                          <a:effectLst/>
                          <a:latin typeface="Arial" charset="0"/>
                          <a:ea typeface="ＭＳ Ｐゴシック" charset="0"/>
                          <a:cs typeface="Arial" charset="0"/>
                        </a:rPr>
                        <a:t>1</a:t>
                      </a:r>
                      <a:endParaRPr kumimoji="0" lang="en-US" altLang="zh-TW" sz="1400" b="1" i="0" u="none" strike="noStrike" cap="none" normalizeH="0" baseline="0">
                        <a:ln>
                          <a:noFill/>
                        </a:ln>
                        <a:solidFill>
                          <a:schemeClr val="bg2"/>
                        </a:solidFill>
                        <a:effectLst/>
                        <a:latin typeface="Arial" charset="0"/>
                        <a:ea typeface="新細明體" charset="0"/>
                        <a:cs typeface="新細明體"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1400" b="1" i="0" u="none" strike="noStrike" cap="none" normalizeH="0" baseline="0">
                          <a:ln>
                            <a:noFill/>
                          </a:ln>
                          <a:solidFill>
                            <a:schemeClr val="bg2"/>
                          </a:solidFill>
                          <a:effectLst/>
                          <a:latin typeface="Arial" charset="0"/>
                          <a:ea typeface="ＭＳ Ｐゴシック" charset="0"/>
                          <a:cs typeface="Arial" charset="0"/>
                        </a:rPr>
                        <a:t>2</a:t>
                      </a:r>
                      <a:endParaRPr kumimoji="0" lang="en-US" altLang="zh-TW" sz="1400" b="1" i="0" u="none" strike="noStrike" cap="none" normalizeH="0" baseline="0">
                        <a:ln>
                          <a:noFill/>
                        </a:ln>
                        <a:solidFill>
                          <a:schemeClr val="bg2"/>
                        </a:solidFill>
                        <a:effectLst/>
                        <a:latin typeface="Arial" charset="0"/>
                        <a:ea typeface="新細明體" charset="0"/>
                        <a:cs typeface="新細明體"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1400" b="1" i="0" u="none" strike="noStrike" cap="none" normalizeH="0" baseline="0">
                          <a:ln>
                            <a:noFill/>
                          </a:ln>
                          <a:solidFill>
                            <a:schemeClr val="bg2"/>
                          </a:solidFill>
                          <a:effectLst/>
                          <a:latin typeface="Arial" charset="0"/>
                          <a:ea typeface="ＭＳ Ｐゴシック" charset="0"/>
                          <a:cs typeface="Arial" charset="0"/>
                        </a:rPr>
                        <a:t>3</a:t>
                      </a:r>
                      <a:endParaRPr kumimoji="0" lang="en-US" altLang="zh-TW" sz="1400" b="1" i="0" u="none" strike="noStrike" cap="none" normalizeH="0" baseline="0">
                        <a:ln>
                          <a:noFill/>
                        </a:ln>
                        <a:solidFill>
                          <a:schemeClr val="bg2"/>
                        </a:solidFill>
                        <a:effectLst/>
                        <a:latin typeface="Arial" charset="0"/>
                        <a:ea typeface="新細明體" charset="0"/>
                        <a:cs typeface="新細明體"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1400" b="1" i="0" u="none" strike="noStrike" cap="none" normalizeH="0" baseline="0">
                          <a:ln>
                            <a:noFill/>
                          </a:ln>
                          <a:solidFill>
                            <a:schemeClr val="bg2"/>
                          </a:solidFill>
                          <a:effectLst/>
                          <a:latin typeface="Arial" charset="0"/>
                          <a:ea typeface="ＭＳ Ｐゴシック" charset="0"/>
                          <a:cs typeface="Arial" charset="0"/>
                        </a:rPr>
                        <a:t>4</a:t>
                      </a:r>
                      <a:endParaRPr kumimoji="0" lang="en-US" altLang="zh-TW" sz="1400" b="1" i="0" u="none" strike="noStrike" cap="none" normalizeH="0" baseline="0">
                        <a:ln>
                          <a:noFill/>
                        </a:ln>
                        <a:solidFill>
                          <a:schemeClr val="bg2"/>
                        </a:solidFill>
                        <a:effectLst/>
                        <a:latin typeface="Arial" charset="0"/>
                        <a:ea typeface="新細明體" charset="0"/>
                        <a:cs typeface="新細明體"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1400" b="1" i="0" u="none" strike="noStrike" cap="none" normalizeH="0" baseline="0">
                          <a:ln>
                            <a:noFill/>
                          </a:ln>
                          <a:solidFill>
                            <a:schemeClr val="bg2"/>
                          </a:solidFill>
                          <a:effectLst/>
                          <a:latin typeface="Arial" charset="0"/>
                          <a:ea typeface="ＭＳ Ｐゴシック" charset="0"/>
                          <a:cs typeface="Arial" charset="0"/>
                        </a:rPr>
                        <a:t>5</a:t>
                      </a:r>
                      <a:endParaRPr kumimoji="0" lang="en-US" altLang="zh-TW" sz="1400" b="1" i="0" u="none" strike="noStrike" cap="none" normalizeH="0" baseline="0">
                        <a:ln>
                          <a:noFill/>
                        </a:ln>
                        <a:solidFill>
                          <a:schemeClr val="bg2"/>
                        </a:solidFill>
                        <a:effectLst/>
                        <a:latin typeface="Arial" charset="0"/>
                        <a:ea typeface="新細明體" charset="0"/>
                        <a:cs typeface="新細明體"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81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1400" b="0" i="0" u="none" strike="noStrike" cap="none" normalizeH="0" baseline="0">
                          <a:ln>
                            <a:noFill/>
                          </a:ln>
                          <a:solidFill>
                            <a:schemeClr val="bg2"/>
                          </a:solidFill>
                          <a:effectLst/>
                          <a:latin typeface="Arial" charset="0"/>
                          <a:ea typeface="ＭＳ Ｐゴシック" charset="0"/>
                          <a:cs typeface="Arial" charset="0"/>
                        </a:rPr>
                        <a:t>Call and Self Identity</a:t>
                      </a:r>
                      <a:endParaRPr kumimoji="0" lang="en-US" altLang="zh-TW" sz="1400" b="0" i="0" u="none" strike="noStrike" cap="none" normalizeH="0" baseline="0">
                        <a:ln>
                          <a:noFill/>
                        </a:ln>
                        <a:solidFill>
                          <a:schemeClr val="bg2"/>
                        </a:solidFill>
                        <a:effectLst/>
                        <a:latin typeface="Arial" charset="0"/>
                        <a:ea typeface="新細明體" charset="0"/>
                        <a:cs typeface="新細明體"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1400" b="0" i="0" u="none" strike="noStrike" cap="none" normalizeH="0" baseline="0">
                          <a:ln>
                            <a:noFill/>
                          </a:ln>
                          <a:solidFill>
                            <a:schemeClr val="bg2"/>
                          </a:solidFill>
                          <a:effectLst/>
                          <a:latin typeface="Arial" charset="0"/>
                          <a:ea typeface="ＭＳ Ｐゴシック" charset="0"/>
                          <a:cs typeface="Arial" charset="0"/>
                        </a:rPr>
                        <a:t>Missionary Calling</a:t>
                      </a:r>
                      <a:endParaRPr kumimoji="0" lang="en-US" altLang="zh-TW" sz="1400" b="0" i="0" u="none" strike="noStrike" cap="none" normalizeH="0" baseline="0">
                        <a:ln>
                          <a:noFill/>
                        </a:ln>
                        <a:solidFill>
                          <a:schemeClr val="bg2"/>
                        </a:solidFill>
                        <a:effectLst/>
                        <a:latin typeface="Arial" charset="0"/>
                        <a:ea typeface="新細明體" charset="0"/>
                        <a:cs typeface="新細明體"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1400" b="0" i="0" u="none" strike="noStrike" cap="none" normalizeH="0" baseline="0">
                          <a:ln>
                            <a:noFill/>
                          </a:ln>
                          <a:solidFill>
                            <a:schemeClr val="bg2"/>
                          </a:solidFill>
                          <a:effectLst/>
                          <a:latin typeface="Arial" charset="0"/>
                          <a:ea typeface="ＭＳ Ｐゴシック" charset="0"/>
                          <a:cs typeface="Arial" charset="0"/>
                        </a:rPr>
                        <a:t>Missionary Calling</a:t>
                      </a:r>
                      <a:endParaRPr kumimoji="0" lang="en-US" altLang="zh-TW" sz="1400" b="0" i="0" u="none" strike="noStrike" cap="none" normalizeH="0" baseline="0">
                        <a:ln>
                          <a:noFill/>
                        </a:ln>
                        <a:solidFill>
                          <a:schemeClr val="bg2"/>
                        </a:solidFill>
                        <a:effectLst/>
                        <a:latin typeface="Arial" charset="0"/>
                        <a:ea typeface="新細明體" charset="0"/>
                        <a:cs typeface="新細明體"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altLang="zh-CN" sz="1400" b="0" i="0" u="none" strike="noStrike" cap="none" normalizeH="0" baseline="0">
                          <a:ln>
                            <a:noFill/>
                          </a:ln>
                          <a:solidFill>
                            <a:schemeClr val="bg2"/>
                          </a:solidFill>
                          <a:effectLst/>
                          <a:latin typeface="Arial" charset="0"/>
                          <a:ea typeface="宋体" charset="0"/>
                          <a:cs typeface="宋体" charset="0"/>
                        </a:rPr>
                        <a:t>Professional Calling</a:t>
                      </a:r>
                      <a:r>
                        <a:rPr kumimoji="0" lang="en-US" altLang="zh-CN" sz="1400" b="0" i="0" u="none" strike="noStrike" cap="none" normalizeH="0" baseline="0">
                          <a:ln>
                            <a:noFill/>
                          </a:ln>
                          <a:solidFill>
                            <a:schemeClr val="bg2"/>
                          </a:solidFill>
                          <a:effectLst/>
                          <a:latin typeface="Arial" charset="0"/>
                          <a:ea typeface="宋体" charset="0"/>
                          <a:cs typeface="宋体" charset="0"/>
                        </a:rPr>
                        <a:t> </a:t>
                      </a:r>
                      <a:endParaRPr kumimoji="0" lang="en-US" altLang="zh-TW" sz="1400" b="0" i="0" u="none" strike="noStrike" cap="none" normalizeH="0" baseline="0">
                        <a:ln>
                          <a:noFill/>
                        </a:ln>
                        <a:solidFill>
                          <a:schemeClr val="bg2"/>
                        </a:solidFill>
                        <a:effectLst/>
                        <a:latin typeface="Arial" charset="0"/>
                        <a:ea typeface="新細明體" charset="0"/>
                        <a:cs typeface="新細明體"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altLang="zh-CN" sz="1400" b="0" i="0" u="none" strike="noStrike" cap="none" normalizeH="0" baseline="0">
                          <a:ln>
                            <a:noFill/>
                          </a:ln>
                          <a:solidFill>
                            <a:schemeClr val="bg2"/>
                          </a:solidFill>
                          <a:effectLst/>
                          <a:latin typeface="Arial" charset="0"/>
                          <a:ea typeface="宋体" charset="0"/>
                          <a:cs typeface="宋体" charset="0"/>
                        </a:rPr>
                        <a:t>Professional Calling</a:t>
                      </a:r>
                      <a:r>
                        <a:rPr kumimoji="0" lang="en-US" altLang="zh-CN" sz="1400" b="0" i="0" u="none" strike="noStrike" cap="none" normalizeH="0" baseline="0">
                          <a:ln>
                            <a:noFill/>
                          </a:ln>
                          <a:solidFill>
                            <a:schemeClr val="bg2"/>
                          </a:solidFill>
                          <a:effectLst/>
                          <a:latin typeface="Arial" charset="0"/>
                          <a:ea typeface="宋体" charset="0"/>
                          <a:cs typeface="宋体" charset="0"/>
                        </a:rPr>
                        <a:t> </a:t>
                      </a:r>
                      <a:endParaRPr kumimoji="0" lang="en-US" altLang="zh-TW" sz="1400" b="0" i="0" u="none" strike="noStrike" cap="none" normalizeH="0" baseline="0">
                        <a:ln>
                          <a:noFill/>
                        </a:ln>
                        <a:solidFill>
                          <a:schemeClr val="bg2"/>
                        </a:solidFill>
                        <a:effectLst/>
                        <a:latin typeface="Arial" charset="0"/>
                        <a:ea typeface="新細明體" charset="0"/>
                        <a:cs typeface="新細明體"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altLang="zh-CN" sz="1400" b="0" i="0" u="none" strike="noStrike" cap="none" normalizeH="0" baseline="0">
                          <a:ln>
                            <a:noFill/>
                          </a:ln>
                          <a:solidFill>
                            <a:schemeClr val="bg2"/>
                          </a:solidFill>
                          <a:effectLst/>
                          <a:latin typeface="Arial" charset="0"/>
                          <a:ea typeface="宋体" charset="0"/>
                          <a:cs typeface="宋体" charset="0"/>
                        </a:rPr>
                        <a:t>Professional Calling</a:t>
                      </a:r>
                      <a:r>
                        <a:rPr kumimoji="0" lang="en-US" altLang="zh-CN" sz="1400" b="0" i="0" u="none" strike="noStrike" cap="none" normalizeH="0" baseline="0">
                          <a:ln>
                            <a:noFill/>
                          </a:ln>
                          <a:solidFill>
                            <a:schemeClr val="bg2"/>
                          </a:solidFill>
                          <a:effectLst/>
                          <a:latin typeface="Arial" charset="0"/>
                          <a:ea typeface="宋体" charset="0"/>
                          <a:cs typeface="宋体" charset="0"/>
                        </a:rPr>
                        <a:t> </a:t>
                      </a:r>
                      <a:endParaRPr kumimoji="0" lang="en-US" altLang="zh-TW" sz="1400" b="0" i="0" u="none" strike="noStrike" cap="none" normalizeH="0" baseline="0">
                        <a:ln>
                          <a:noFill/>
                        </a:ln>
                        <a:solidFill>
                          <a:schemeClr val="bg2"/>
                        </a:solidFill>
                        <a:effectLst/>
                        <a:latin typeface="Arial" charset="0"/>
                        <a:ea typeface="新細明體" charset="0"/>
                        <a:cs typeface="新細明體"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07557">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1400" b="0" i="0" u="none" strike="noStrike" cap="none" normalizeH="0" baseline="0">
                          <a:ln>
                            <a:noFill/>
                          </a:ln>
                          <a:solidFill>
                            <a:schemeClr val="bg2"/>
                          </a:solidFill>
                          <a:effectLst/>
                          <a:latin typeface="Arial" charset="0"/>
                          <a:ea typeface="ＭＳ Ｐゴシック" charset="0"/>
                          <a:cs typeface="Arial" charset="0"/>
                        </a:rPr>
                        <a:t>Sense of Vocation</a:t>
                      </a:r>
                      <a:endParaRPr kumimoji="0" lang="en-US" altLang="zh-TW" sz="1400" b="0" i="0" u="none" strike="noStrike" cap="none" normalizeH="0" baseline="0">
                        <a:ln>
                          <a:noFill/>
                        </a:ln>
                        <a:solidFill>
                          <a:schemeClr val="bg2"/>
                        </a:solidFill>
                        <a:effectLst/>
                        <a:latin typeface="Arial" charset="0"/>
                        <a:ea typeface="新細明體" charset="0"/>
                        <a:cs typeface="新細明體"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1400" b="0" i="0" u="none" strike="noStrike" cap="none" normalizeH="0" baseline="0">
                          <a:ln>
                            <a:noFill/>
                          </a:ln>
                          <a:solidFill>
                            <a:schemeClr val="bg2"/>
                          </a:solidFill>
                          <a:effectLst/>
                          <a:latin typeface="Arial" charset="0"/>
                          <a:ea typeface="ＭＳ Ｐゴシック" charset="0"/>
                          <a:cs typeface="Arial" charset="0"/>
                        </a:rPr>
                        <a:t>Reach a People</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1400" b="0" i="0" u="none" strike="noStrike" cap="none" normalizeH="0" baseline="0">
                          <a:ln>
                            <a:noFill/>
                          </a:ln>
                          <a:solidFill>
                            <a:schemeClr val="bg2"/>
                          </a:solidFill>
                          <a:effectLst/>
                          <a:latin typeface="Arial" charset="0"/>
                          <a:ea typeface="ＭＳ Ｐゴシック" charset="0"/>
                          <a:cs typeface="Arial" charset="0"/>
                        </a:rPr>
                        <a:t>No Professional skills or no sense of calling to use such skills, so seek a way to reach people without using professional skills</a:t>
                      </a:r>
                      <a:endParaRPr kumimoji="0" lang="en-US" altLang="zh-TW" sz="1400" b="0" i="0" u="none" strike="noStrike" cap="none" normalizeH="0" baseline="0">
                        <a:ln>
                          <a:noFill/>
                        </a:ln>
                        <a:solidFill>
                          <a:schemeClr val="bg2"/>
                        </a:solidFill>
                        <a:effectLst/>
                        <a:latin typeface="Arial" charset="0"/>
                        <a:ea typeface="新細明體" charset="0"/>
                        <a:cs typeface="新細明體"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1400" b="0" i="0" u="none" strike="noStrike" cap="none" normalizeH="0" baseline="0">
                          <a:ln>
                            <a:noFill/>
                          </a:ln>
                          <a:solidFill>
                            <a:schemeClr val="bg2"/>
                          </a:solidFill>
                          <a:effectLst/>
                          <a:latin typeface="Arial" charset="0"/>
                          <a:ea typeface="ＭＳ Ｐゴシック" charset="0"/>
                          <a:cs typeface="Arial" charset="0"/>
                        </a:rPr>
                        <a:t>Reach a People with the gospel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1400" b="0" i="0" u="none" strike="noStrike" cap="none" normalizeH="0" baseline="0">
                          <a:ln>
                            <a:noFill/>
                          </a:ln>
                          <a:solidFill>
                            <a:schemeClr val="bg2"/>
                          </a:solidFill>
                          <a:effectLst/>
                          <a:latin typeface="Arial" charset="0"/>
                          <a:ea typeface="ＭＳ Ｐゴシック" charset="0"/>
                          <a:cs typeface="Arial" charset="0"/>
                        </a:rPr>
                        <a:t>And use their professional skills to hep reach a people IF their skills can be used</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1400" b="0" i="0" u="none" strike="noStrike" cap="none" normalizeH="0" baseline="0">
                          <a:ln>
                            <a:noFill/>
                          </a:ln>
                          <a:solidFill>
                            <a:schemeClr val="bg2"/>
                          </a:solidFill>
                          <a:effectLst/>
                          <a:latin typeface="Arial" charset="0"/>
                          <a:ea typeface="ＭＳ Ｐゴシック" charset="0"/>
                          <a:cs typeface="Arial" charset="0"/>
                        </a:rPr>
                        <a:t>If not, find another way</a:t>
                      </a:r>
                      <a:endParaRPr kumimoji="0" lang="en-US" altLang="zh-TW" sz="1400" b="0" i="0" u="none" strike="noStrike" cap="none" normalizeH="0" baseline="0">
                        <a:ln>
                          <a:noFill/>
                        </a:ln>
                        <a:solidFill>
                          <a:schemeClr val="bg2"/>
                        </a:solidFill>
                        <a:effectLst/>
                        <a:latin typeface="Arial" charset="0"/>
                        <a:ea typeface="新細明體" charset="0"/>
                        <a:cs typeface="新細明體"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1400" b="0" i="0" u="none" strike="noStrike" cap="none" normalizeH="0" baseline="0">
                          <a:ln>
                            <a:noFill/>
                          </a:ln>
                          <a:solidFill>
                            <a:schemeClr val="bg2"/>
                          </a:solidFill>
                          <a:effectLst/>
                          <a:latin typeface="Arial" charset="0"/>
                          <a:ea typeface="ＭＳ Ｐゴシック" charset="0"/>
                          <a:cs typeface="Arial" charset="0"/>
                        </a:rPr>
                        <a:t>Serve in their profession</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1400" b="0" i="0" u="none" strike="noStrike" cap="none" normalizeH="0" baseline="0">
                          <a:ln>
                            <a:noFill/>
                          </a:ln>
                          <a:solidFill>
                            <a:schemeClr val="bg2"/>
                          </a:solidFill>
                          <a:effectLst/>
                          <a:latin typeface="Arial" charset="0"/>
                          <a:ea typeface="ＭＳ Ｐゴシック" charset="0"/>
                          <a:cs typeface="Arial" charset="0"/>
                        </a:rPr>
                        <a:t>And use their professional skills to hep reach a people IF their skills can be used</a:t>
                      </a:r>
                      <a:endParaRPr kumimoji="0" lang="en-CA" altLang="zh-CN" sz="1400" b="0" i="0" u="none" strike="noStrike" cap="none" normalizeH="0" baseline="0">
                        <a:ln>
                          <a:noFill/>
                        </a:ln>
                        <a:solidFill>
                          <a:schemeClr val="bg2"/>
                        </a:solidFill>
                        <a:effectLst/>
                        <a:latin typeface="Arial" charset="0"/>
                        <a:ea typeface="宋体" charset="0"/>
                        <a:cs typeface="宋体"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altLang="zh-CN" sz="1400" b="0" i="0" u="none" strike="noStrike" cap="none" normalizeH="0" baseline="0">
                          <a:ln>
                            <a:noFill/>
                          </a:ln>
                          <a:solidFill>
                            <a:schemeClr val="bg2"/>
                          </a:solidFill>
                          <a:effectLst/>
                          <a:latin typeface="Arial" charset="0"/>
                          <a:ea typeface="宋体" charset="0"/>
                          <a:cs typeface="宋体" charset="0"/>
                        </a:rPr>
                        <a:t>If not, find another place</a:t>
                      </a:r>
                      <a:r>
                        <a:rPr kumimoji="0" lang="en-US" altLang="zh-CN" sz="1400" b="0" i="0" u="none" strike="noStrike" cap="none" normalizeH="0" baseline="0">
                          <a:ln>
                            <a:noFill/>
                          </a:ln>
                          <a:solidFill>
                            <a:schemeClr val="bg2"/>
                          </a:solidFill>
                          <a:effectLst/>
                          <a:latin typeface="Arial" charset="0"/>
                          <a:ea typeface="宋体" charset="0"/>
                          <a:cs typeface="宋体" charset="0"/>
                        </a:rPr>
                        <a:t> </a:t>
                      </a:r>
                      <a:endParaRPr kumimoji="0" lang="en-US" altLang="zh-TW" sz="1400" b="0" i="0" u="none" strike="noStrike" cap="none" normalizeH="0" baseline="0">
                        <a:ln>
                          <a:noFill/>
                        </a:ln>
                        <a:solidFill>
                          <a:schemeClr val="bg2"/>
                        </a:solidFill>
                        <a:effectLst/>
                        <a:latin typeface="Arial" charset="0"/>
                        <a:ea typeface="新細明體" charset="0"/>
                        <a:cs typeface="新細明體"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1400" b="0" i="0" u="none" strike="noStrike" cap="none" normalizeH="0" baseline="0">
                          <a:ln>
                            <a:noFill/>
                          </a:ln>
                          <a:solidFill>
                            <a:schemeClr val="bg2"/>
                          </a:solidFill>
                          <a:effectLst/>
                          <a:latin typeface="Arial" charset="0"/>
                          <a:ea typeface="ＭＳ Ｐゴシック" charset="0"/>
                          <a:cs typeface="Arial" charset="0"/>
                        </a:rPr>
                        <a:t>Serve in their profession Witness where</a:t>
                      </a:r>
                      <a:r>
                        <a:rPr kumimoji="0" lang="en-CA" altLang="zh-TW" sz="1400" b="0" i="0" u="none" strike="noStrike" cap="none" normalizeH="0" baseline="0">
                          <a:ln>
                            <a:noFill/>
                          </a:ln>
                          <a:solidFill>
                            <a:schemeClr val="bg2"/>
                          </a:solidFill>
                          <a:effectLst/>
                          <a:latin typeface="Arial" charset="0"/>
                          <a:ea typeface="ＭＳ Ｐゴシック" charset="0"/>
                          <a:cs typeface="Arial" charset="0"/>
                        </a:rPr>
                        <a:t> </a:t>
                      </a:r>
                      <a:r>
                        <a:rPr kumimoji="0" lang="en-CA" sz="1400" b="0" i="0" u="none" strike="noStrike" cap="none" normalizeH="0" baseline="0">
                          <a:ln>
                            <a:noFill/>
                          </a:ln>
                          <a:solidFill>
                            <a:schemeClr val="bg2"/>
                          </a:solidFill>
                          <a:effectLst/>
                          <a:latin typeface="Arial" charset="0"/>
                          <a:ea typeface="ＭＳ Ｐゴシック" charset="0"/>
                          <a:cs typeface="Arial" charset="0"/>
                        </a:rPr>
                        <a:t>ever they end up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endParaRPr kumimoji="0" lang="en-CA" sz="1400" b="0" i="0" u="none" strike="noStrike" cap="none" normalizeH="0" baseline="0">
                        <a:ln>
                          <a:noFill/>
                        </a:ln>
                        <a:solidFill>
                          <a:schemeClr val="bg2"/>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1400" b="0" i="0" u="none" strike="noStrike" cap="none" normalizeH="0" baseline="0">
                          <a:ln>
                            <a:noFill/>
                          </a:ln>
                          <a:solidFill>
                            <a:schemeClr val="bg2"/>
                          </a:solidFill>
                          <a:effectLst/>
                          <a:latin typeface="Arial" charset="0"/>
                          <a:ea typeface="ＭＳ Ｐゴシック" charset="0"/>
                          <a:cs typeface="Arial" charset="0"/>
                        </a:rPr>
                        <a:t>Ended up in East Asia</a:t>
                      </a:r>
                      <a:endParaRPr kumimoji="0" lang="en-US" altLang="zh-TW" sz="1400" b="0" i="0" u="none" strike="noStrike" cap="none" normalizeH="0" baseline="0">
                        <a:ln>
                          <a:noFill/>
                        </a:ln>
                        <a:solidFill>
                          <a:schemeClr val="bg2"/>
                        </a:solidFill>
                        <a:effectLst/>
                        <a:latin typeface="Arial" charset="0"/>
                        <a:ea typeface="新細明體" charset="0"/>
                        <a:cs typeface="新細明體"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1400" b="0" i="0" u="none" strike="noStrike" cap="none" normalizeH="0" baseline="0">
                          <a:ln>
                            <a:noFill/>
                          </a:ln>
                          <a:solidFill>
                            <a:schemeClr val="bg2"/>
                          </a:solidFill>
                          <a:effectLst/>
                          <a:latin typeface="Arial" charset="0"/>
                          <a:ea typeface="ＭＳ Ｐゴシック" charset="0"/>
                          <a:cs typeface="Arial" charset="0"/>
                        </a:rPr>
                        <a:t>Serve in their profession Witness where</a:t>
                      </a:r>
                      <a:r>
                        <a:rPr kumimoji="0" lang="en-CA" altLang="zh-TW" sz="1400" b="0" i="0" u="none" strike="noStrike" cap="none" normalizeH="0" baseline="0">
                          <a:ln>
                            <a:noFill/>
                          </a:ln>
                          <a:solidFill>
                            <a:schemeClr val="bg2"/>
                          </a:solidFill>
                          <a:effectLst/>
                          <a:latin typeface="Arial" charset="0"/>
                          <a:ea typeface="ＭＳ Ｐゴシック" charset="0"/>
                          <a:cs typeface="Arial" charset="0"/>
                        </a:rPr>
                        <a:t> </a:t>
                      </a:r>
                      <a:r>
                        <a:rPr kumimoji="0" lang="en-CA" sz="1400" b="0" i="0" u="none" strike="noStrike" cap="none" normalizeH="0" baseline="0">
                          <a:ln>
                            <a:noFill/>
                          </a:ln>
                          <a:solidFill>
                            <a:schemeClr val="bg2"/>
                          </a:solidFill>
                          <a:effectLst/>
                          <a:latin typeface="Arial" charset="0"/>
                          <a:ea typeface="ＭＳ Ｐゴシック" charset="0"/>
                          <a:cs typeface="Arial" charset="0"/>
                        </a:rPr>
                        <a:t>ever they end up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endParaRPr kumimoji="0" lang="en-CA" sz="1400" b="0" i="0" u="none" strike="noStrike" cap="none" normalizeH="0" baseline="0">
                        <a:ln>
                          <a:noFill/>
                        </a:ln>
                        <a:solidFill>
                          <a:schemeClr val="bg2"/>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sz="1400" b="0" i="0" u="none" strike="noStrike" cap="none" normalizeH="0" baseline="0">
                          <a:ln>
                            <a:noFill/>
                          </a:ln>
                          <a:solidFill>
                            <a:schemeClr val="bg2"/>
                          </a:solidFill>
                          <a:effectLst/>
                          <a:latin typeface="Arial" charset="0"/>
                          <a:ea typeface="ＭＳ Ｐゴシック" charset="0"/>
                          <a:cs typeface="Arial" charset="0"/>
                        </a:rPr>
                        <a:t>Remained at home</a:t>
                      </a:r>
                      <a:endParaRPr kumimoji="0" lang="en-US" altLang="zh-TW" sz="1400" b="0" i="0" u="none" strike="noStrike" cap="none" normalizeH="0" baseline="0">
                        <a:ln>
                          <a:noFill/>
                        </a:ln>
                        <a:solidFill>
                          <a:schemeClr val="bg2"/>
                        </a:solidFill>
                        <a:effectLst/>
                        <a:latin typeface="Arial" charset="0"/>
                        <a:ea typeface="新細明體" charset="0"/>
                        <a:cs typeface="新細明體"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74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altLang="zh-CN" sz="1400" b="0" i="0" u="none" strike="noStrike" cap="none" normalizeH="0" baseline="0">
                          <a:ln>
                            <a:noFill/>
                          </a:ln>
                          <a:solidFill>
                            <a:schemeClr val="bg2"/>
                          </a:solidFill>
                          <a:effectLst/>
                          <a:latin typeface="Arial" charset="0"/>
                          <a:ea typeface="宋体" charset="0"/>
                          <a:cs typeface="宋体" charset="0"/>
                        </a:rPr>
                        <a:t>Relation to Agency</a:t>
                      </a:r>
                      <a:r>
                        <a:rPr kumimoji="0" lang="en-US" altLang="zh-CN" sz="1400" b="0" i="0" u="none" strike="noStrike" cap="none" normalizeH="0" baseline="0">
                          <a:ln>
                            <a:noFill/>
                          </a:ln>
                          <a:solidFill>
                            <a:schemeClr val="bg2"/>
                          </a:solidFill>
                          <a:effectLst/>
                          <a:latin typeface="Arial" charset="0"/>
                          <a:ea typeface="宋体" charset="0"/>
                          <a:cs typeface="宋体" charset="0"/>
                        </a:rPr>
                        <a:t> </a:t>
                      </a:r>
                      <a:endParaRPr kumimoji="0" lang="en-US" altLang="zh-TW" sz="1400" b="0" i="0" u="none" strike="noStrike" cap="none" normalizeH="0" baseline="0">
                        <a:ln>
                          <a:noFill/>
                        </a:ln>
                        <a:solidFill>
                          <a:schemeClr val="bg2"/>
                        </a:solidFill>
                        <a:effectLst/>
                        <a:latin typeface="Arial" charset="0"/>
                        <a:ea typeface="新細明體" charset="0"/>
                        <a:cs typeface="新細明體"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altLang="zh-CN" sz="1400" b="0" i="0" u="none" strike="noStrike" cap="none" normalizeH="0" baseline="0">
                          <a:ln>
                            <a:noFill/>
                          </a:ln>
                          <a:solidFill>
                            <a:schemeClr val="bg2"/>
                          </a:solidFill>
                          <a:effectLst/>
                          <a:latin typeface="Arial" charset="0"/>
                          <a:ea typeface="宋体" charset="0"/>
                          <a:cs typeface="宋体" charset="0"/>
                        </a:rPr>
                        <a:t>Missionary</a:t>
                      </a:r>
                      <a:r>
                        <a:rPr kumimoji="0" lang="en-US" altLang="zh-CN" sz="1400" b="0" i="0" u="none" strike="noStrike" cap="none" normalizeH="0" baseline="0">
                          <a:ln>
                            <a:noFill/>
                          </a:ln>
                          <a:solidFill>
                            <a:schemeClr val="bg2"/>
                          </a:solidFill>
                          <a:effectLst/>
                          <a:latin typeface="Arial" charset="0"/>
                          <a:ea typeface="宋体" charset="0"/>
                          <a:cs typeface="宋体" charset="0"/>
                        </a:rPr>
                        <a:t> </a:t>
                      </a:r>
                      <a:endParaRPr kumimoji="0" lang="en-US" altLang="zh-TW" sz="1400" b="0" i="0" u="none" strike="noStrike" cap="none" normalizeH="0" baseline="0">
                        <a:ln>
                          <a:noFill/>
                        </a:ln>
                        <a:solidFill>
                          <a:schemeClr val="bg2"/>
                        </a:solidFill>
                        <a:effectLst/>
                        <a:latin typeface="Arial" charset="0"/>
                        <a:ea typeface="新細明體" charset="0"/>
                        <a:cs typeface="新細明體"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altLang="zh-CN" sz="1400" b="0" i="0" u="none" strike="noStrike" cap="none" normalizeH="0" baseline="0">
                          <a:ln>
                            <a:noFill/>
                          </a:ln>
                          <a:solidFill>
                            <a:schemeClr val="bg2"/>
                          </a:solidFill>
                          <a:effectLst/>
                          <a:latin typeface="Arial" charset="0"/>
                          <a:ea typeface="宋体" charset="0"/>
                          <a:cs typeface="宋体" charset="0"/>
                        </a:rPr>
                        <a:t>Tentmaker</a:t>
                      </a:r>
                      <a:r>
                        <a:rPr kumimoji="0" lang="en-US" altLang="zh-CN" sz="1400" b="0" i="0" u="none" strike="noStrike" cap="none" normalizeH="0" baseline="0">
                          <a:ln>
                            <a:noFill/>
                          </a:ln>
                          <a:solidFill>
                            <a:schemeClr val="bg2"/>
                          </a:solidFill>
                          <a:effectLst/>
                          <a:latin typeface="Arial" charset="0"/>
                          <a:ea typeface="宋体" charset="0"/>
                          <a:cs typeface="宋体" charset="0"/>
                        </a:rPr>
                        <a:t> </a:t>
                      </a:r>
                      <a:endParaRPr kumimoji="0" lang="en-US" altLang="zh-TW" sz="1400" b="0" i="0" u="none" strike="noStrike" cap="none" normalizeH="0" baseline="0">
                        <a:ln>
                          <a:noFill/>
                        </a:ln>
                        <a:solidFill>
                          <a:schemeClr val="bg2"/>
                        </a:solidFill>
                        <a:effectLst/>
                        <a:latin typeface="Arial" charset="0"/>
                        <a:ea typeface="新細明體" charset="0"/>
                        <a:cs typeface="新細明體"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altLang="zh-CN" sz="1400" b="0" i="0" u="none" strike="noStrike" cap="none" normalizeH="0" baseline="0">
                          <a:ln>
                            <a:noFill/>
                          </a:ln>
                          <a:solidFill>
                            <a:schemeClr val="bg2"/>
                          </a:solidFill>
                          <a:effectLst/>
                          <a:latin typeface="Arial" charset="0"/>
                          <a:ea typeface="宋体" charset="0"/>
                          <a:cs typeface="宋体" charset="0"/>
                        </a:rPr>
                        <a:t>Tentmaker</a:t>
                      </a:r>
                      <a:r>
                        <a:rPr kumimoji="0" lang="en-US" altLang="zh-CN" sz="1400" b="0" i="0" u="none" strike="noStrike" cap="none" normalizeH="0" baseline="0">
                          <a:ln>
                            <a:noFill/>
                          </a:ln>
                          <a:solidFill>
                            <a:schemeClr val="bg2"/>
                          </a:solidFill>
                          <a:effectLst/>
                          <a:latin typeface="Arial" charset="0"/>
                          <a:ea typeface="宋体" charset="0"/>
                          <a:cs typeface="宋体" charset="0"/>
                        </a:rPr>
                        <a:t> </a:t>
                      </a:r>
                      <a:endParaRPr kumimoji="0" lang="en-US" altLang="zh-TW" sz="1400" b="0" i="0" u="none" strike="noStrike" cap="none" normalizeH="0" baseline="0">
                        <a:ln>
                          <a:noFill/>
                        </a:ln>
                        <a:solidFill>
                          <a:schemeClr val="bg2"/>
                        </a:solidFill>
                        <a:effectLst/>
                        <a:latin typeface="Arial" charset="0"/>
                        <a:ea typeface="新細明體" charset="0"/>
                        <a:cs typeface="新細明體"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altLang="zh-CN" sz="1400" b="0" i="0" u="none" strike="noStrike" cap="none" normalizeH="0" baseline="0">
                          <a:ln>
                            <a:noFill/>
                          </a:ln>
                          <a:solidFill>
                            <a:schemeClr val="bg2"/>
                          </a:solidFill>
                          <a:effectLst/>
                          <a:latin typeface="Arial" charset="0"/>
                          <a:ea typeface="宋体" charset="0"/>
                          <a:cs typeface="宋体" charset="0"/>
                        </a:rPr>
                        <a:t>Partner</a:t>
                      </a:r>
                      <a:r>
                        <a:rPr kumimoji="0" lang="en-US" altLang="zh-CN" sz="1400" b="0" i="0" u="none" strike="noStrike" cap="none" normalizeH="0" baseline="0">
                          <a:ln>
                            <a:noFill/>
                          </a:ln>
                          <a:solidFill>
                            <a:schemeClr val="bg2"/>
                          </a:solidFill>
                          <a:effectLst/>
                          <a:latin typeface="Arial" charset="0"/>
                          <a:ea typeface="宋体" charset="0"/>
                          <a:cs typeface="宋体" charset="0"/>
                        </a:rPr>
                        <a:t> </a:t>
                      </a:r>
                      <a:endParaRPr kumimoji="0" lang="en-US" altLang="zh-TW" sz="1400" b="0" i="0" u="none" strike="noStrike" cap="none" normalizeH="0" baseline="0">
                        <a:ln>
                          <a:noFill/>
                        </a:ln>
                        <a:solidFill>
                          <a:schemeClr val="bg2"/>
                        </a:solidFill>
                        <a:effectLst/>
                        <a:latin typeface="Arial" charset="0"/>
                        <a:ea typeface="新細明體" charset="0"/>
                        <a:cs typeface="新細明體"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altLang="zh-CN" sz="1400" b="0" i="0" u="none" strike="noStrike" cap="none" normalizeH="0" baseline="0">
                          <a:ln>
                            <a:noFill/>
                          </a:ln>
                          <a:solidFill>
                            <a:schemeClr val="bg2"/>
                          </a:solidFill>
                          <a:effectLst/>
                          <a:latin typeface="Arial" charset="0"/>
                          <a:ea typeface="宋体" charset="0"/>
                          <a:cs typeface="宋体" charset="0"/>
                        </a:rPr>
                        <a:t>Supporter</a:t>
                      </a:r>
                      <a:r>
                        <a:rPr kumimoji="0" lang="en-US" altLang="zh-CN" sz="1400" b="0" i="0" u="none" strike="noStrike" cap="none" normalizeH="0" baseline="0">
                          <a:ln>
                            <a:noFill/>
                          </a:ln>
                          <a:solidFill>
                            <a:schemeClr val="bg2"/>
                          </a:solidFill>
                          <a:effectLst/>
                          <a:latin typeface="Arial" charset="0"/>
                          <a:ea typeface="宋体" charset="0"/>
                          <a:cs typeface="宋体" charset="0"/>
                        </a:rPr>
                        <a:t> </a:t>
                      </a:r>
                      <a:endParaRPr kumimoji="0" lang="en-US" altLang="zh-TW" sz="1400" b="0" i="0" u="none" strike="noStrike" cap="none" normalizeH="0" baseline="0">
                        <a:ln>
                          <a:noFill/>
                        </a:ln>
                        <a:solidFill>
                          <a:schemeClr val="bg2"/>
                        </a:solidFill>
                        <a:effectLst/>
                        <a:latin typeface="Arial" charset="0"/>
                        <a:ea typeface="新細明體" charset="0"/>
                        <a:cs typeface="新細明體"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4480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altLang="zh-CN" sz="1400" b="0" i="0" u="none" strike="noStrike" cap="none" normalizeH="0" baseline="0">
                          <a:ln>
                            <a:noFill/>
                          </a:ln>
                          <a:solidFill>
                            <a:schemeClr val="bg2"/>
                          </a:solidFill>
                          <a:effectLst/>
                          <a:latin typeface="Arial" charset="0"/>
                          <a:ea typeface="宋体" charset="0"/>
                          <a:cs typeface="宋体" charset="0"/>
                        </a:rPr>
                        <a:t>Problems</a:t>
                      </a:r>
                      <a:r>
                        <a:rPr kumimoji="0" lang="en-US" altLang="zh-CN" sz="1400" b="0" i="0" u="none" strike="noStrike" cap="none" normalizeH="0" baseline="0">
                          <a:ln>
                            <a:noFill/>
                          </a:ln>
                          <a:solidFill>
                            <a:schemeClr val="bg2"/>
                          </a:solidFill>
                          <a:effectLst/>
                          <a:latin typeface="Arial" charset="0"/>
                          <a:ea typeface="宋体" charset="0"/>
                          <a:cs typeface="宋体" charset="0"/>
                        </a:rPr>
                        <a:t> </a:t>
                      </a:r>
                      <a:endParaRPr kumimoji="0" lang="en-US" altLang="zh-TW" sz="1400" b="0" i="0" u="none" strike="noStrike" cap="none" normalizeH="0" baseline="0">
                        <a:ln>
                          <a:noFill/>
                        </a:ln>
                        <a:solidFill>
                          <a:schemeClr val="bg2"/>
                        </a:solidFill>
                        <a:effectLst/>
                        <a:latin typeface="Arial" charset="0"/>
                        <a:ea typeface="新細明體" charset="0"/>
                        <a:cs typeface="新細明體" charset="0"/>
                      </a:endParaRPr>
                    </a:p>
                  </a:txBody>
                  <a:tcPr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altLang="zh-CN" sz="1400" b="0" i="0" u="none" strike="noStrike" cap="none" normalizeH="0" baseline="0">
                          <a:ln>
                            <a:noFill/>
                          </a:ln>
                          <a:solidFill>
                            <a:schemeClr val="bg2"/>
                          </a:solidFill>
                          <a:effectLst/>
                          <a:latin typeface="Arial" charset="0"/>
                          <a:ea typeface="宋体" charset="0"/>
                          <a:cs typeface="宋体" charset="0"/>
                        </a:rPr>
                        <a:t>Can’t get into CANs</a:t>
                      </a:r>
                      <a:r>
                        <a:rPr kumimoji="0" lang="en-US" altLang="zh-CN" sz="1400" b="0" i="0" u="none" strike="noStrike" cap="none" normalizeH="0" baseline="0">
                          <a:ln>
                            <a:noFill/>
                          </a:ln>
                          <a:solidFill>
                            <a:schemeClr val="bg2"/>
                          </a:solidFill>
                          <a:effectLst/>
                          <a:latin typeface="Arial" charset="0"/>
                          <a:ea typeface="宋体" charset="0"/>
                          <a:cs typeface="宋体" charset="0"/>
                        </a:rPr>
                        <a:t> </a:t>
                      </a:r>
                      <a:endParaRPr kumimoji="0" lang="en-US" altLang="zh-TW" sz="1400" b="0" i="0" u="none" strike="noStrike" cap="none" normalizeH="0" baseline="0">
                        <a:ln>
                          <a:noFill/>
                        </a:ln>
                        <a:solidFill>
                          <a:schemeClr val="bg2"/>
                        </a:solidFill>
                        <a:effectLst/>
                        <a:latin typeface="Arial" charset="0"/>
                        <a:ea typeface="新細明體" charset="0"/>
                        <a:cs typeface="新細明體"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altLang="zh-CN" sz="1400" b="0" i="0" u="none" strike="noStrike" cap="none" normalizeH="0" baseline="0">
                          <a:ln>
                            <a:noFill/>
                          </a:ln>
                          <a:solidFill>
                            <a:schemeClr val="bg2"/>
                          </a:solidFill>
                          <a:effectLst/>
                          <a:latin typeface="Arial" charset="0"/>
                          <a:ea typeface="宋体" charset="0"/>
                          <a:cs typeface="宋体" charset="0"/>
                        </a:rPr>
                        <a:t>Regard ‘3’ as uncommitted, unfocused, lacking zeal</a:t>
                      </a:r>
                      <a:r>
                        <a:rPr kumimoji="0" lang="en-US" altLang="zh-CN" sz="1400" b="0" i="0" u="none" strike="noStrike" cap="none" normalizeH="0" baseline="0">
                          <a:ln>
                            <a:noFill/>
                          </a:ln>
                          <a:solidFill>
                            <a:schemeClr val="bg2"/>
                          </a:solidFill>
                          <a:effectLst/>
                          <a:latin typeface="Arial" charset="0"/>
                          <a:ea typeface="宋体" charset="0"/>
                          <a:cs typeface="宋体" charset="0"/>
                        </a:rPr>
                        <a:t> </a:t>
                      </a:r>
                      <a:endParaRPr kumimoji="0" lang="en-US" altLang="zh-TW" sz="1400" b="0" i="0" u="none" strike="noStrike" cap="none" normalizeH="0" baseline="0">
                        <a:ln>
                          <a:noFill/>
                        </a:ln>
                        <a:solidFill>
                          <a:schemeClr val="bg2"/>
                        </a:solidFill>
                        <a:effectLst/>
                        <a:latin typeface="Arial" charset="0"/>
                        <a:ea typeface="新細明體" charset="0"/>
                        <a:cs typeface="新細明體"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altLang="zh-CN" sz="1400" b="0" i="0" u="none" strike="noStrike" cap="none" normalizeH="0" baseline="0">
                          <a:ln>
                            <a:noFill/>
                          </a:ln>
                          <a:solidFill>
                            <a:schemeClr val="bg2"/>
                          </a:solidFill>
                          <a:effectLst/>
                          <a:latin typeface="Arial" charset="0"/>
                          <a:ea typeface="宋体" charset="0"/>
                          <a:cs typeface="宋体" charset="0"/>
                        </a:rPr>
                        <a:t>Regard ‘2’ as unprofessional, lacking integrity</a:t>
                      </a:r>
                      <a:r>
                        <a:rPr kumimoji="0" lang="en-US" altLang="zh-CN" sz="1400" b="0" i="0" u="none" strike="noStrike" cap="none" normalizeH="0" baseline="0">
                          <a:ln>
                            <a:noFill/>
                          </a:ln>
                          <a:solidFill>
                            <a:schemeClr val="bg2"/>
                          </a:solidFill>
                          <a:effectLst/>
                          <a:latin typeface="Arial" charset="0"/>
                          <a:ea typeface="宋体" charset="0"/>
                          <a:cs typeface="宋体" charset="0"/>
                        </a:rPr>
                        <a:t> </a:t>
                      </a:r>
                      <a:endParaRPr kumimoji="0" lang="en-US" altLang="zh-TW" sz="1400" b="0" i="0" u="none" strike="noStrike" cap="none" normalizeH="0" baseline="0">
                        <a:ln>
                          <a:noFill/>
                        </a:ln>
                        <a:solidFill>
                          <a:schemeClr val="bg2"/>
                        </a:solidFill>
                        <a:effectLst/>
                        <a:latin typeface="Arial" charset="0"/>
                        <a:ea typeface="新細明體" charset="0"/>
                        <a:cs typeface="新細明體"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CA" altLang="zh-CN" sz="1400" b="0" i="0" u="none" strike="noStrike" cap="none" normalizeH="0" baseline="0">
                          <a:ln>
                            <a:noFill/>
                          </a:ln>
                          <a:solidFill>
                            <a:schemeClr val="bg2"/>
                          </a:solidFill>
                          <a:effectLst/>
                          <a:latin typeface="Arial" charset="0"/>
                          <a:ea typeface="宋体" charset="0"/>
                          <a:cs typeface="宋体" charset="0"/>
                        </a:rPr>
                        <a:t>No sense of mission calling (yet!)</a:t>
                      </a:r>
                      <a:r>
                        <a:rPr kumimoji="0" lang="en-US" altLang="zh-CN" sz="1400" b="0" i="0" u="none" strike="noStrike" cap="none" normalizeH="0" baseline="0">
                          <a:ln>
                            <a:noFill/>
                          </a:ln>
                          <a:solidFill>
                            <a:schemeClr val="bg2"/>
                          </a:solidFill>
                          <a:effectLst/>
                          <a:latin typeface="Arial" charset="0"/>
                          <a:ea typeface="宋体" charset="0"/>
                          <a:cs typeface="宋体" charset="0"/>
                        </a:rPr>
                        <a:t> </a:t>
                      </a:r>
                      <a:endParaRPr kumimoji="0" lang="en-US" altLang="zh-TW" sz="1400" b="0" i="0" u="none" strike="noStrike" cap="none" normalizeH="0" baseline="0">
                        <a:ln>
                          <a:noFill/>
                        </a:ln>
                        <a:solidFill>
                          <a:schemeClr val="bg2"/>
                        </a:solidFill>
                        <a:effectLst/>
                        <a:latin typeface="Arial" charset="0"/>
                        <a:ea typeface="新細明體" charset="0"/>
                        <a:cs typeface="新細明體" charset="0"/>
                      </a:endParaRPr>
                    </a:p>
                  </a:txBody>
                  <a:tcPr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endParaRPr kumimoji="0" lang="zh-TW" altLang="en-US" sz="1400" b="0" i="0" u="none" strike="noStrike" cap="none" normalizeH="0" baseline="0">
                        <a:ln>
                          <a:noFill/>
                        </a:ln>
                        <a:solidFill>
                          <a:schemeClr val="bg2"/>
                        </a:solidFill>
                        <a:effectLst/>
                        <a:latin typeface="Arial" charset="0"/>
                        <a:ea typeface="新細明體" charset="0"/>
                        <a:cs typeface="新細明體" charset="0"/>
                      </a:endParaRPr>
                    </a:p>
                  </a:txBody>
                  <a:tcPr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79341595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6069013"/>
            <a:ext cx="8229600" cy="788987"/>
          </a:xfrm>
        </p:spPr>
        <p:txBody>
          <a:bodyPr/>
          <a:lstStyle/>
          <a:p>
            <a:r>
              <a:rPr lang="en-US" b="0" i="0" dirty="0" smtClean="0">
                <a:solidFill>
                  <a:srgbClr val="FFFFFF"/>
                </a:solidFill>
              </a:rPr>
              <a:t>Kevin, Neil, Wannee &amp; Nathan</a:t>
            </a:r>
            <a:endParaRPr lang="en-US" b="0" i="0" dirty="0">
              <a:solidFill>
                <a:srgbClr val="FFFFFF"/>
              </a:solidFill>
            </a:endParaRPr>
          </a:p>
        </p:txBody>
      </p:sp>
      <p:pic>
        <p:nvPicPr>
          <p:cNvPr id="6" name="Picture 5" descr="IMG_319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583679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p:cNvSpPr>
            <a:spLocks noGrp="1" noRot="1" noChangeArrowheads="1"/>
          </p:cNvSpPr>
          <p:nvPr>
            <p:ph type="title"/>
          </p:nvPr>
        </p:nvSpPr>
        <p:spPr/>
        <p:txBody>
          <a:bodyPr/>
          <a:lstStyle/>
          <a:p>
            <a:pPr eaLnBrk="1" hangingPunct="1">
              <a:defRPr/>
            </a:pPr>
            <a:r>
              <a:rPr lang="en-CA" altLang="zh-CN" sz="4000" b="0" smtClean="0">
                <a:solidFill>
                  <a:schemeClr val="bg2"/>
                </a:solidFill>
                <a:effectLst/>
                <a:latin typeface="Arial" charset="0"/>
                <a:ea typeface="宋体" charset="0"/>
                <a:cs typeface="宋体" charset="0"/>
              </a:rPr>
              <a:t>(IV) Implication of Confucian Ethic for Professional Mission</a:t>
            </a:r>
            <a:r>
              <a:rPr lang="en-US" altLang="zh-CN" sz="4000" smtClean="0">
                <a:ea typeface="宋体" charset="0"/>
                <a:cs typeface="宋体" charset="0"/>
              </a:rPr>
              <a:t> </a:t>
            </a:r>
            <a:endParaRPr lang="en-US" altLang="zh-TW" sz="4000" smtClean="0">
              <a:ea typeface="新細明體" charset="0"/>
              <a:cs typeface="新細明體" charset="0"/>
            </a:endParaRPr>
          </a:p>
        </p:txBody>
      </p:sp>
      <p:sp>
        <p:nvSpPr>
          <p:cNvPr id="29699" name="Rectangle 3"/>
          <p:cNvSpPr>
            <a:spLocks noGrp="1" noChangeArrowheads="1"/>
          </p:cNvSpPr>
          <p:nvPr>
            <p:ph type="body" idx="1"/>
          </p:nvPr>
        </p:nvSpPr>
        <p:spPr/>
        <p:txBody>
          <a:bodyPr/>
          <a:lstStyle/>
          <a:p>
            <a:pPr eaLnBrk="1" hangingPunct="1">
              <a:defRPr/>
            </a:pPr>
            <a:r>
              <a:rPr lang="en-CA" b="1" smtClean="0">
                <a:solidFill>
                  <a:schemeClr val="bg2"/>
                </a:solidFill>
                <a:effectLst/>
                <a:latin typeface="Arial" charset="0"/>
              </a:rPr>
              <a:t>Western Mission and a Chinese Biblical Theology of Work</a:t>
            </a:r>
          </a:p>
          <a:p>
            <a:pPr eaLnBrk="1" hangingPunct="1">
              <a:defRPr/>
            </a:pPr>
            <a:r>
              <a:rPr lang="en-CA" b="1" smtClean="0">
                <a:solidFill>
                  <a:schemeClr val="bg2"/>
                </a:solidFill>
                <a:effectLst/>
                <a:latin typeface="Arial" charset="0"/>
              </a:rPr>
              <a:t>Confucius Ethic and Protestant Ethic</a:t>
            </a:r>
          </a:p>
          <a:p>
            <a:pPr eaLnBrk="1" hangingPunct="1">
              <a:defRPr/>
            </a:pPr>
            <a:r>
              <a:rPr lang="en-CA" b="1" smtClean="0">
                <a:solidFill>
                  <a:schemeClr val="bg2"/>
                </a:solidFill>
                <a:effectLst/>
                <a:latin typeface="Arial" charset="0"/>
              </a:rPr>
              <a:t>Gentry and Professionalism</a:t>
            </a:r>
            <a:endParaRPr lang="zh-TW" altLang="en-US" b="1" smtClean="0">
              <a:solidFill>
                <a:schemeClr val="bg2"/>
              </a:solidFill>
              <a:ea typeface="新細明體" charset="0"/>
              <a:cs typeface="新細明體" charset="0"/>
            </a:endParaRPr>
          </a:p>
        </p:txBody>
      </p:sp>
    </p:spTree>
    <p:extLst>
      <p:ext uri="{BB962C8B-B14F-4D97-AF65-F5344CB8AC3E}">
        <p14:creationId xmlns:p14="http://schemas.microsoft.com/office/powerpoint/2010/main" val="176418313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additive="base">
                                        <p:cTn id="7" dur="5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699">
                                            <p:txEl>
                                              <p:pRg st="1" end="1"/>
                                            </p:txEl>
                                          </p:spTgt>
                                        </p:tgtEl>
                                        <p:attrNameLst>
                                          <p:attrName>style.visibility</p:attrName>
                                        </p:attrNameLst>
                                      </p:cBhvr>
                                      <p:to>
                                        <p:strVal val="visible"/>
                                      </p:to>
                                    </p:set>
                                    <p:anim calcmode="lin" valueType="num">
                                      <p:cBhvr additive="base">
                                        <p:cTn id="13" dur="500" fill="hold"/>
                                        <p:tgtEl>
                                          <p:spTgt spid="296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6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699">
                                            <p:txEl>
                                              <p:pRg st="2" end="2"/>
                                            </p:txEl>
                                          </p:spTgt>
                                        </p:tgtEl>
                                        <p:attrNameLst>
                                          <p:attrName>style.visibility</p:attrName>
                                        </p:attrNameLst>
                                      </p:cBhvr>
                                      <p:to>
                                        <p:strVal val="visible"/>
                                      </p:to>
                                    </p:set>
                                    <p:anim calcmode="lin" valueType="num">
                                      <p:cBhvr additive="base">
                                        <p:cTn id="19" dur="500" fill="hold"/>
                                        <p:tgtEl>
                                          <p:spTgt spid="296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69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p:cNvSpPr>
            <a:spLocks noGrp="1" noRot="1" noChangeArrowheads="1"/>
          </p:cNvSpPr>
          <p:nvPr>
            <p:ph type="title"/>
          </p:nvPr>
        </p:nvSpPr>
        <p:spPr/>
        <p:txBody>
          <a:bodyPr/>
          <a:lstStyle/>
          <a:p>
            <a:pPr eaLnBrk="1" hangingPunct="1">
              <a:defRPr/>
            </a:pPr>
            <a:r>
              <a:rPr lang="en-CA" altLang="zh-CN" sz="4000" b="0" smtClean="0">
                <a:solidFill>
                  <a:schemeClr val="bg2"/>
                </a:solidFill>
                <a:effectLst/>
                <a:latin typeface="Arial" charset="0"/>
                <a:ea typeface="宋体" charset="0"/>
                <a:cs typeface="宋体" charset="0"/>
              </a:rPr>
              <a:t>(IV) Implication of Confucian Ethic for Professional Mission</a:t>
            </a:r>
            <a:endParaRPr lang="en-US" altLang="zh-TW" sz="4000" b="0" smtClean="0">
              <a:solidFill>
                <a:schemeClr val="bg2"/>
              </a:solidFill>
              <a:effectLst/>
              <a:latin typeface="Arial" charset="0"/>
              <a:ea typeface="新細明體" charset="0"/>
              <a:cs typeface="新細明體" charset="0"/>
            </a:endParaRPr>
          </a:p>
        </p:txBody>
      </p:sp>
      <p:sp>
        <p:nvSpPr>
          <p:cNvPr id="30723" name="Rectangle 3"/>
          <p:cNvSpPr>
            <a:spLocks noGrp="1" noChangeArrowheads="1"/>
          </p:cNvSpPr>
          <p:nvPr>
            <p:ph type="body" idx="1"/>
          </p:nvPr>
        </p:nvSpPr>
        <p:spPr/>
        <p:txBody>
          <a:bodyPr/>
          <a:lstStyle/>
          <a:p>
            <a:pPr eaLnBrk="1" hangingPunct="1">
              <a:defRPr/>
            </a:pPr>
            <a:r>
              <a:rPr lang="en-CA" altLang="zh-CN" b="1" smtClean="0">
                <a:solidFill>
                  <a:schemeClr val="bg2"/>
                </a:solidFill>
                <a:effectLst/>
                <a:latin typeface="Arial" charset="0"/>
                <a:ea typeface="宋体" charset="0"/>
                <a:cs typeface="宋体" charset="0"/>
              </a:rPr>
              <a:t>The Crises of Love and Jen</a:t>
            </a:r>
            <a:r>
              <a:rPr lang="en-US" altLang="zh-CN" smtClean="0">
                <a:solidFill>
                  <a:schemeClr val="bg2"/>
                </a:solidFill>
                <a:effectLst/>
                <a:latin typeface="Arial" charset="0"/>
                <a:ea typeface="宋体" charset="0"/>
                <a:cs typeface="宋体" charset="0"/>
              </a:rPr>
              <a:t> </a:t>
            </a:r>
          </a:p>
          <a:p>
            <a:pPr eaLnBrk="1" hangingPunct="1">
              <a:buFont typeface="Wingdings" charset="0"/>
              <a:buNone/>
              <a:defRPr/>
            </a:pPr>
            <a:r>
              <a:rPr lang="en-CA" altLang="zh-CN" sz="2800" smtClean="0">
                <a:solidFill>
                  <a:schemeClr val="bg2"/>
                </a:solidFill>
                <a:effectLst/>
                <a:latin typeface="Arial" charset="0"/>
                <a:ea typeface="宋体" charset="0"/>
                <a:cs typeface="宋体" charset="0"/>
              </a:rPr>
              <a:t>		Work Done in Love</a:t>
            </a:r>
            <a:r>
              <a:rPr lang="en-US" altLang="zh-CN" sz="2800" smtClean="0">
                <a:solidFill>
                  <a:schemeClr val="bg2"/>
                </a:solidFill>
                <a:effectLst/>
                <a:latin typeface="Arial" charset="0"/>
                <a:ea typeface="宋体" charset="0"/>
                <a:cs typeface="宋体" charset="0"/>
              </a:rPr>
              <a:t> </a:t>
            </a:r>
          </a:p>
          <a:p>
            <a:pPr eaLnBrk="1" hangingPunct="1">
              <a:buFont typeface="Wingdings" charset="0"/>
              <a:buNone/>
              <a:defRPr/>
            </a:pPr>
            <a:endParaRPr lang="en-US" altLang="zh-CN" sz="2800" smtClean="0">
              <a:solidFill>
                <a:schemeClr val="bg2"/>
              </a:solidFill>
              <a:effectLst/>
              <a:latin typeface="Arial" charset="0"/>
              <a:ea typeface="宋体" charset="0"/>
              <a:cs typeface="宋体" charset="0"/>
            </a:endParaRPr>
          </a:p>
          <a:p>
            <a:pPr eaLnBrk="1" hangingPunct="1">
              <a:defRPr/>
            </a:pPr>
            <a:r>
              <a:rPr lang="en-CA" altLang="zh-CN" b="1" smtClean="0">
                <a:solidFill>
                  <a:schemeClr val="bg2"/>
                </a:solidFill>
                <a:effectLst/>
                <a:latin typeface="Arial" charset="0"/>
                <a:ea typeface="宋体" charset="0"/>
                <a:cs typeface="宋体" charset="0"/>
              </a:rPr>
              <a:t>Crises of faith and Hope</a:t>
            </a:r>
            <a:r>
              <a:rPr lang="en-US" altLang="zh-CN" smtClean="0">
                <a:solidFill>
                  <a:schemeClr val="bg2"/>
                </a:solidFill>
                <a:effectLst/>
                <a:latin typeface="Arial" charset="0"/>
                <a:ea typeface="宋体" charset="0"/>
                <a:cs typeface="宋体" charset="0"/>
              </a:rPr>
              <a:t> </a:t>
            </a:r>
          </a:p>
          <a:p>
            <a:pPr eaLnBrk="1" hangingPunct="1">
              <a:buFont typeface="Wingdings" charset="0"/>
              <a:buNone/>
              <a:defRPr/>
            </a:pPr>
            <a:r>
              <a:rPr lang="en-CA" altLang="zh-CN" sz="2800" smtClean="0">
                <a:solidFill>
                  <a:schemeClr val="bg2"/>
                </a:solidFill>
                <a:effectLst/>
                <a:latin typeface="Arial" charset="0"/>
                <a:ea typeface="宋体" charset="0"/>
                <a:cs typeface="宋体" charset="0"/>
              </a:rPr>
              <a:t>		Work Done also in Faith and Hope</a:t>
            </a:r>
            <a:r>
              <a:rPr lang="en-US" altLang="zh-CN" sz="2800" smtClean="0">
                <a:solidFill>
                  <a:schemeClr val="bg2"/>
                </a:solidFill>
                <a:effectLst/>
                <a:latin typeface="Arial" charset="0"/>
                <a:ea typeface="宋体" charset="0"/>
                <a:cs typeface="宋体" charset="0"/>
              </a:rPr>
              <a:t> </a:t>
            </a:r>
            <a:endParaRPr lang="zh-TW" altLang="en-US" sz="2800" smtClean="0">
              <a:solidFill>
                <a:schemeClr val="bg2"/>
              </a:solidFill>
              <a:effectLst/>
              <a:latin typeface="Arial" charset="0"/>
              <a:ea typeface="新細明體" charset="0"/>
              <a:cs typeface="新細明體" charset="0"/>
            </a:endParaRPr>
          </a:p>
        </p:txBody>
      </p:sp>
    </p:spTree>
    <p:extLst>
      <p:ext uri="{BB962C8B-B14F-4D97-AF65-F5344CB8AC3E}">
        <p14:creationId xmlns:p14="http://schemas.microsoft.com/office/powerpoint/2010/main" val="24578022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723">
                                            <p:txEl>
                                              <p:pRg st="3" end="3"/>
                                            </p:txEl>
                                          </p:spTgt>
                                        </p:tgtEl>
                                        <p:attrNameLst>
                                          <p:attrName>style.visibility</p:attrName>
                                        </p:attrNameLst>
                                      </p:cBhvr>
                                      <p:to>
                                        <p:strVal val="visible"/>
                                      </p:to>
                                    </p:set>
                                    <p:anim calcmode="lin" valueType="num">
                                      <p:cBhvr additive="base">
                                        <p:cTn id="19"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723">
                                            <p:txEl>
                                              <p:pRg st="4" end="4"/>
                                            </p:txEl>
                                          </p:spTgt>
                                        </p:tgtEl>
                                        <p:attrNameLst>
                                          <p:attrName>style.visibility</p:attrName>
                                        </p:attrNameLst>
                                      </p:cBhvr>
                                      <p:to>
                                        <p:strVal val="visible"/>
                                      </p:to>
                                    </p:set>
                                    <p:anim calcmode="lin" valueType="num">
                                      <p:cBhvr additive="base">
                                        <p:cTn id="25" dur="5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p:cNvSpPr>
            <a:spLocks noGrp="1" noRot="1" noChangeArrowheads="1"/>
          </p:cNvSpPr>
          <p:nvPr>
            <p:ph type="title"/>
          </p:nvPr>
        </p:nvSpPr>
        <p:spPr/>
        <p:txBody>
          <a:bodyPr/>
          <a:lstStyle/>
          <a:p>
            <a:pPr eaLnBrk="1" hangingPunct="1">
              <a:defRPr/>
            </a:pPr>
            <a:r>
              <a:rPr lang="en-CA" sz="4000" b="0" smtClean="0">
                <a:solidFill>
                  <a:schemeClr val="bg2"/>
                </a:solidFill>
                <a:effectLst/>
                <a:latin typeface="Arial" charset="0"/>
              </a:rPr>
              <a:t>(V) Work of Tentmaking – What Conclusions?</a:t>
            </a:r>
            <a:endParaRPr lang="en-US" altLang="zh-TW" sz="4000" b="0" smtClean="0">
              <a:solidFill>
                <a:schemeClr val="bg2"/>
              </a:solidFill>
              <a:effectLst/>
              <a:latin typeface="Arial" charset="0"/>
              <a:ea typeface="新細明體" charset="0"/>
              <a:cs typeface="新細明體" charset="0"/>
            </a:endParaRPr>
          </a:p>
        </p:txBody>
      </p:sp>
      <p:sp>
        <p:nvSpPr>
          <p:cNvPr id="31747" name="Rectangle 3"/>
          <p:cNvSpPr>
            <a:spLocks noGrp="1" noChangeArrowheads="1"/>
          </p:cNvSpPr>
          <p:nvPr>
            <p:ph type="body" idx="1"/>
          </p:nvPr>
        </p:nvSpPr>
        <p:spPr/>
        <p:txBody>
          <a:bodyPr/>
          <a:lstStyle/>
          <a:p>
            <a:pPr eaLnBrk="1" hangingPunct="1">
              <a:defRPr/>
            </a:pPr>
            <a:r>
              <a:rPr lang="en-CA" b="1" smtClean="0">
                <a:solidFill>
                  <a:schemeClr val="bg2"/>
                </a:solidFill>
                <a:effectLst/>
                <a:latin typeface="Arial" charset="0"/>
              </a:rPr>
              <a:t>Work of Tentmaking in PRC - How it Serves Towards Articulating a Chinese Theology of Evangelism, Conversion and Church</a:t>
            </a:r>
            <a:endParaRPr lang="en-US" altLang="zh-TW" b="1" smtClean="0">
              <a:solidFill>
                <a:schemeClr val="bg2"/>
              </a:solidFill>
              <a:effectLst/>
              <a:latin typeface="Arial" charset="0"/>
              <a:ea typeface="新細明體" charset="0"/>
              <a:cs typeface="新細明體" charset="0"/>
            </a:endParaRPr>
          </a:p>
        </p:txBody>
      </p:sp>
    </p:spTree>
    <p:extLst>
      <p:ext uri="{BB962C8B-B14F-4D97-AF65-F5344CB8AC3E}">
        <p14:creationId xmlns:p14="http://schemas.microsoft.com/office/powerpoint/2010/main" val="146685596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p:cNvSpPr>
            <a:spLocks noGrp="1" noRot="1" noChangeArrowheads="1"/>
          </p:cNvSpPr>
          <p:nvPr>
            <p:ph type="title"/>
          </p:nvPr>
        </p:nvSpPr>
        <p:spPr/>
        <p:txBody>
          <a:bodyPr/>
          <a:lstStyle/>
          <a:p>
            <a:pPr eaLnBrk="1" hangingPunct="1">
              <a:defRPr/>
            </a:pPr>
            <a:r>
              <a:rPr lang="en-CA" sz="4000" b="0" smtClean="0">
                <a:solidFill>
                  <a:schemeClr val="bg2"/>
                </a:solidFill>
                <a:effectLst/>
                <a:latin typeface="Arial" charset="0"/>
              </a:rPr>
              <a:t>(V) Work of Tentmaking – What Conclusions?</a:t>
            </a:r>
            <a:endParaRPr lang="en-US" altLang="zh-TW" sz="4000" b="0" smtClean="0">
              <a:solidFill>
                <a:schemeClr val="bg2"/>
              </a:solidFill>
              <a:effectLst/>
              <a:latin typeface="Arial" charset="0"/>
              <a:ea typeface="新細明體" charset="0"/>
              <a:cs typeface="新細明體" charset="0"/>
            </a:endParaRPr>
          </a:p>
        </p:txBody>
      </p:sp>
      <p:sp>
        <p:nvSpPr>
          <p:cNvPr id="32771" name="Rectangle 3"/>
          <p:cNvSpPr>
            <a:spLocks noGrp="1" noChangeArrowheads="1"/>
          </p:cNvSpPr>
          <p:nvPr>
            <p:ph type="body" sz="half" idx="1"/>
          </p:nvPr>
        </p:nvSpPr>
        <p:spPr>
          <a:xfrm>
            <a:off x="457200" y="1600200"/>
            <a:ext cx="4033838" cy="4525963"/>
          </a:xfrm>
        </p:spPr>
        <p:txBody>
          <a:bodyPr/>
          <a:lstStyle/>
          <a:p>
            <a:pPr eaLnBrk="1" hangingPunct="1">
              <a:defRPr/>
            </a:pPr>
            <a:r>
              <a:rPr lang="en-CA" altLang="zh-CN" sz="2800" smtClean="0">
                <a:solidFill>
                  <a:schemeClr val="bg2"/>
                </a:solidFill>
                <a:effectLst/>
                <a:latin typeface="Arial" charset="0"/>
                <a:ea typeface="宋体" charset="0"/>
                <a:cs typeface="宋体" charset="0"/>
              </a:rPr>
              <a:t>Work as it Relates to a Theology of Evangelism</a:t>
            </a:r>
            <a:r>
              <a:rPr lang="en-US" altLang="zh-CN" sz="2800" smtClean="0">
                <a:solidFill>
                  <a:schemeClr val="bg2"/>
                </a:solidFill>
                <a:ea typeface="宋体" charset="0"/>
                <a:cs typeface="宋体" charset="0"/>
              </a:rPr>
              <a:t> </a:t>
            </a:r>
          </a:p>
          <a:p>
            <a:pPr eaLnBrk="1" hangingPunct="1">
              <a:defRPr/>
            </a:pPr>
            <a:endParaRPr lang="zh-TW" altLang="en-US" sz="2800" smtClean="0">
              <a:solidFill>
                <a:schemeClr val="bg2"/>
              </a:solidFill>
              <a:ea typeface="新細明體" charset="0"/>
              <a:cs typeface="新細明體" charset="0"/>
            </a:endParaRPr>
          </a:p>
        </p:txBody>
      </p:sp>
      <p:pic>
        <p:nvPicPr>
          <p:cNvPr id="21507" name="Picture 9" descr="105-0528_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2781300"/>
            <a:ext cx="4537075" cy="340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59601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p:txBody>
          <a:bodyPr/>
          <a:lstStyle/>
          <a:p>
            <a:pPr eaLnBrk="1" hangingPunct="1">
              <a:defRPr/>
            </a:pPr>
            <a:r>
              <a:rPr lang="en-CA" sz="4000" b="0" smtClean="0">
                <a:solidFill>
                  <a:schemeClr val="bg2"/>
                </a:solidFill>
                <a:effectLst/>
                <a:latin typeface="Arial" charset="0"/>
              </a:rPr>
              <a:t>(V) Work of Tentmaking – What Conclusions?</a:t>
            </a:r>
            <a:endParaRPr lang="en-US" altLang="zh-TW" sz="4000" b="0" smtClean="0">
              <a:solidFill>
                <a:schemeClr val="bg2"/>
              </a:solidFill>
              <a:effectLst/>
              <a:latin typeface="Arial" charset="0"/>
              <a:ea typeface="新細明體" charset="0"/>
              <a:cs typeface="新細明體" charset="0"/>
            </a:endParaRPr>
          </a:p>
        </p:txBody>
      </p:sp>
      <p:sp>
        <p:nvSpPr>
          <p:cNvPr id="37891" name="Rectangle 3"/>
          <p:cNvSpPr>
            <a:spLocks noGrp="1" noChangeArrowheads="1"/>
          </p:cNvSpPr>
          <p:nvPr>
            <p:ph type="body" sz="half" idx="1"/>
          </p:nvPr>
        </p:nvSpPr>
        <p:spPr>
          <a:xfrm>
            <a:off x="457200" y="1600200"/>
            <a:ext cx="4033838" cy="4525963"/>
          </a:xfrm>
        </p:spPr>
        <p:txBody>
          <a:bodyPr/>
          <a:lstStyle/>
          <a:p>
            <a:pPr eaLnBrk="1" hangingPunct="1">
              <a:defRPr/>
            </a:pPr>
            <a:r>
              <a:rPr lang="en-CA" altLang="zh-CN" sz="1200" smtClean="0">
                <a:solidFill>
                  <a:schemeClr val="bg2"/>
                </a:solidFill>
                <a:effectLst/>
                <a:latin typeface="Arial" charset="0"/>
                <a:ea typeface="宋体" charset="0"/>
                <a:cs typeface="宋体" charset="0"/>
              </a:rPr>
              <a:t>Work as it Relates to a Theology of Evangelism</a:t>
            </a:r>
            <a:r>
              <a:rPr lang="en-US" altLang="zh-CN" sz="1200" smtClean="0">
                <a:solidFill>
                  <a:schemeClr val="bg2"/>
                </a:solidFill>
                <a:effectLst/>
                <a:latin typeface="Arial" charset="0"/>
                <a:ea typeface="宋体" charset="0"/>
                <a:cs typeface="宋体" charset="0"/>
              </a:rPr>
              <a:t> </a:t>
            </a:r>
          </a:p>
          <a:p>
            <a:pPr eaLnBrk="1" hangingPunct="1">
              <a:defRPr/>
            </a:pPr>
            <a:r>
              <a:rPr lang="en-CA" altLang="zh-CN" sz="2800" smtClean="0">
                <a:solidFill>
                  <a:schemeClr val="bg2"/>
                </a:solidFill>
                <a:effectLst/>
                <a:latin typeface="Arial" charset="0"/>
                <a:ea typeface="宋体" charset="0"/>
                <a:cs typeface="宋体" charset="0"/>
              </a:rPr>
              <a:t>Work as it Relates to a Theology of Conversion</a:t>
            </a:r>
            <a:r>
              <a:rPr lang="en-US" altLang="zh-CN" sz="2800" smtClean="0">
                <a:ea typeface="宋体" charset="0"/>
                <a:cs typeface="宋体" charset="0"/>
              </a:rPr>
              <a:t> </a:t>
            </a:r>
          </a:p>
          <a:p>
            <a:pPr eaLnBrk="1" hangingPunct="1">
              <a:defRPr/>
            </a:pPr>
            <a:endParaRPr lang="zh-TW" altLang="en-US" sz="2800" smtClean="0">
              <a:ea typeface="新細明體" charset="0"/>
              <a:cs typeface="新細明體" charset="0"/>
            </a:endParaRPr>
          </a:p>
        </p:txBody>
      </p:sp>
      <p:pic>
        <p:nvPicPr>
          <p:cNvPr id="37897" name="Picture 9" descr="活水"/>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b="16258"/>
          <a:stretch>
            <a:fillRect/>
          </a:stretch>
        </p:blipFill>
        <p:spPr>
          <a:xfrm>
            <a:off x="4572000" y="1773238"/>
            <a:ext cx="3843338" cy="48244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055467716"/>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Rectangle 2"/>
          <p:cNvSpPr>
            <a:spLocks noGrp="1" noRot="1" noChangeArrowheads="1"/>
          </p:cNvSpPr>
          <p:nvPr>
            <p:ph type="title"/>
          </p:nvPr>
        </p:nvSpPr>
        <p:spPr/>
        <p:txBody>
          <a:bodyPr/>
          <a:lstStyle/>
          <a:p>
            <a:pPr eaLnBrk="1" hangingPunct="1">
              <a:defRPr/>
            </a:pPr>
            <a:r>
              <a:rPr lang="en-CA" sz="4000" b="0" smtClean="0">
                <a:solidFill>
                  <a:schemeClr val="bg2"/>
                </a:solidFill>
                <a:effectLst/>
                <a:latin typeface="Arial" charset="0"/>
              </a:rPr>
              <a:t>(V) Work of Tentmaking – What Conclusions?</a:t>
            </a:r>
            <a:endParaRPr lang="en-US" altLang="zh-TW" sz="4000" b="0" smtClean="0">
              <a:solidFill>
                <a:schemeClr val="bg2"/>
              </a:solidFill>
              <a:effectLst/>
              <a:latin typeface="Arial" charset="0"/>
              <a:ea typeface="新細明體" charset="0"/>
              <a:cs typeface="新細明體" charset="0"/>
            </a:endParaRPr>
          </a:p>
        </p:txBody>
      </p:sp>
      <p:sp>
        <p:nvSpPr>
          <p:cNvPr id="38915" name="Rectangle 3"/>
          <p:cNvSpPr>
            <a:spLocks noGrp="1" noChangeArrowheads="1"/>
          </p:cNvSpPr>
          <p:nvPr>
            <p:ph type="body" sz="half" idx="1"/>
          </p:nvPr>
        </p:nvSpPr>
        <p:spPr>
          <a:xfrm>
            <a:off x="457200" y="1600200"/>
            <a:ext cx="4033838" cy="4525963"/>
          </a:xfrm>
        </p:spPr>
        <p:txBody>
          <a:bodyPr/>
          <a:lstStyle/>
          <a:p>
            <a:pPr eaLnBrk="1" hangingPunct="1">
              <a:defRPr/>
            </a:pPr>
            <a:r>
              <a:rPr lang="en-CA" altLang="zh-CN" sz="1200" smtClean="0">
                <a:solidFill>
                  <a:schemeClr val="bg2"/>
                </a:solidFill>
                <a:effectLst/>
                <a:latin typeface="Arial" charset="0"/>
                <a:ea typeface="宋体" charset="0"/>
                <a:cs typeface="宋体" charset="0"/>
              </a:rPr>
              <a:t>Work as it Relates to a Theology of Evangelism</a:t>
            </a:r>
            <a:r>
              <a:rPr lang="en-US" altLang="zh-CN" sz="1200" smtClean="0">
                <a:solidFill>
                  <a:schemeClr val="bg2"/>
                </a:solidFill>
                <a:effectLst/>
                <a:latin typeface="Arial" charset="0"/>
                <a:ea typeface="宋体" charset="0"/>
                <a:cs typeface="宋体" charset="0"/>
              </a:rPr>
              <a:t> </a:t>
            </a:r>
          </a:p>
          <a:p>
            <a:pPr eaLnBrk="1" hangingPunct="1">
              <a:defRPr/>
            </a:pPr>
            <a:r>
              <a:rPr lang="en-CA" altLang="zh-CN" sz="1200" smtClean="0">
                <a:solidFill>
                  <a:schemeClr val="bg2"/>
                </a:solidFill>
                <a:effectLst/>
                <a:latin typeface="Arial" charset="0"/>
                <a:ea typeface="宋体" charset="0"/>
                <a:cs typeface="宋体" charset="0"/>
              </a:rPr>
              <a:t>Work as it Relates to a Theology of Conversion</a:t>
            </a:r>
            <a:r>
              <a:rPr lang="en-US" altLang="zh-CN" sz="1200" smtClean="0">
                <a:solidFill>
                  <a:schemeClr val="bg2"/>
                </a:solidFill>
                <a:effectLst/>
                <a:latin typeface="Arial" charset="0"/>
                <a:ea typeface="宋体" charset="0"/>
                <a:cs typeface="宋体" charset="0"/>
              </a:rPr>
              <a:t> </a:t>
            </a:r>
          </a:p>
          <a:p>
            <a:pPr eaLnBrk="1" hangingPunct="1">
              <a:defRPr/>
            </a:pPr>
            <a:r>
              <a:rPr lang="en-CA" altLang="zh-CN" sz="2800" smtClean="0">
                <a:solidFill>
                  <a:schemeClr val="bg2"/>
                </a:solidFill>
                <a:effectLst/>
                <a:latin typeface="Arial" charset="0"/>
                <a:ea typeface="宋体" charset="0"/>
                <a:cs typeface="宋体" charset="0"/>
              </a:rPr>
              <a:t>Work as it Relates to a Theology of the Church</a:t>
            </a:r>
            <a:endParaRPr lang="en-US" altLang="zh-CN" sz="2800" smtClean="0">
              <a:solidFill>
                <a:schemeClr val="bg2"/>
              </a:solidFill>
              <a:effectLst/>
              <a:latin typeface="Arial" charset="0"/>
              <a:ea typeface="宋体" charset="0"/>
              <a:cs typeface="宋体" charset="0"/>
            </a:endParaRPr>
          </a:p>
          <a:p>
            <a:pPr eaLnBrk="1" hangingPunct="1">
              <a:defRPr/>
            </a:pPr>
            <a:endParaRPr lang="zh-TW" altLang="en-US" sz="2800" smtClean="0">
              <a:ea typeface="新細明體" charset="0"/>
              <a:cs typeface="新細明體" charset="0"/>
            </a:endParaRPr>
          </a:p>
        </p:txBody>
      </p:sp>
      <p:pic>
        <p:nvPicPr>
          <p:cNvPr id="38919" name="Picture 7" descr="msi-clock towe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l="7465" t="9070" r="17252" b="5669"/>
          <a:stretch>
            <a:fillRect/>
          </a:stretch>
        </p:blipFill>
        <p:spPr>
          <a:xfrm>
            <a:off x="5840413" y="1984375"/>
            <a:ext cx="2659062" cy="41354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38920" name="Picture 8" descr="Map China"/>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l="13927" t="22948" r="22340" b="10078"/>
          <a:stretch>
            <a:fillRect/>
          </a:stretch>
        </p:blipFill>
        <p:spPr>
          <a:xfrm>
            <a:off x="1598613" y="3903663"/>
            <a:ext cx="2940050" cy="21812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7316760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afterEffect">
                                  <p:stCondLst>
                                    <p:cond delay="0"/>
                                  </p:stCondLst>
                                  <p:childTnLst>
                                    <p:set>
                                      <p:cBhvr>
                                        <p:cTn id="6" dur="1" fill="hold">
                                          <p:stCondLst>
                                            <p:cond delay="0"/>
                                          </p:stCondLst>
                                        </p:cTn>
                                        <p:tgtEl>
                                          <p:spTgt spid="38920"/>
                                        </p:tgtEl>
                                        <p:attrNameLst>
                                          <p:attrName>style.visibility</p:attrName>
                                        </p:attrNameLst>
                                      </p:cBhvr>
                                      <p:to>
                                        <p:strVal val="visible"/>
                                      </p:to>
                                    </p:set>
                                    <p:animEffect transition="in" filter="barn(outVertical)">
                                      <p:cBhvr>
                                        <p:cTn id="7" dur="500"/>
                                        <p:tgtEl>
                                          <p:spTgt spid="38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788987"/>
          </a:xfrm>
        </p:spPr>
        <p:txBody>
          <a:bodyPr/>
          <a:lstStyle/>
          <a:p>
            <a:r>
              <a:rPr lang="en-US" b="0" i="0" dirty="0" smtClean="0"/>
              <a:t>Outline</a:t>
            </a:r>
            <a:endParaRPr lang="en-US" b="0" i="0" dirty="0"/>
          </a:p>
        </p:txBody>
      </p:sp>
      <p:sp>
        <p:nvSpPr>
          <p:cNvPr id="3" name="Text Placeholder 2"/>
          <p:cNvSpPr>
            <a:spLocks noGrp="1"/>
          </p:cNvSpPr>
          <p:nvPr>
            <p:ph type="body" sz="half" idx="1"/>
          </p:nvPr>
        </p:nvSpPr>
        <p:spPr>
          <a:xfrm>
            <a:off x="1676400" y="1219200"/>
            <a:ext cx="5257800" cy="3810000"/>
          </a:xfrm>
        </p:spPr>
        <p:txBody>
          <a:bodyPr/>
          <a:lstStyle/>
          <a:p>
            <a:pPr>
              <a:lnSpc>
                <a:spcPct val="80000"/>
              </a:lnSpc>
              <a:buFont typeface="Wingdings" charset="2"/>
              <a:buChar char="Ø"/>
            </a:pPr>
            <a:r>
              <a:rPr lang="en-US" sz="2400" dirty="0"/>
              <a:t>Introduction: </a:t>
            </a:r>
            <a:r>
              <a:rPr lang="en-US" sz="2400" dirty="0" smtClean="0"/>
              <a:t>Worldview—What is it? </a:t>
            </a:r>
          </a:p>
          <a:p>
            <a:pPr lvl="0">
              <a:lnSpc>
                <a:spcPct val="80000"/>
              </a:lnSpc>
              <a:buFont typeface="Wingdings" charset="2"/>
              <a:buChar char="Ø"/>
            </a:pPr>
            <a:r>
              <a:rPr lang="en-US" sz="2400" dirty="0" smtClean="0"/>
              <a:t>Understanding Buddhism </a:t>
            </a:r>
          </a:p>
          <a:p>
            <a:pPr marL="0" lvl="0" indent="0">
              <a:lnSpc>
                <a:spcPct val="80000"/>
              </a:lnSpc>
            </a:pPr>
            <a:r>
              <a:rPr lang="en-US" sz="2400" dirty="0"/>
              <a:t>	</a:t>
            </a:r>
            <a:r>
              <a:rPr lang="en-US" sz="2000" dirty="0" smtClean="0"/>
              <a:t>Philosophy </a:t>
            </a:r>
            <a:r>
              <a:rPr lang="en-US" sz="1000" dirty="0" smtClean="0"/>
              <a:t> </a:t>
            </a:r>
          </a:p>
          <a:p>
            <a:pPr marL="0" lvl="0" indent="0">
              <a:lnSpc>
                <a:spcPct val="80000"/>
              </a:lnSpc>
            </a:pPr>
            <a:r>
              <a:rPr lang="en-US" sz="2000" dirty="0" smtClean="0"/>
              <a:t>	Practice</a:t>
            </a:r>
          </a:p>
          <a:p>
            <a:pPr lvl="0">
              <a:lnSpc>
                <a:spcPct val="80000"/>
              </a:lnSpc>
              <a:buFont typeface="Wingdings" charset="2"/>
              <a:buChar char="Ø"/>
            </a:pPr>
            <a:r>
              <a:rPr lang="en-US" sz="2400" dirty="0" smtClean="0"/>
              <a:t>Understanding Confucianism </a:t>
            </a:r>
          </a:p>
          <a:p>
            <a:pPr marL="0" lvl="0" indent="0">
              <a:lnSpc>
                <a:spcPct val="80000"/>
              </a:lnSpc>
            </a:pPr>
            <a:r>
              <a:rPr lang="en-US" sz="2400" dirty="0" smtClean="0"/>
              <a:t>	</a:t>
            </a:r>
            <a:r>
              <a:rPr lang="en-US" sz="2000" dirty="0" smtClean="0"/>
              <a:t>Philosophy  </a:t>
            </a:r>
            <a:endParaRPr lang="en-US" sz="2000" dirty="0"/>
          </a:p>
          <a:p>
            <a:pPr marL="0" lvl="0" indent="0">
              <a:lnSpc>
                <a:spcPct val="80000"/>
              </a:lnSpc>
            </a:pPr>
            <a:r>
              <a:rPr lang="en-US" sz="2000" dirty="0"/>
              <a:t>	</a:t>
            </a:r>
            <a:r>
              <a:rPr lang="en-US" sz="2000" dirty="0" smtClean="0"/>
              <a:t>Practice</a:t>
            </a:r>
            <a:endParaRPr lang="en-US" sz="2400" dirty="0" smtClean="0"/>
          </a:p>
          <a:p>
            <a:pPr>
              <a:lnSpc>
                <a:spcPct val="80000"/>
              </a:lnSpc>
              <a:buFont typeface="Wingdings" charset="2"/>
              <a:buChar char="Ø"/>
            </a:pPr>
            <a:r>
              <a:rPr lang="en-US" sz="2400" b="1" dirty="0" smtClean="0"/>
              <a:t>Summary</a:t>
            </a:r>
            <a:endParaRPr lang="en-US" sz="2400" dirty="0" smtClean="0"/>
          </a:p>
          <a:p>
            <a:pPr lvl="0">
              <a:lnSpc>
                <a:spcPct val="80000"/>
              </a:lnSpc>
              <a:buFont typeface="Wingdings" charset="2"/>
              <a:buChar char="Ø"/>
            </a:pPr>
            <a:r>
              <a:rPr lang="en-US" sz="2400" dirty="0" smtClean="0"/>
              <a:t>Response</a:t>
            </a:r>
          </a:p>
          <a:p>
            <a:pPr marL="0" lvl="0" indent="0">
              <a:lnSpc>
                <a:spcPct val="80000"/>
              </a:lnSpc>
            </a:pPr>
            <a:endParaRPr lang="en-US" sz="2400" dirty="0" smtClean="0"/>
          </a:p>
        </p:txBody>
      </p:sp>
      <p:sp>
        <p:nvSpPr>
          <p:cNvPr id="4" name="TextBox 3"/>
          <p:cNvSpPr txBox="1"/>
          <p:nvPr/>
        </p:nvSpPr>
        <p:spPr>
          <a:xfrm>
            <a:off x="304800" y="5334001"/>
            <a:ext cx="1752600" cy="762000"/>
          </a:xfrm>
          <a:prstGeom prst="rect">
            <a:avLst/>
          </a:prstGeom>
          <a:solidFill>
            <a:schemeClr val="bg1"/>
          </a:solidFill>
        </p:spPr>
        <p:txBody>
          <a:bodyPr wrap="square" rtlCol="0">
            <a:spAutoFit/>
          </a:bodyPr>
          <a:lstStyle/>
          <a:p>
            <a:endParaRPr lang="en-US" b="0" i="0" u="none" dirty="0"/>
          </a:p>
        </p:txBody>
      </p:sp>
    </p:spTree>
    <p:extLst>
      <p:ext uri="{BB962C8B-B14F-4D97-AF65-F5344CB8AC3E}">
        <p14:creationId xmlns:p14="http://schemas.microsoft.com/office/powerpoint/2010/main" val="2901872226"/>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77813"/>
            <a:ext cx="5562600" cy="788987"/>
          </a:xfrm>
        </p:spPr>
        <p:txBody>
          <a:bodyPr/>
          <a:lstStyle/>
          <a:p>
            <a:r>
              <a:rPr lang="en-US" b="0" i="0" dirty="0" smtClean="0"/>
              <a:t>Summary</a:t>
            </a:r>
            <a:endParaRPr lang="en-US" b="0" i="0" dirty="0"/>
          </a:p>
        </p:txBody>
      </p:sp>
      <p:sp>
        <p:nvSpPr>
          <p:cNvPr id="3" name="Text Placeholder 2"/>
          <p:cNvSpPr>
            <a:spLocks noGrp="1"/>
          </p:cNvSpPr>
          <p:nvPr>
            <p:ph type="body" sz="half" idx="1"/>
          </p:nvPr>
        </p:nvSpPr>
        <p:spPr>
          <a:xfrm>
            <a:off x="2971800" y="1219200"/>
            <a:ext cx="5791200" cy="2819400"/>
          </a:xfrm>
        </p:spPr>
        <p:txBody>
          <a:bodyPr/>
          <a:lstStyle/>
          <a:p>
            <a:pPr>
              <a:lnSpc>
                <a:spcPct val="80000"/>
              </a:lnSpc>
              <a:buFont typeface="Wingdings" charset="2"/>
              <a:buChar char="Ø"/>
            </a:pPr>
            <a:r>
              <a:rPr lang="en-US" sz="2800" dirty="0" smtClean="0"/>
              <a:t>What have you learned about Buddhism and Confucianism?</a:t>
            </a:r>
          </a:p>
          <a:p>
            <a:pPr>
              <a:lnSpc>
                <a:spcPct val="80000"/>
              </a:lnSpc>
              <a:buFont typeface="Wingdings" charset="2"/>
              <a:buChar char="Ø"/>
            </a:pPr>
            <a:r>
              <a:rPr lang="en-US" sz="2800" dirty="0" smtClean="0"/>
              <a:t>What is attractive to you in Buddhism and Confucianism?</a:t>
            </a:r>
          </a:p>
          <a:p>
            <a:pPr>
              <a:lnSpc>
                <a:spcPct val="80000"/>
              </a:lnSpc>
              <a:buFont typeface="Wingdings" charset="2"/>
              <a:buChar char="Ø"/>
            </a:pPr>
            <a:r>
              <a:rPr lang="en-US" sz="2800" dirty="0" smtClean="0"/>
              <a:t>Spiritual voids, usually filled by the spirit world, shrines, charms and amulets.  </a:t>
            </a:r>
          </a:p>
          <a:p>
            <a:pPr marL="0" lvl="0" indent="0">
              <a:lnSpc>
                <a:spcPct val="80000"/>
              </a:lnSpc>
            </a:pPr>
            <a:endParaRPr lang="en-US" sz="2400" dirty="0" smtClean="0"/>
          </a:p>
        </p:txBody>
      </p:sp>
      <p:sp>
        <p:nvSpPr>
          <p:cNvPr id="4" name="TextBox 3"/>
          <p:cNvSpPr txBox="1"/>
          <p:nvPr/>
        </p:nvSpPr>
        <p:spPr>
          <a:xfrm>
            <a:off x="304800" y="5334001"/>
            <a:ext cx="1752600" cy="762000"/>
          </a:xfrm>
          <a:prstGeom prst="rect">
            <a:avLst/>
          </a:prstGeom>
          <a:solidFill>
            <a:schemeClr val="bg1"/>
          </a:solidFill>
        </p:spPr>
        <p:txBody>
          <a:bodyPr wrap="square" rtlCol="0">
            <a:spAutoFit/>
          </a:bodyPr>
          <a:lstStyle/>
          <a:p>
            <a:endParaRPr lang="en-US" b="0" i="0" u="none"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05400" y="3657600"/>
            <a:ext cx="3759200" cy="2819400"/>
          </a:xfrm>
          <a:prstGeom prst="rect">
            <a:avLst/>
          </a:prstGeom>
        </p:spPr>
      </p:pic>
      <p:pic>
        <p:nvPicPr>
          <p:cNvPr id="6" name="Picture 10"/>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52400"/>
            <a:ext cx="27432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804982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77813"/>
            <a:ext cx="5562600" cy="788987"/>
          </a:xfrm>
        </p:spPr>
        <p:txBody>
          <a:bodyPr/>
          <a:lstStyle/>
          <a:p>
            <a:r>
              <a:rPr lang="en-US" b="0" i="0" dirty="0" smtClean="0"/>
              <a:t>Summary</a:t>
            </a:r>
            <a:endParaRPr lang="en-US" b="0" i="0" dirty="0"/>
          </a:p>
        </p:txBody>
      </p:sp>
      <p:sp>
        <p:nvSpPr>
          <p:cNvPr id="4" name="TextBox 3"/>
          <p:cNvSpPr txBox="1"/>
          <p:nvPr/>
        </p:nvSpPr>
        <p:spPr>
          <a:xfrm>
            <a:off x="304800" y="5334001"/>
            <a:ext cx="1752600" cy="762000"/>
          </a:xfrm>
          <a:prstGeom prst="rect">
            <a:avLst/>
          </a:prstGeom>
          <a:solidFill>
            <a:schemeClr val="bg1"/>
          </a:solidFill>
        </p:spPr>
        <p:txBody>
          <a:bodyPr wrap="square" rtlCol="0">
            <a:spAutoFit/>
          </a:bodyPr>
          <a:lstStyle/>
          <a:p>
            <a:endParaRPr lang="en-US" b="0" i="0" u="none" dirty="0"/>
          </a:p>
        </p:txBody>
      </p:sp>
      <p:pic>
        <p:nvPicPr>
          <p:cNvPr id="6" name="Picture 10"/>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52400"/>
            <a:ext cx="27432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2"/>
          <p:cNvSpPr>
            <a:spLocks noGrp="1"/>
          </p:cNvSpPr>
          <p:nvPr>
            <p:ph type="body" sz="half" idx="1"/>
          </p:nvPr>
        </p:nvSpPr>
        <p:spPr>
          <a:xfrm>
            <a:off x="3048000" y="1219200"/>
            <a:ext cx="5867400" cy="3810000"/>
          </a:xfrm>
        </p:spPr>
        <p:txBody>
          <a:bodyPr/>
          <a:lstStyle/>
          <a:p>
            <a:pPr>
              <a:lnSpc>
                <a:spcPct val="80000"/>
              </a:lnSpc>
              <a:buFont typeface="Wingdings" charset="2"/>
              <a:buChar char="Ø"/>
            </a:pPr>
            <a:r>
              <a:rPr lang="en-US" sz="2800" dirty="0" smtClean="0"/>
              <a:t>“</a:t>
            </a:r>
            <a:r>
              <a:rPr lang="en-US" sz="2800" dirty="0"/>
              <a:t>Since Buddhism denies the existence of God, Christian theism is an incomprehensible illusion to the Buddhist </a:t>
            </a:r>
            <a:r>
              <a:rPr lang="en-US" sz="2800" dirty="0" smtClean="0"/>
              <a:t>mind. In fact, Buddhism cannot think of a ‘god’ to whom it can refer to as Creator, Lord, Savior…” Buddha is thought to be superior to all gods. </a:t>
            </a:r>
          </a:p>
        </p:txBody>
      </p:sp>
    </p:spTree>
    <p:extLst>
      <p:ext uri="{BB962C8B-B14F-4D97-AF65-F5344CB8AC3E}">
        <p14:creationId xmlns:p14="http://schemas.microsoft.com/office/powerpoint/2010/main" val="249466079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788987"/>
          </a:xfrm>
        </p:spPr>
        <p:txBody>
          <a:bodyPr/>
          <a:lstStyle/>
          <a:p>
            <a:r>
              <a:rPr lang="en-US" b="0" i="0" dirty="0" smtClean="0"/>
              <a:t>Outline</a:t>
            </a:r>
            <a:endParaRPr lang="en-US" b="0" i="0" dirty="0"/>
          </a:p>
        </p:txBody>
      </p:sp>
      <p:sp>
        <p:nvSpPr>
          <p:cNvPr id="3" name="Text Placeholder 2"/>
          <p:cNvSpPr>
            <a:spLocks noGrp="1"/>
          </p:cNvSpPr>
          <p:nvPr>
            <p:ph type="body" sz="half" idx="1"/>
          </p:nvPr>
        </p:nvSpPr>
        <p:spPr>
          <a:xfrm>
            <a:off x="1676400" y="1219200"/>
            <a:ext cx="5257800" cy="3810000"/>
          </a:xfrm>
        </p:spPr>
        <p:txBody>
          <a:bodyPr/>
          <a:lstStyle/>
          <a:p>
            <a:pPr>
              <a:lnSpc>
                <a:spcPct val="80000"/>
              </a:lnSpc>
              <a:buFont typeface="Wingdings" charset="2"/>
              <a:buChar char="Ø"/>
            </a:pPr>
            <a:r>
              <a:rPr lang="en-US" sz="2400" dirty="0"/>
              <a:t>Introduction: </a:t>
            </a:r>
            <a:r>
              <a:rPr lang="en-US" sz="2400" dirty="0" smtClean="0"/>
              <a:t>Worldview—What is it? </a:t>
            </a:r>
          </a:p>
          <a:p>
            <a:pPr lvl="0">
              <a:lnSpc>
                <a:spcPct val="80000"/>
              </a:lnSpc>
              <a:buFont typeface="Wingdings" charset="2"/>
              <a:buChar char="Ø"/>
            </a:pPr>
            <a:r>
              <a:rPr lang="en-US" sz="2400" dirty="0" smtClean="0"/>
              <a:t>Understanding Buddhism </a:t>
            </a:r>
          </a:p>
          <a:p>
            <a:pPr marL="0" lvl="0" indent="0">
              <a:lnSpc>
                <a:spcPct val="80000"/>
              </a:lnSpc>
            </a:pPr>
            <a:r>
              <a:rPr lang="en-US" sz="2400" dirty="0"/>
              <a:t>	</a:t>
            </a:r>
            <a:r>
              <a:rPr lang="en-US" sz="2000" dirty="0" smtClean="0"/>
              <a:t>Philosophy </a:t>
            </a:r>
            <a:r>
              <a:rPr lang="en-US" sz="1000" dirty="0" smtClean="0"/>
              <a:t> </a:t>
            </a:r>
          </a:p>
          <a:p>
            <a:pPr marL="0" lvl="0" indent="0">
              <a:lnSpc>
                <a:spcPct val="80000"/>
              </a:lnSpc>
            </a:pPr>
            <a:r>
              <a:rPr lang="en-US" sz="2000" dirty="0" smtClean="0"/>
              <a:t>	Practice</a:t>
            </a:r>
          </a:p>
          <a:p>
            <a:pPr lvl="0">
              <a:lnSpc>
                <a:spcPct val="80000"/>
              </a:lnSpc>
              <a:buFont typeface="Wingdings" charset="2"/>
              <a:buChar char="Ø"/>
            </a:pPr>
            <a:r>
              <a:rPr lang="en-US" sz="2400" dirty="0" smtClean="0"/>
              <a:t>Understanding Confucianism </a:t>
            </a:r>
          </a:p>
          <a:p>
            <a:pPr marL="0" lvl="0" indent="0">
              <a:lnSpc>
                <a:spcPct val="80000"/>
              </a:lnSpc>
            </a:pPr>
            <a:r>
              <a:rPr lang="en-US" sz="2400" dirty="0" smtClean="0"/>
              <a:t>	</a:t>
            </a:r>
            <a:r>
              <a:rPr lang="en-US" sz="2000" dirty="0" smtClean="0"/>
              <a:t>Philosophy  </a:t>
            </a:r>
            <a:endParaRPr lang="en-US" sz="2000" dirty="0"/>
          </a:p>
          <a:p>
            <a:pPr marL="0" lvl="0" indent="0">
              <a:lnSpc>
                <a:spcPct val="80000"/>
              </a:lnSpc>
            </a:pPr>
            <a:r>
              <a:rPr lang="en-US" sz="2000" dirty="0"/>
              <a:t>	</a:t>
            </a:r>
            <a:r>
              <a:rPr lang="en-US" sz="2000" dirty="0" smtClean="0"/>
              <a:t>Practice</a:t>
            </a:r>
            <a:endParaRPr lang="en-US" sz="2400" dirty="0" smtClean="0"/>
          </a:p>
          <a:p>
            <a:pPr>
              <a:lnSpc>
                <a:spcPct val="80000"/>
              </a:lnSpc>
              <a:buFont typeface="Wingdings" charset="2"/>
              <a:buChar char="Ø"/>
            </a:pPr>
            <a:r>
              <a:rPr lang="en-US" sz="2400" dirty="0" smtClean="0"/>
              <a:t>Summary</a:t>
            </a:r>
            <a:endParaRPr lang="en-US" sz="2400" b="1" dirty="0" smtClean="0"/>
          </a:p>
          <a:p>
            <a:pPr lvl="0">
              <a:lnSpc>
                <a:spcPct val="80000"/>
              </a:lnSpc>
              <a:buFont typeface="Wingdings" charset="2"/>
              <a:buChar char="Ø"/>
            </a:pPr>
            <a:r>
              <a:rPr lang="en-US" sz="2400" b="1" dirty="0" smtClean="0"/>
              <a:t>Response</a:t>
            </a:r>
          </a:p>
        </p:txBody>
      </p:sp>
      <p:sp>
        <p:nvSpPr>
          <p:cNvPr id="4" name="TextBox 3"/>
          <p:cNvSpPr txBox="1"/>
          <p:nvPr/>
        </p:nvSpPr>
        <p:spPr>
          <a:xfrm>
            <a:off x="304800" y="5334001"/>
            <a:ext cx="1752600" cy="762000"/>
          </a:xfrm>
          <a:prstGeom prst="rect">
            <a:avLst/>
          </a:prstGeom>
          <a:solidFill>
            <a:schemeClr val="bg1"/>
          </a:solidFill>
        </p:spPr>
        <p:txBody>
          <a:bodyPr wrap="square" rtlCol="0">
            <a:spAutoFit/>
          </a:bodyPr>
          <a:lstStyle/>
          <a:p>
            <a:endParaRPr lang="en-US" b="0" i="0" u="none" dirty="0"/>
          </a:p>
        </p:txBody>
      </p:sp>
    </p:spTree>
    <p:extLst>
      <p:ext uri="{BB962C8B-B14F-4D97-AF65-F5344CB8AC3E}">
        <p14:creationId xmlns:p14="http://schemas.microsoft.com/office/powerpoint/2010/main" val="14409835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788987"/>
          </a:xfrm>
        </p:spPr>
        <p:txBody>
          <a:bodyPr/>
          <a:lstStyle/>
          <a:p>
            <a:r>
              <a:rPr lang="en-US" b="0" i="0" dirty="0" smtClean="0"/>
              <a:t>Outline</a:t>
            </a:r>
            <a:endParaRPr lang="en-US" b="0" i="0" dirty="0"/>
          </a:p>
        </p:txBody>
      </p:sp>
      <p:sp>
        <p:nvSpPr>
          <p:cNvPr id="3" name="Text Placeholder 2"/>
          <p:cNvSpPr>
            <a:spLocks noGrp="1"/>
          </p:cNvSpPr>
          <p:nvPr>
            <p:ph type="body" sz="half" idx="1"/>
          </p:nvPr>
        </p:nvSpPr>
        <p:spPr>
          <a:xfrm>
            <a:off x="1676400" y="1219200"/>
            <a:ext cx="6172200" cy="3810000"/>
          </a:xfrm>
        </p:spPr>
        <p:txBody>
          <a:bodyPr/>
          <a:lstStyle/>
          <a:p>
            <a:pPr>
              <a:lnSpc>
                <a:spcPct val="80000"/>
              </a:lnSpc>
              <a:buFont typeface="Wingdings" charset="2"/>
              <a:buChar char="Ø"/>
            </a:pPr>
            <a:r>
              <a:rPr lang="en-US" sz="2400" b="1" dirty="0"/>
              <a:t>Introduction: </a:t>
            </a:r>
            <a:r>
              <a:rPr lang="en-US" sz="2400" b="1" dirty="0" smtClean="0"/>
              <a:t>Worldview—What is it? </a:t>
            </a:r>
          </a:p>
          <a:p>
            <a:pPr lvl="0">
              <a:lnSpc>
                <a:spcPct val="80000"/>
              </a:lnSpc>
              <a:buFont typeface="Wingdings" charset="2"/>
              <a:buChar char="Ø"/>
            </a:pPr>
            <a:r>
              <a:rPr lang="en-US" sz="2400" dirty="0" smtClean="0"/>
              <a:t>Understanding Buddhism </a:t>
            </a:r>
          </a:p>
          <a:p>
            <a:pPr marL="0" lvl="0" indent="0">
              <a:lnSpc>
                <a:spcPct val="80000"/>
              </a:lnSpc>
            </a:pPr>
            <a:r>
              <a:rPr lang="en-US" sz="2400" dirty="0"/>
              <a:t>	</a:t>
            </a:r>
            <a:r>
              <a:rPr lang="en-US" sz="2000" dirty="0" smtClean="0"/>
              <a:t>Philosophy </a:t>
            </a:r>
            <a:r>
              <a:rPr lang="en-US" sz="1000" dirty="0" smtClean="0"/>
              <a:t> </a:t>
            </a:r>
          </a:p>
          <a:p>
            <a:pPr marL="0" lvl="0" indent="0">
              <a:lnSpc>
                <a:spcPct val="80000"/>
              </a:lnSpc>
            </a:pPr>
            <a:r>
              <a:rPr lang="en-US" sz="2000" dirty="0" smtClean="0"/>
              <a:t>	Practice</a:t>
            </a:r>
          </a:p>
          <a:p>
            <a:pPr lvl="0">
              <a:lnSpc>
                <a:spcPct val="80000"/>
              </a:lnSpc>
              <a:buFont typeface="Wingdings" charset="2"/>
              <a:buChar char="Ø"/>
            </a:pPr>
            <a:r>
              <a:rPr lang="en-US" sz="2400" dirty="0" smtClean="0"/>
              <a:t>Understanding Confucianism </a:t>
            </a:r>
          </a:p>
          <a:p>
            <a:pPr marL="0" lvl="0" indent="0">
              <a:lnSpc>
                <a:spcPct val="80000"/>
              </a:lnSpc>
            </a:pPr>
            <a:r>
              <a:rPr lang="en-US" sz="2400" dirty="0" smtClean="0"/>
              <a:t>	</a:t>
            </a:r>
            <a:r>
              <a:rPr lang="en-US" sz="2000" dirty="0" smtClean="0"/>
              <a:t>Philosophy  </a:t>
            </a:r>
            <a:endParaRPr lang="en-US" sz="2000" dirty="0"/>
          </a:p>
          <a:p>
            <a:pPr marL="0" lvl="0" indent="0">
              <a:lnSpc>
                <a:spcPct val="80000"/>
              </a:lnSpc>
            </a:pPr>
            <a:r>
              <a:rPr lang="en-US" sz="2000" dirty="0"/>
              <a:t>	</a:t>
            </a:r>
            <a:r>
              <a:rPr lang="en-US" sz="2000" dirty="0" smtClean="0"/>
              <a:t>Practice</a:t>
            </a:r>
            <a:endParaRPr lang="en-US" sz="2400" dirty="0" smtClean="0"/>
          </a:p>
          <a:p>
            <a:pPr>
              <a:lnSpc>
                <a:spcPct val="80000"/>
              </a:lnSpc>
              <a:buFont typeface="Wingdings" charset="2"/>
              <a:buChar char="Ø"/>
            </a:pPr>
            <a:r>
              <a:rPr lang="en-US" sz="2400" dirty="0" smtClean="0"/>
              <a:t>Summary</a:t>
            </a:r>
          </a:p>
          <a:p>
            <a:pPr lvl="0">
              <a:lnSpc>
                <a:spcPct val="80000"/>
              </a:lnSpc>
              <a:buFont typeface="Wingdings" charset="2"/>
              <a:buChar char="Ø"/>
            </a:pPr>
            <a:r>
              <a:rPr lang="en-US" sz="2400" dirty="0" smtClean="0"/>
              <a:t>Response</a:t>
            </a:r>
          </a:p>
        </p:txBody>
      </p:sp>
      <p:sp>
        <p:nvSpPr>
          <p:cNvPr id="4" name="TextBox 3"/>
          <p:cNvSpPr txBox="1"/>
          <p:nvPr/>
        </p:nvSpPr>
        <p:spPr>
          <a:xfrm>
            <a:off x="304800" y="5334001"/>
            <a:ext cx="1752600" cy="762000"/>
          </a:xfrm>
          <a:prstGeom prst="rect">
            <a:avLst/>
          </a:prstGeom>
          <a:solidFill>
            <a:schemeClr val="bg1"/>
          </a:solidFill>
        </p:spPr>
        <p:txBody>
          <a:bodyPr wrap="square" rtlCol="0">
            <a:spAutoFit/>
          </a:bodyPr>
          <a:lstStyle/>
          <a:p>
            <a:endParaRPr lang="en-US" b="0" i="0" u="none" dirty="0"/>
          </a:p>
        </p:txBody>
      </p:sp>
    </p:spTree>
    <p:extLst>
      <p:ext uri="{BB962C8B-B14F-4D97-AF65-F5344CB8AC3E}">
        <p14:creationId xmlns:p14="http://schemas.microsoft.com/office/powerpoint/2010/main" val="1630253531"/>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788987"/>
          </a:xfrm>
        </p:spPr>
        <p:txBody>
          <a:bodyPr/>
          <a:lstStyle/>
          <a:p>
            <a:r>
              <a:rPr lang="en-US" b="0" i="0" dirty="0" smtClean="0"/>
              <a:t>Response: What can we do?</a:t>
            </a:r>
            <a:endParaRPr lang="en-US" b="0" i="0" dirty="0"/>
          </a:p>
        </p:txBody>
      </p:sp>
      <p:sp>
        <p:nvSpPr>
          <p:cNvPr id="3" name="Text Placeholder 2"/>
          <p:cNvSpPr>
            <a:spLocks noGrp="1"/>
          </p:cNvSpPr>
          <p:nvPr>
            <p:ph type="body" sz="half" idx="1"/>
          </p:nvPr>
        </p:nvSpPr>
        <p:spPr>
          <a:xfrm>
            <a:off x="838200" y="1219200"/>
            <a:ext cx="7315200" cy="3810000"/>
          </a:xfrm>
        </p:spPr>
        <p:txBody>
          <a:bodyPr/>
          <a:lstStyle/>
          <a:p>
            <a:pPr>
              <a:lnSpc>
                <a:spcPct val="80000"/>
              </a:lnSpc>
              <a:buFont typeface="Wingdings" charset="2"/>
              <a:buChar char="Ø"/>
            </a:pPr>
            <a:r>
              <a:rPr lang="en-US" sz="2800" dirty="0" smtClean="0"/>
              <a:t>Prayer, especially in times of social and economic upheaval (e.g., China &amp; Mongolia).</a:t>
            </a:r>
          </a:p>
          <a:p>
            <a:pPr>
              <a:lnSpc>
                <a:spcPct val="80000"/>
              </a:lnSpc>
              <a:buFont typeface="Wingdings" charset="2"/>
              <a:buChar char="Ø"/>
            </a:pPr>
            <a:r>
              <a:rPr lang="en-US" sz="2800" dirty="0" smtClean="0"/>
              <a:t>Note: quoting John 3.16 does </a:t>
            </a:r>
            <a:r>
              <a:rPr lang="en-US" sz="2800" u="sng" dirty="0" smtClean="0"/>
              <a:t>not</a:t>
            </a:r>
            <a:r>
              <a:rPr lang="en-US" sz="2800" dirty="0" smtClean="0"/>
              <a:t> usually work in a Buddhist context.</a:t>
            </a:r>
          </a:p>
          <a:p>
            <a:pPr>
              <a:lnSpc>
                <a:spcPct val="80000"/>
              </a:lnSpc>
              <a:buFont typeface="Wingdings" charset="2"/>
              <a:buChar char="Ø"/>
            </a:pPr>
            <a:r>
              <a:rPr lang="en-US" sz="2800" dirty="0" smtClean="0"/>
              <a:t>Use “suffering” as a starting point.</a:t>
            </a:r>
          </a:p>
          <a:p>
            <a:pPr>
              <a:lnSpc>
                <a:spcPct val="80000"/>
              </a:lnSpc>
              <a:buFont typeface="Wingdings" charset="2"/>
              <a:buChar char="Ø"/>
            </a:pPr>
            <a:r>
              <a:rPr lang="en-US" sz="2800" dirty="0" smtClean="0"/>
              <a:t>Use Ecclesiastes as a starting point.</a:t>
            </a:r>
          </a:p>
          <a:p>
            <a:pPr>
              <a:lnSpc>
                <a:spcPct val="80000"/>
              </a:lnSpc>
              <a:buFont typeface="Wingdings" charset="2"/>
              <a:buChar char="Ø"/>
            </a:pPr>
            <a:r>
              <a:rPr lang="en-US" sz="2800" dirty="0" smtClean="0"/>
              <a:t>The “humility” approach (Thai “meekness”)</a:t>
            </a:r>
          </a:p>
          <a:p>
            <a:pPr>
              <a:lnSpc>
                <a:spcPct val="80000"/>
              </a:lnSpc>
              <a:buFont typeface="Wingdings" charset="2"/>
              <a:buChar char="Ø"/>
            </a:pPr>
            <a:r>
              <a:rPr lang="en-US" sz="2800" dirty="0" smtClean="0"/>
              <a:t>Long term relationships… The “rest of the story”</a:t>
            </a:r>
          </a:p>
          <a:p>
            <a:pPr>
              <a:lnSpc>
                <a:spcPct val="80000"/>
              </a:lnSpc>
              <a:buFont typeface="Wingdings" charset="2"/>
              <a:buChar char="Ø"/>
            </a:pPr>
            <a:endParaRPr lang="en-US" sz="2800" dirty="0" smtClean="0"/>
          </a:p>
        </p:txBody>
      </p:sp>
      <p:sp>
        <p:nvSpPr>
          <p:cNvPr id="4" name="TextBox 3"/>
          <p:cNvSpPr txBox="1"/>
          <p:nvPr/>
        </p:nvSpPr>
        <p:spPr>
          <a:xfrm>
            <a:off x="304800" y="5334001"/>
            <a:ext cx="1752600" cy="762000"/>
          </a:xfrm>
          <a:prstGeom prst="rect">
            <a:avLst/>
          </a:prstGeom>
          <a:solidFill>
            <a:schemeClr val="bg1"/>
          </a:solidFill>
        </p:spPr>
        <p:txBody>
          <a:bodyPr wrap="square" rtlCol="0">
            <a:spAutoFit/>
          </a:bodyPr>
          <a:lstStyle/>
          <a:p>
            <a:endParaRPr lang="en-US" b="0" i="0" u="none" dirty="0"/>
          </a:p>
        </p:txBody>
      </p:sp>
    </p:spTree>
    <p:extLst>
      <p:ext uri="{BB962C8B-B14F-4D97-AF65-F5344CB8AC3E}">
        <p14:creationId xmlns:p14="http://schemas.microsoft.com/office/powerpoint/2010/main" val="415261850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57200" y="304800"/>
            <a:ext cx="8229600" cy="762000"/>
          </a:xfrm>
        </p:spPr>
        <p:txBody>
          <a:bodyPr/>
          <a:lstStyle/>
          <a:p>
            <a:pPr algn="ctr"/>
            <a:r>
              <a:rPr lang="en-US" dirty="0" smtClean="0">
                <a:latin typeface="+mj-lt"/>
              </a:rPr>
              <a:t>Uncle Riap: The Rest of the Story</a:t>
            </a:r>
            <a:endParaRPr lang="en-US" dirty="0">
              <a:latin typeface="+mj-lt"/>
            </a:endParaRPr>
          </a:p>
        </p:txBody>
      </p:sp>
      <p:sp>
        <p:nvSpPr>
          <p:cNvPr id="7" name="TextBox 6"/>
          <p:cNvSpPr txBox="1"/>
          <p:nvPr/>
        </p:nvSpPr>
        <p:spPr>
          <a:xfrm>
            <a:off x="304800" y="5334001"/>
            <a:ext cx="1752600" cy="762000"/>
          </a:xfrm>
          <a:prstGeom prst="rect">
            <a:avLst/>
          </a:prstGeom>
          <a:solidFill>
            <a:schemeClr val="bg1"/>
          </a:solidFill>
        </p:spPr>
        <p:txBody>
          <a:bodyPr wrap="square" rtlCol="0">
            <a:spAutoFit/>
          </a:bodyPr>
          <a:lstStyle/>
          <a:p>
            <a:endParaRPr lang="en-US" b="0" i="0" u="none" dirty="0"/>
          </a:p>
        </p:txBody>
      </p:sp>
      <p:pic>
        <p:nvPicPr>
          <p:cNvPr id="8" name="Picture 3" descr="Image51"/>
          <p:cNvPicPr>
            <a:picLocks noChangeAspect="1" noChangeArrowheads="1"/>
          </p:cNvPicPr>
          <p:nvPr/>
        </p:nvPicPr>
        <p:blipFill>
          <a:blip r:embed="rId2"/>
          <a:srcRect/>
          <a:stretch>
            <a:fillRect/>
          </a:stretch>
        </p:blipFill>
        <p:spPr bwMode="auto">
          <a:xfrm>
            <a:off x="838200" y="971550"/>
            <a:ext cx="7239000" cy="5429250"/>
          </a:xfrm>
          <a:prstGeom prst="rect">
            <a:avLst/>
          </a:prstGeom>
          <a:noFill/>
          <a:ln w="9525">
            <a:noFill/>
            <a:miter lim="800000"/>
            <a:headEnd/>
            <a:tailEnd/>
          </a:ln>
        </p:spPr>
      </p:pic>
    </p:spTree>
    <p:extLst>
      <p:ext uri="{BB962C8B-B14F-4D97-AF65-F5344CB8AC3E}">
        <p14:creationId xmlns:p14="http://schemas.microsoft.com/office/powerpoint/2010/main" val="238791289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1" name="Rectangle 3"/>
          <p:cNvSpPr>
            <a:spLocks noGrp="1" noChangeArrowheads="1"/>
          </p:cNvSpPr>
          <p:nvPr>
            <p:ph type="body" sz="half" idx="1"/>
          </p:nvPr>
        </p:nvSpPr>
        <p:spPr>
          <a:xfrm>
            <a:off x="228600" y="304800"/>
            <a:ext cx="8686800" cy="609600"/>
          </a:xfrm>
        </p:spPr>
        <p:txBody>
          <a:bodyPr/>
          <a:lstStyle/>
          <a:p>
            <a:pPr algn="ctr">
              <a:buFontTx/>
              <a:buNone/>
            </a:pPr>
            <a:r>
              <a:rPr lang="en-US" dirty="0" smtClean="0">
                <a:solidFill>
                  <a:srgbClr val="800000"/>
                </a:solidFill>
                <a:latin typeface="+mj-lt"/>
              </a:rPr>
              <a:t>Fellowship with other Christians</a:t>
            </a:r>
            <a:endParaRPr lang="en-US" dirty="0">
              <a:solidFill>
                <a:srgbClr val="800000"/>
              </a:solidFill>
              <a:latin typeface="+mj-lt"/>
            </a:endParaRPr>
          </a:p>
        </p:txBody>
      </p:sp>
      <p:pic>
        <p:nvPicPr>
          <p:cNvPr id="375819" name="Picture 1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76800" y="3581400"/>
            <a:ext cx="4114800" cy="3086100"/>
          </a:xfrm>
          <a:prstGeom prst="rect">
            <a:avLst/>
          </a:prstGeom>
          <a:noFill/>
          <a:ln w="9525">
            <a:noFill/>
            <a:miter lim="800000"/>
            <a:headEnd/>
            <a:tailEnd/>
          </a:ln>
          <a:effectLst/>
        </p:spPr>
      </p:pic>
      <p:pic>
        <p:nvPicPr>
          <p:cNvPr id="375818" name="Picture 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3657600"/>
            <a:ext cx="3962400" cy="2971800"/>
          </a:xfrm>
          <a:prstGeom prst="rect">
            <a:avLst/>
          </a:prstGeom>
          <a:noFill/>
          <a:ln w="9525">
            <a:noFill/>
            <a:miter lim="800000"/>
            <a:headEnd/>
            <a:tailEnd/>
          </a:ln>
          <a:effectLst/>
        </p:spPr>
      </p:pic>
      <p:pic>
        <p:nvPicPr>
          <p:cNvPr id="375821" name="Picture 1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0" y="1143000"/>
            <a:ext cx="3184525" cy="2882900"/>
          </a:xfrm>
          <a:prstGeom prst="rect">
            <a:avLst/>
          </a:prstGeom>
          <a:noFill/>
          <a:ln w="9525">
            <a:noFill/>
            <a:miter lim="800000"/>
            <a:headEnd/>
            <a:tailEnd/>
          </a:ln>
          <a:effectLst/>
        </p:spPr>
      </p:pic>
    </p:spTree>
    <p:extLst>
      <p:ext uri="{BB962C8B-B14F-4D97-AF65-F5344CB8AC3E}">
        <p14:creationId xmlns:p14="http://schemas.microsoft.com/office/powerpoint/2010/main" val="188556570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a:xfrm>
            <a:off x="381000" y="0"/>
            <a:ext cx="5638800" cy="609600"/>
          </a:xfrm>
        </p:spPr>
        <p:txBody>
          <a:bodyPr/>
          <a:lstStyle/>
          <a:p>
            <a:pPr algn="l"/>
            <a:r>
              <a:rPr lang="en-US" sz="1800" b="0" i="0" dirty="0">
                <a:solidFill>
                  <a:srgbClr val="800000"/>
                </a:solidFill>
              </a:rPr>
              <a:t>The Rest of the </a:t>
            </a:r>
            <a:r>
              <a:rPr lang="en-US" sz="1800" b="0" i="0" dirty="0" smtClean="0">
                <a:solidFill>
                  <a:srgbClr val="800000"/>
                </a:solidFill>
              </a:rPr>
              <a:t>Story</a:t>
            </a:r>
            <a:endParaRPr lang="en-US" sz="1800" b="0" i="0" dirty="0">
              <a:solidFill>
                <a:srgbClr val="800000"/>
              </a:solidFill>
            </a:endParaRPr>
          </a:p>
        </p:txBody>
      </p:sp>
      <p:sp>
        <p:nvSpPr>
          <p:cNvPr id="340995" name="Rectangle 3"/>
          <p:cNvSpPr>
            <a:spLocks noGrp="1" noChangeArrowheads="1"/>
          </p:cNvSpPr>
          <p:nvPr>
            <p:ph type="body" sz="half" idx="1"/>
          </p:nvPr>
        </p:nvSpPr>
        <p:spPr>
          <a:xfrm>
            <a:off x="228600" y="685800"/>
            <a:ext cx="8686800" cy="533400"/>
          </a:xfrm>
        </p:spPr>
        <p:txBody>
          <a:bodyPr/>
          <a:lstStyle/>
          <a:p>
            <a:pPr algn="ctr">
              <a:buFontTx/>
              <a:buNone/>
            </a:pPr>
            <a:r>
              <a:rPr lang="en-US" sz="2800" dirty="0" smtClean="0">
                <a:solidFill>
                  <a:srgbClr val="800000"/>
                </a:solidFill>
                <a:latin typeface="+mj-lt"/>
              </a:rPr>
              <a:t>The Gift of Music</a:t>
            </a:r>
            <a:r>
              <a:rPr lang="en-US" sz="2800" dirty="0">
                <a:solidFill>
                  <a:srgbClr val="800000"/>
                </a:solidFill>
                <a:latin typeface="+mj-lt"/>
              </a:rPr>
              <a:t>: Indigenous Thai  Worship</a:t>
            </a:r>
          </a:p>
          <a:p>
            <a:pPr algn="ctr">
              <a:buFontTx/>
              <a:buNone/>
            </a:pPr>
            <a:endParaRPr lang="en-US" sz="2400" b="1" dirty="0">
              <a:solidFill>
                <a:srgbClr val="000000"/>
              </a:solidFill>
              <a:latin typeface="Monotype Corsiva" charset="0"/>
            </a:endParaRPr>
          </a:p>
        </p:txBody>
      </p:sp>
      <p:pic>
        <p:nvPicPr>
          <p:cNvPr id="340997"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1371600"/>
            <a:ext cx="4114800" cy="2986088"/>
          </a:xfrm>
          <a:prstGeom prst="rect">
            <a:avLst/>
          </a:prstGeom>
          <a:noFill/>
          <a:ln w="9525">
            <a:noFill/>
            <a:miter lim="800000"/>
            <a:headEnd/>
            <a:tailEnd/>
          </a:ln>
          <a:effectLst/>
        </p:spPr>
      </p:pic>
      <p:pic>
        <p:nvPicPr>
          <p:cNvPr id="34099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00400" y="1905000"/>
            <a:ext cx="2835275" cy="3649663"/>
          </a:xfrm>
          <a:prstGeom prst="rect">
            <a:avLst/>
          </a:prstGeom>
          <a:noFill/>
          <a:ln w="9525">
            <a:noFill/>
            <a:miter lim="800000"/>
            <a:headEnd/>
            <a:tailEnd/>
          </a:ln>
          <a:effectLst/>
        </p:spPr>
      </p:pic>
      <p:pic>
        <p:nvPicPr>
          <p:cNvPr id="341000"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57800" y="3810000"/>
            <a:ext cx="3719513" cy="2822575"/>
          </a:xfrm>
          <a:prstGeom prst="rect">
            <a:avLst/>
          </a:prstGeom>
          <a:noFill/>
          <a:ln w="9525">
            <a:noFill/>
            <a:miter lim="800000"/>
            <a:headEnd/>
            <a:tailEnd/>
          </a:ln>
          <a:effectLst/>
        </p:spPr>
      </p:pic>
      <p:sp>
        <p:nvSpPr>
          <p:cNvPr id="7" name="TextBox 6"/>
          <p:cNvSpPr txBox="1"/>
          <p:nvPr/>
        </p:nvSpPr>
        <p:spPr>
          <a:xfrm>
            <a:off x="304800" y="5334001"/>
            <a:ext cx="1752600" cy="762000"/>
          </a:xfrm>
          <a:prstGeom prst="rect">
            <a:avLst/>
          </a:prstGeom>
          <a:solidFill>
            <a:schemeClr val="bg1"/>
          </a:solidFill>
        </p:spPr>
        <p:txBody>
          <a:bodyPr wrap="square" rtlCol="0">
            <a:spAutoFit/>
          </a:bodyPr>
          <a:lstStyle/>
          <a:p>
            <a:endParaRPr lang="en-US" b="0" i="0" u="none" dirty="0"/>
          </a:p>
        </p:txBody>
      </p:sp>
    </p:spTree>
    <p:extLst>
      <p:ext uri="{BB962C8B-B14F-4D97-AF65-F5344CB8AC3E}">
        <p14:creationId xmlns:p14="http://schemas.microsoft.com/office/powerpoint/2010/main" val="3993549891"/>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a:xfrm>
            <a:off x="381000" y="0"/>
            <a:ext cx="3962400" cy="609600"/>
          </a:xfrm>
        </p:spPr>
        <p:txBody>
          <a:bodyPr/>
          <a:lstStyle/>
          <a:p>
            <a:pPr algn="l"/>
            <a:r>
              <a:rPr lang="en-US" sz="2400" b="0" i="0" dirty="0">
                <a:solidFill>
                  <a:srgbClr val="800000"/>
                </a:solidFill>
              </a:rPr>
              <a:t>The Rest of the Story</a:t>
            </a:r>
          </a:p>
        </p:txBody>
      </p:sp>
      <p:sp>
        <p:nvSpPr>
          <p:cNvPr id="378883" name="Rectangle 3"/>
          <p:cNvSpPr>
            <a:spLocks noGrp="1" noChangeArrowheads="1"/>
          </p:cNvSpPr>
          <p:nvPr>
            <p:ph type="body" sz="half" idx="1"/>
          </p:nvPr>
        </p:nvSpPr>
        <p:spPr>
          <a:xfrm>
            <a:off x="228600" y="685800"/>
            <a:ext cx="8686800" cy="685800"/>
          </a:xfrm>
        </p:spPr>
        <p:txBody>
          <a:bodyPr/>
          <a:lstStyle/>
          <a:p>
            <a:pPr algn="ctr">
              <a:buFontTx/>
              <a:buNone/>
            </a:pPr>
            <a:r>
              <a:rPr lang="en-US" sz="2800" dirty="0">
                <a:solidFill>
                  <a:srgbClr val="800000"/>
                </a:solidFill>
                <a:latin typeface="+mj-lt"/>
              </a:rPr>
              <a:t>Music: Indigenous Thai  Worship</a:t>
            </a:r>
          </a:p>
          <a:p>
            <a:pPr algn="ctr">
              <a:buFontTx/>
              <a:buNone/>
            </a:pPr>
            <a:endParaRPr lang="en-US" sz="2400" b="1" dirty="0">
              <a:solidFill>
                <a:srgbClr val="000000"/>
              </a:solidFill>
              <a:latin typeface="Monotype Corsiva" charset="0"/>
            </a:endParaRPr>
          </a:p>
        </p:txBody>
      </p:sp>
      <p:pic>
        <p:nvPicPr>
          <p:cNvPr id="378885"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5015674"/>
            <a:ext cx="2133600" cy="1548639"/>
          </a:xfrm>
          <a:prstGeom prst="rect">
            <a:avLst/>
          </a:prstGeom>
          <a:noFill/>
          <a:ln w="9525">
            <a:noFill/>
            <a:miter lim="800000"/>
            <a:headEnd/>
            <a:tailEnd/>
          </a:ln>
          <a:effectLst/>
        </p:spPr>
      </p:pic>
      <p:pic>
        <p:nvPicPr>
          <p:cNvPr id="378886"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8600" y="3200400"/>
            <a:ext cx="1301750" cy="1676400"/>
          </a:xfrm>
          <a:prstGeom prst="rect">
            <a:avLst/>
          </a:prstGeom>
          <a:noFill/>
          <a:ln w="9525">
            <a:noFill/>
            <a:miter lim="800000"/>
            <a:headEnd/>
            <a:tailEnd/>
          </a:ln>
          <a:effectLst/>
        </p:spPr>
      </p:pic>
      <p:pic>
        <p:nvPicPr>
          <p:cNvPr id="378887" name="Picture 7"/>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2400" y="1371600"/>
            <a:ext cx="2043113" cy="1550988"/>
          </a:xfrm>
          <a:prstGeom prst="rect">
            <a:avLst/>
          </a:prstGeom>
          <a:noFill/>
          <a:ln w="9525">
            <a:noFill/>
            <a:miter lim="800000"/>
            <a:headEnd/>
            <a:tailEnd/>
          </a:ln>
          <a:effectLst/>
        </p:spPr>
      </p:pic>
      <p:sp>
        <p:nvSpPr>
          <p:cNvPr id="378890" name="Line 10"/>
          <p:cNvSpPr>
            <a:spLocks noChangeShapeType="1"/>
          </p:cNvSpPr>
          <p:nvPr/>
        </p:nvSpPr>
        <p:spPr bwMode="auto">
          <a:xfrm>
            <a:off x="2133600" y="2133600"/>
            <a:ext cx="381000" cy="76200"/>
          </a:xfrm>
          <a:prstGeom prst="line">
            <a:avLst/>
          </a:prstGeom>
          <a:noFill/>
          <a:ln w="28575">
            <a:solidFill>
              <a:schemeClr val="accent2"/>
            </a:solidFill>
            <a:prstDash val="lgDash"/>
            <a:round/>
            <a:headEnd type="diamond" w="med" len="med"/>
            <a:tailEnd type="triangle" w="med" len="med"/>
          </a:ln>
          <a:effectLst/>
        </p:spPr>
        <p:txBody>
          <a:bodyPr>
            <a:prstTxWarp prst="textNoShape">
              <a:avLst/>
            </a:prstTxWarp>
          </a:bodyPr>
          <a:lstStyle/>
          <a:p>
            <a:endParaRPr lang="en-US"/>
          </a:p>
        </p:txBody>
      </p:sp>
      <p:sp>
        <p:nvSpPr>
          <p:cNvPr id="378891" name="Line 11"/>
          <p:cNvSpPr>
            <a:spLocks noChangeShapeType="1"/>
          </p:cNvSpPr>
          <p:nvPr/>
        </p:nvSpPr>
        <p:spPr bwMode="auto">
          <a:xfrm flipV="1">
            <a:off x="1524000" y="3581400"/>
            <a:ext cx="990600" cy="381000"/>
          </a:xfrm>
          <a:prstGeom prst="line">
            <a:avLst/>
          </a:prstGeom>
          <a:noFill/>
          <a:ln w="28575">
            <a:solidFill>
              <a:schemeClr val="accent2"/>
            </a:solidFill>
            <a:prstDash val="lgDash"/>
            <a:round/>
            <a:headEnd type="diamond" w="med" len="med"/>
            <a:tailEnd type="triangle" w="med" len="med"/>
          </a:ln>
          <a:effectLst/>
        </p:spPr>
        <p:txBody>
          <a:bodyPr>
            <a:prstTxWarp prst="textNoShape">
              <a:avLst/>
            </a:prstTxWarp>
          </a:bodyPr>
          <a:lstStyle/>
          <a:p>
            <a:endParaRPr lang="en-US"/>
          </a:p>
        </p:txBody>
      </p:sp>
      <p:sp>
        <p:nvSpPr>
          <p:cNvPr id="378892" name="Line 12"/>
          <p:cNvSpPr>
            <a:spLocks noChangeShapeType="1"/>
          </p:cNvSpPr>
          <p:nvPr/>
        </p:nvSpPr>
        <p:spPr bwMode="auto">
          <a:xfrm flipV="1">
            <a:off x="2057400" y="5715000"/>
            <a:ext cx="1066800" cy="228600"/>
          </a:xfrm>
          <a:prstGeom prst="line">
            <a:avLst/>
          </a:prstGeom>
          <a:noFill/>
          <a:ln w="28575">
            <a:solidFill>
              <a:schemeClr val="accent2"/>
            </a:solidFill>
            <a:prstDash val="lgDash"/>
            <a:round/>
            <a:headEnd type="diamond" w="med" len="med"/>
            <a:tailEnd type="triangle" w="med" len="med"/>
          </a:ln>
          <a:effectLst/>
        </p:spPr>
        <p:txBody>
          <a:bodyPr>
            <a:prstTxWarp prst="textNoShape">
              <a:avLst/>
            </a:prstTxWarp>
          </a:bodyPr>
          <a:lstStyle/>
          <a:p>
            <a:endParaRPr lang="en-US"/>
          </a:p>
        </p:txBody>
      </p:sp>
      <p:pic>
        <p:nvPicPr>
          <p:cNvPr id="378893" name="Picture 1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67000" y="1371600"/>
            <a:ext cx="1881188" cy="2743200"/>
          </a:xfrm>
          <a:prstGeom prst="rect">
            <a:avLst/>
          </a:prstGeom>
          <a:noFill/>
          <a:ln w="9525">
            <a:noFill/>
            <a:miter lim="800000"/>
            <a:headEnd/>
            <a:tailEnd/>
          </a:ln>
          <a:effectLst/>
        </p:spPr>
      </p:pic>
      <p:pic>
        <p:nvPicPr>
          <p:cNvPr id="378894" name="Picture 1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105400" y="1295400"/>
            <a:ext cx="2119313" cy="3048000"/>
          </a:xfrm>
          <a:prstGeom prst="rect">
            <a:avLst/>
          </a:prstGeom>
          <a:noFill/>
          <a:ln w="9525">
            <a:noFill/>
            <a:miter lim="800000"/>
            <a:headEnd/>
            <a:tailEnd/>
          </a:ln>
          <a:effectLst/>
        </p:spPr>
      </p:pic>
      <p:pic>
        <p:nvPicPr>
          <p:cNvPr id="378895" name="Picture 1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845300" y="3429000"/>
            <a:ext cx="2181225" cy="3200400"/>
          </a:xfrm>
          <a:prstGeom prst="rect">
            <a:avLst/>
          </a:prstGeom>
          <a:noFill/>
          <a:ln w="9525">
            <a:noFill/>
            <a:miter lim="800000"/>
            <a:headEnd/>
            <a:tailEnd/>
          </a:ln>
          <a:effectLst/>
        </p:spPr>
      </p:pic>
      <p:pic>
        <p:nvPicPr>
          <p:cNvPr id="378896" name="Picture 1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505200" y="3505200"/>
            <a:ext cx="2654300" cy="3124200"/>
          </a:xfrm>
          <a:prstGeom prst="rect">
            <a:avLst/>
          </a:prstGeom>
          <a:noFill/>
          <a:ln w="9525">
            <a:noFill/>
            <a:miter lim="800000"/>
            <a:headEnd/>
            <a:tailEnd/>
          </a:ln>
          <a:effectLst/>
        </p:spPr>
      </p:pic>
    </p:spTree>
    <p:extLst>
      <p:ext uri="{BB962C8B-B14F-4D97-AF65-F5344CB8AC3E}">
        <p14:creationId xmlns:p14="http://schemas.microsoft.com/office/powerpoint/2010/main" val="150562230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5334001"/>
            <a:ext cx="1752600" cy="762000"/>
          </a:xfrm>
          <a:prstGeom prst="rect">
            <a:avLst/>
          </a:prstGeom>
          <a:solidFill>
            <a:schemeClr val="bg1"/>
          </a:solidFill>
        </p:spPr>
        <p:txBody>
          <a:bodyPr wrap="square" rtlCol="0">
            <a:spAutoFit/>
          </a:bodyPr>
          <a:lstStyle/>
          <a:p>
            <a:endParaRPr lang="en-US" b="0" i="0" u="none" dirty="0"/>
          </a:p>
        </p:txBody>
      </p:sp>
      <p:sp>
        <p:nvSpPr>
          <p:cNvPr id="2" name="Title 1"/>
          <p:cNvSpPr>
            <a:spLocks noGrp="1"/>
          </p:cNvSpPr>
          <p:nvPr>
            <p:ph type="title"/>
          </p:nvPr>
        </p:nvSpPr>
        <p:spPr>
          <a:xfrm>
            <a:off x="304800" y="152400"/>
            <a:ext cx="8534400" cy="1981200"/>
          </a:xfrm>
        </p:spPr>
        <p:txBody>
          <a:bodyPr/>
          <a:lstStyle/>
          <a:p>
            <a:pPr marL="0" marR="0">
              <a:lnSpc>
                <a:spcPct val="110000"/>
              </a:lnSpc>
              <a:spcBef>
                <a:spcPts val="0"/>
              </a:spcBef>
              <a:spcAft>
                <a:spcPts val="0"/>
              </a:spcAft>
            </a:pPr>
            <a:r>
              <a:rPr lang="en-US" b="0" i="0" dirty="0" smtClean="0"/>
              <a:t>Prayer for Buddhists</a:t>
            </a:r>
            <a:br>
              <a:rPr lang="en-US" b="0" i="0" dirty="0" smtClean="0"/>
            </a:br>
            <a:r>
              <a:rPr lang="en-US" sz="1200" b="0" i="0" dirty="0" smtClean="0">
                <a:solidFill>
                  <a:schemeClr val="tx1"/>
                </a:solidFill>
                <a:latin typeface="Cambria"/>
                <a:ea typeface="Times New Roman"/>
                <a:cs typeface="Times New Roman"/>
              </a:rPr>
              <a:t> </a:t>
            </a:r>
            <a:r>
              <a:rPr lang="en-US" sz="1200" b="0" i="0" dirty="0" smtClean="0"/>
              <a:t/>
            </a:r>
            <a:br>
              <a:rPr lang="en-US" sz="1200" b="0" i="0" dirty="0" smtClean="0"/>
            </a:br>
            <a:r>
              <a:rPr lang="en-US" sz="1600" b="0" i="0" kern="1200" dirty="0">
                <a:solidFill>
                  <a:srgbClr val="000000"/>
                </a:solidFill>
                <a:latin typeface="Georgia"/>
                <a:ea typeface="Arial"/>
                <a:cs typeface="Arial"/>
              </a:rPr>
              <a:t>“The God who made the world and everything in it is the Lord of heaven and earth and does not live in temples built by human hands.”		—Acts 17.24</a:t>
            </a:r>
            <a:r>
              <a:rPr lang="en-US" sz="1600" b="0" i="0" dirty="0"/>
              <a:t> </a:t>
            </a:r>
            <a:endParaRPr lang="en-US" sz="1600" b="0" i="0" dirty="0">
              <a:solidFill>
                <a:schemeClr val="tx1"/>
              </a:solidFill>
            </a:endParaRPr>
          </a:p>
        </p:txBody>
      </p:sp>
      <p:sp>
        <p:nvSpPr>
          <p:cNvPr id="3" name="Text Placeholder 2"/>
          <p:cNvSpPr>
            <a:spLocks noGrp="1"/>
          </p:cNvSpPr>
          <p:nvPr>
            <p:ph type="body" sz="half" idx="1"/>
          </p:nvPr>
        </p:nvSpPr>
        <p:spPr>
          <a:xfrm>
            <a:off x="685800" y="2209800"/>
            <a:ext cx="7772400" cy="3505200"/>
          </a:xfrm>
        </p:spPr>
        <p:txBody>
          <a:bodyPr/>
          <a:lstStyle/>
          <a:p>
            <a:pPr lvl="0"/>
            <a:r>
              <a:rPr lang="en-US" sz="2400" kern="1200" dirty="0" smtClean="0">
                <a:solidFill>
                  <a:srgbClr val="000000"/>
                </a:solidFill>
                <a:ea typeface="Arial" charset="0"/>
                <a:cs typeface="Arial" charset="0"/>
              </a:rPr>
              <a:t>For rulers of Buddhist countries and people groups</a:t>
            </a:r>
          </a:p>
          <a:p>
            <a:pPr lvl="0"/>
            <a:r>
              <a:rPr lang="en-US" sz="2400" kern="1200" dirty="0" smtClean="0">
                <a:solidFill>
                  <a:srgbClr val="000000"/>
                </a:solidFill>
                <a:ea typeface="Arial" charset="0"/>
                <a:cs typeface="Arial" charset="0"/>
              </a:rPr>
              <a:t>That grace and truth may become clear (John 1.14)</a:t>
            </a:r>
          </a:p>
          <a:p>
            <a:pPr lvl="0"/>
            <a:r>
              <a:rPr lang="en-US" sz="2400" kern="1200" dirty="0" smtClean="0">
                <a:solidFill>
                  <a:srgbClr val="000000"/>
                </a:solidFill>
                <a:ea typeface="Arial" charset="0"/>
                <a:cs typeface="Arial" charset="0"/>
              </a:rPr>
              <a:t>For missionaries to communicate clearly; for mobilization of many new workers for Buddhist peoples (Matt. 9.38)</a:t>
            </a:r>
          </a:p>
          <a:p>
            <a:pPr lvl="0"/>
            <a:r>
              <a:rPr lang="en-US" sz="2400" kern="1200" dirty="0" smtClean="0">
                <a:solidFill>
                  <a:srgbClr val="000000"/>
                </a:solidFill>
                <a:ea typeface="Arial" charset="0"/>
                <a:cs typeface="Arial" charset="0"/>
              </a:rPr>
              <a:t>For God to prepare hearts to understand the Gospel and to know Him</a:t>
            </a:r>
          </a:p>
          <a:p>
            <a:pPr lvl="0"/>
            <a:r>
              <a:rPr lang="en-US" sz="2400" kern="1200" dirty="0" smtClean="0">
                <a:solidFill>
                  <a:srgbClr val="000000"/>
                </a:solidFill>
                <a:ea typeface="Arial" charset="0"/>
                <a:cs typeface="Arial" charset="0"/>
              </a:rPr>
              <a:t>That Buddhist background believers will remain strong in face of ridicule and opposition</a:t>
            </a:r>
            <a:endParaRPr lang="en-US" sz="2400" dirty="0"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5334001"/>
            <a:ext cx="1752600" cy="762000"/>
          </a:xfrm>
          <a:prstGeom prst="rect">
            <a:avLst/>
          </a:prstGeom>
          <a:solidFill>
            <a:schemeClr val="bg1"/>
          </a:solidFill>
        </p:spPr>
        <p:txBody>
          <a:bodyPr wrap="square" rtlCol="0">
            <a:spAutoFit/>
          </a:bodyPr>
          <a:lstStyle/>
          <a:p>
            <a:endParaRPr lang="en-US" b="0" i="0" u="none" dirty="0"/>
          </a:p>
        </p:txBody>
      </p:sp>
      <p:sp>
        <p:nvSpPr>
          <p:cNvPr id="2" name="Title 1"/>
          <p:cNvSpPr>
            <a:spLocks noGrp="1"/>
          </p:cNvSpPr>
          <p:nvPr>
            <p:ph type="title"/>
          </p:nvPr>
        </p:nvSpPr>
        <p:spPr>
          <a:xfrm>
            <a:off x="304800" y="1371600"/>
            <a:ext cx="8534400" cy="1981200"/>
          </a:xfrm>
        </p:spPr>
        <p:txBody>
          <a:bodyPr/>
          <a:lstStyle/>
          <a:p>
            <a:pPr marL="0" marR="0">
              <a:lnSpc>
                <a:spcPct val="110000"/>
              </a:lnSpc>
              <a:spcBef>
                <a:spcPts val="0"/>
              </a:spcBef>
              <a:spcAft>
                <a:spcPts val="0"/>
              </a:spcAft>
            </a:pPr>
            <a:r>
              <a:rPr lang="en-US" b="0" i="0" dirty="0" smtClean="0"/>
              <a:t>Questions</a:t>
            </a:r>
            <a:r>
              <a:rPr lang="en-US" sz="1200" b="0" i="0" dirty="0" smtClean="0">
                <a:solidFill>
                  <a:schemeClr val="tx1"/>
                </a:solidFill>
                <a:latin typeface="Cambria"/>
                <a:ea typeface="Times New Roman"/>
                <a:cs typeface="Times New Roman"/>
              </a:rPr>
              <a:t> </a:t>
            </a:r>
            <a:r>
              <a:rPr lang="en-US" sz="1200" b="0" i="0" dirty="0" smtClean="0"/>
              <a:t/>
            </a:r>
            <a:br>
              <a:rPr lang="en-US" sz="1200" b="0" i="0" dirty="0" smtClean="0"/>
            </a:br>
            <a:endParaRPr lang="en-US" sz="1600" b="0" i="0" dirty="0">
              <a:solidFill>
                <a:schemeClr val="tx1"/>
              </a:solidFill>
            </a:endParaRPr>
          </a:p>
        </p:txBody>
      </p:sp>
    </p:spTree>
    <p:extLst>
      <p:ext uri="{BB962C8B-B14F-4D97-AF65-F5344CB8AC3E}">
        <p14:creationId xmlns:p14="http://schemas.microsoft.com/office/powerpoint/2010/main" val="2903368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5334001"/>
            <a:ext cx="1752600" cy="762000"/>
          </a:xfrm>
          <a:prstGeom prst="rect">
            <a:avLst/>
          </a:prstGeom>
          <a:solidFill>
            <a:schemeClr val="bg1"/>
          </a:solidFill>
        </p:spPr>
        <p:txBody>
          <a:bodyPr wrap="square" rtlCol="0">
            <a:spAutoFit/>
          </a:bodyPr>
          <a:lstStyle/>
          <a:p>
            <a:endParaRPr lang="en-US" b="0" i="0" u="none" dirty="0"/>
          </a:p>
        </p:txBody>
      </p:sp>
      <p:sp>
        <p:nvSpPr>
          <p:cNvPr id="2" name="Rectangle 1"/>
          <p:cNvSpPr/>
          <p:nvPr/>
        </p:nvSpPr>
        <p:spPr>
          <a:xfrm>
            <a:off x="228600" y="550307"/>
            <a:ext cx="8610600" cy="4185761"/>
          </a:xfrm>
          <a:prstGeom prst="rect">
            <a:avLst/>
          </a:prstGeom>
        </p:spPr>
        <p:txBody>
          <a:bodyPr wrap="square">
            <a:spAutoFit/>
          </a:bodyPr>
          <a:lstStyle/>
          <a:p>
            <a:pPr marL="0" marR="0" algn="ctr">
              <a:spcBef>
                <a:spcPts val="0"/>
              </a:spcBef>
              <a:spcAft>
                <a:spcPts val="0"/>
              </a:spcAft>
            </a:pPr>
            <a:r>
              <a:rPr lang="en-US" b="0" i="0" u="none" dirty="0" smtClean="0">
                <a:solidFill>
                  <a:srgbClr val="000000"/>
                </a:solidFill>
                <a:latin typeface="+mn-lt"/>
                <a:ea typeface="Times New Roman"/>
                <a:cs typeface="Times New Roman"/>
              </a:rPr>
              <a:t>Bibliography: Buddhism</a:t>
            </a:r>
            <a:endParaRPr lang="en-US" b="0" i="0" u="none" dirty="0">
              <a:solidFill>
                <a:srgbClr val="000000"/>
              </a:solidFill>
              <a:latin typeface="+mn-lt"/>
              <a:ea typeface="Times New Roman"/>
              <a:cs typeface="Times New Roman"/>
            </a:endParaRPr>
          </a:p>
          <a:p>
            <a:pPr marL="0" marR="0" algn="l">
              <a:spcBef>
                <a:spcPts val="0"/>
              </a:spcBef>
              <a:spcAft>
                <a:spcPts val="0"/>
              </a:spcAft>
            </a:pPr>
            <a:endParaRPr lang="en-US" sz="2200" b="0" i="0" u="none" dirty="0" smtClean="0">
              <a:solidFill>
                <a:srgbClr val="000000"/>
              </a:solidFill>
              <a:latin typeface="+mn-lt"/>
              <a:ea typeface="Cambria"/>
              <a:cs typeface="Times New Roman"/>
            </a:endParaRPr>
          </a:p>
          <a:p>
            <a:pPr marL="0" marR="0" algn="l">
              <a:spcBef>
                <a:spcPts val="0"/>
              </a:spcBef>
              <a:spcAft>
                <a:spcPts val="0"/>
              </a:spcAft>
            </a:pPr>
            <a:r>
              <a:rPr lang="en-US" sz="2200" b="0" u="none" dirty="0" smtClean="0">
                <a:solidFill>
                  <a:srgbClr val="000000"/>
                </a:solidFill>
                <a:latin typeface="+mn-lt"/>
                <a:ea typeface="Cambria"/>
                <a:cs typeface="Times New Roman"/>
              </a:rPr>
              <a:t>A </a:t>
            </a:r>
            <a:r>
              <a:rPr lang="en-US" sz="2200" b="0" u="none" dirty="0">
                <a:solidFill>
                  <a:srgbClr val="000000"/>
                </a:solidFill>
                <a:latin typeface="+mn-lt"/>
                <a:ea typeface="Cambria"/>
                <a:cs typeface="Times New Roman"/>
              </a:rPr>
              <a:t>Christian’s Pocket Guide to Buddhism</a:t>
            </a:r>
            <a:r>
              <a:rPr lang="en-US" sz="2200" b="0" i="0" u="none" dirty="0">
                <a:solidFill>
                  <a:srgbClr val="000000"/>
                </a:solidFill>
                <a:latin typeface="+mn-lt"/>
                <a:ea typeface="Cambria"/>
                <a:cs typeface="Times New Roman"/>
              </a:rPr>
              <a:t>, Alex Smith, Christian Focus Publications, 2009</a:t>
            </a:r>
          </a:p>
          <a:p>
            <a:pPr marL="0" marR="0" algn="l">
              <a:spcBef>
                <a:spcPts val="0"/>
              </a:spcBef>
              <a:spcAft>
                <a:spcPts val="0"/>
              </a:spcAft>
            </a:pPr>
            <a:r>
              <a:rPr lang="en-US" sz="2200" b="0" u="none" dirty="0">
                <a:solidFill>
                  <a:srgbClr val="000000"/>
                </a:solidFill>
                <a:latin typeface="+mn-lt"/>
                <a:ea typeface="Cambria"/>
                <a:cs typeface="Times New Roman"/>
              </a:rPr>
              <a:t>More Than Skin Deep</a:t>
            </a:r>
            <a:r>
              <a:rPr lang="en-US" sz="2200" b="0" i="0" u="none" dirty="0">
                <a:solidFill>
                  <a:srgbClr val="000000"/>
                </a:solidFill>
                <a:latin typeface="+mn-lt"/>
                <a:ea typeface="Cambria"/>
                <a:cs typeface="Times New Roman"/>
              </a:rPr>
              <a:t>, Margaret Armitage, OMF Books, 1988</a:t>
            </a:r>
          </a:p>
          <a:p>
            <a:pPr marL="0" marR="0" algn="l">
              <a:spcBef>
                <a:spcPts val="0"/>
              </a:spcBef>
              <a:spcAft>
                <a:spcPts val="0"/>
              </a:spcAft>
            </a:pPr>
            <a:r>
              <a:rPr lang="en-US" sz="2200" b="0" u="none" dirty="0">
                <a:solidFill>
                  <a:srgbClr val="000000"/>
                </a:solidFill>
                <a:latin typeface="+mn-lt"/>
                <a:ea typeface="Cambria"/>
                <a:cs typeface="Times New Roman"/>
              </a:rPr>
              <a:t>Peoples of the Buddhist World</a:t>
            </a:r>
            <a:r>
              <a:rPr lang="en-US" sz="2200" b="0" i="0" u="none" dirty="0">
                <a:solidFill>
                  <a:srgbClr val="000000"/>
                </a:solidFill>
                <a:latin typeface="+mn-lt"/>
                <a:ea typeface="Cambria"/>
                <a:cs typeface="Times New Roman"/>
              </a:rPr>
              <a:t>, Paul </a:t>
            </a:r>
            <a:r>
              <a:rPr lang="en-US" sz="2200" b="0" i="0" u="none" dirty="0" err="1">
                <a:solidFill>
                  <a:srgbClr val="000000"/>
                </a:solidFill>
                <a:latin typeface="+mn-lt"/>
                <a:ea typeface="Cambria"/>
                <a:cs typeface="Times New Roman"/>
              </a:rPr>
              <a:t>Hattaway</a:t>
            </a:r>
            <a:r>
              <a:rPr lang="en-US" sz="2200" b="0" i="0" u="none" dirty="0">
                <a:solidFill>
                  <a:srgbClr val="000000"/>
                </a:solidFill>
                <a:latin typeface="+mn-lt"/>
                <a:ea typeface="Cambria"/>
                <a:cs typeface="Times New Roman"/>
              </a:rPr>
              <a:t>, Piquant Editions, 2004</a:t>
            </a:r>
          </a:p>
          <a:p>
            <a:pPr marL="0" marR="0" algn="l">
              <a:spcBef>
                <a:spcPts val="0"/>
              </a:spcBef>
              <a:spcAft>
                <a:spcPts val="0"/>
              </a:spcAft>
            </a:pPr>
            <a:r>
              <a:rPr lang="en-US" sz="2200" b="0" u="none" dirty="0">
                <a:solidFill>
                  <a:srgbClr val="000000"/>
                </a:solidFill>
                <a:latin typeface="+mn-lt"/>
                <a:ea typeface="Cambria"/>
                <a:cs typeface="Times New Roman"/>
              </a:rPr>
              <a:t>Theology in the Context of World Christianity</a:t>
            </a:r>
            <a:r>
              <a:rPr lang="en-US" sz="2200" b="0" i="0" u="none" dirty="0">
                <a:solidFill>
                  <a:srgbClr val="000000"/>
                </a:solidFill>
                <a:latin typeface="+mn-lt"/>
                <a:ea typeface="Cambria"/>
                <a:cs typeface="Times New Roman"/>
              </a:rPr>
              <a:t>, Timothy Tennant, Zondervan, 2007</a:t>
            </a:r>
          </a:p>
          <a:p>
            <a:pPr marL="0" marR="0" algn="l">
              <a:spcBef>
                <a:spcPts val="0"/>
              </a:spcBef>
              <a:spcAft>
                <a:spcPts val="0"/>
              </a:spcAft>
            </a:pPr>
            <a:r>
              <a:rPr lang="en-US" sz="2200" b="0" u="none" dirty="0">
                <a:solidFill>
                  <a:srgbClr val="000000"/>
                </a:solidFill>
                <a:latin typeface="+mn-lt"/>
                <a:ea typeface="Cambria"/>
                <a:cs typeface="Times New Roman"/>
              </a:rPr>
              <a:t>The Universe Next Door, A Basic Worldview Catalog</a:t>
            </a:r>
            <a:r>
              <a:rPr lang="en-US" sz="2200" b="0" i="0" u="none" dirty="0">
                <a:solidFill>
                  <a:srgbClr val="000000"/>
                </a:solidFill>
                <a:latin typeface="+mn-lt"/>
                <a:ea typeface="Cambria"/>
                <a:cs typeface="Times New Roman"/>
              </a:rPr>
              <a:t>, James W. Sire, 2009, 5</a:t>
            </a:r>
            <a:r>
              <a:rPr lang="en-US" sz="2200" b="0" i="0" u="none" baseline="30000" dirty="0">
                <a:solidFill>
                  <a:srgbClr val="000000"/>
                </a:solidFill>
                <a:latin typeface="+mn-lt"/>
                <a:ea typeface="Cambria"/>
                <a:cs typeface="Times New Roman"/>
              </a:rPr>
              <a:t>th</a:t>
            </a:r>
            <a:r>
              <a:rPr lang="en-US" sz="2200" b="0" i="0" u="none" dirty="0">
                <a:solidFill>
                  <a:srgbClr val="000000"/>
                </a:solidFill>
                <a:latin typeface="+mn-lt"/>
                <a:ea typeface="Cambria"/>
                <a:cs typeface="Times New Roman"/>
              </a:rPr>
              <a:t> Edition.</a:t>
            </a:r>
          </a:p>
          <a:p>
            <a:pPr marL="0" marR="0" algn="l">
              <a:spcBef>
                <a:spcPts val="0"/>
              </a:spcBef>
              <a:spcAft>
                <a:spcPts val="0"/>
              </a:spcAft>
            </a:pPr>
            <a:r>
              <a:rPr lang="en-US" sz="2200" b="0" i="0" u="none" dirty="0">
                <a:solidFill>
                  <a:srgbClr val="000000"/>
                </a:solidFill>
                <a:latin typeface="+mn-lt"/>
                <a:ea typeface="Cambria"/>
                <a:cs typeface="Times New Roman"/>
                <a:hlinkClick r:id="rId3"/>
              </a:rPr>
              <a:t>http://en.wikipedia.org/wiki/Buddhism_in_Thailand</a:t>
            </a:r>
            <a:r>
              <a:rPr lang="en-US" sz="2200" b="0" i="0" u="none" dirty="0">
                <a:solidFill>
                  <a:srgbClr val="000000"/>
                </a:solidFill>
                <a:latin typeface="+mn-lt"/>
                <a:ea typeface="Cambria"/>
                <a:cs typeface="Times New Roman"/>
              </a:rPr>
              <a:t> </a:t>
            </a:r>
          </a:p>
          <a:p>
            <a:pPr marL="0" marR="0" algn="l">
              <a:spcBef>
                <a:spcPts val="0"/>
              </a:spcBef>
              <a:spcAft>
                <a:spcPts val="0"/>
              </a:spcAft>
            </a:pPr>
            <a:r>
              <a:rPr lang="en-US" sz="2200" b="0" i="0" u="none" dirty="0">
                <a:solidFill>
                  <a:srgbClr val="000000"/>
                </a:solidFill>
                <a:latin typeface="+mn-lt"/>
                <a:ea typeface="Cambria"/>
                <a:cs typeface="Times New Roman"/>
                <a:hlinkClick r:id="rId4"/>
              </a:rPr>
              <a:t>http://en.wikipedia.org/wiki/Buddhism</a:t>
            </a:r>
            <a:r>
              <a:rPr lang="en-US" sz="2200" b="0" i="0" u="none" dirty="0">
                <a:solidFill>
                  <a:srgbClr val="000000"/>
                </a:solidFill>
                <a:latin typeface="+mn-lt"/>
                <a:ea typeface="Cambria"/>
                <a:cs typeface="Times New Roman"/>
              </a:rPr>
              <a:t> </a:t>
            </a:r>
            <a:endParaRPr lang="en-US" sz="2200" b="0" i="0" u="none" dirty="0">
              <a:solidFill>
                <a:srgbClr val="000000"/>
              </a:solidFill>
              <a:effectLst/>
              <a:latin typeface="+mn-lt"/>
              <a:ea typeface="Cambria"/>
              <a:cs typeface="Times New Roman"/>
            </a:endParaRPr>
          </a:p>
        </p:txBody>
      </p:sp>
    </p:spTree>
    <p:extLst>
      <p:ext uri="{BB962C8B-B14F-4D97-AF65-F5344CB8AC3E}">
        <p14:creationId xmlns:p14="http://schemas.microsoft.com/office/powerpoint/2010/main" val="384702423"/>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5562600"/>
            <a:ext cx="4572000" cy="656590"/>
          </a:xfrm>
          <a:prstGeom prst="rect">
            <a:avLst/>
          </a:prstGeom>
        </p:spPr>
        <p:txBody>
          <a:bodyPr>
            <a:spAutoFit/>
          </a:bodyPr>
          <a:lstStyle/>
          <a:p>
            <a:pPr algn="l">
              <a:lnSpc>
                <a:spcPct val="80000"/>
              </a:lnSpc>
              <a:spcBef>
                <a:spcPct val="20000"/>
              </a:spcBef>
              <a:buClr>
                <a:srgbClr val="FFDE66"/>
              </a:buClr>
              <a:buSzPct val="75000"/>
              <a:buFont typeface="Wingdings" charset="2"/>
              <a:buNone/>
            </a:pPr>
            <a:r>
              <a:rPr lang="en-US" sz="2000" u="none" dirty="0" smtClean="0">
                <a:solidFill>
                  <a:srgbClr val="F9B639">
                    <a:lumMod val="40000"/>
                    <a:lumOff val="60000"/>
                  </a:srgbClr>
                </a:solidFill>
                <a:latin typeface="Calibri"/>
              </a:rPr>
              <a:t>Neil O. Thompson, MD </a:t>
            </a:r>
          </a:p>
          <a:p>
            <a:pPr algn="l">
              <a:lnSpc>
                <a:spcPct val="80000"/>
              </a:lnSpc>
              <a:spcBef>
                <a:spcPct val="20000"/>
              </a:spcBef>
              <a:buClr>
                <a:srgbClr val="FFDE66"/>
              </a:buClr>
              <a:buSzPct val="75000"/>
              <a:buFont typeface="Wingdings" charset="2"/>
              <a:buNone/>
            </a:pPr>
            <a:r>
              <a:rPr lang="en-US" sz="2000" u="none" dirty="0" smtClean="0">
                <a:solidFill>
                  <a:srgbClr val="F9B639">
                    <a:lumMod val="40000"/>
                    <a:lumOff val="60000"/>
                  </a:srgbClr>
                </a:solidFill>
                <a:latin typeface="Calibri"/>
              </a:rPr>
              <a:t>Matthew Koh, MD	</a:t>
            </a:r>
            <a:endParaRPr lang="en-US" sz="2000" u="none" dirty="0">
              <a:solidFill>
                <a:srgbClr val="F9B639">
                  <a:lumMod val="40000"/>
                  <a:lumOff val="60000"/>
                </a:srgbClr>
              </a:solidFill>
              <a:latin typeface="Calibri"/>
            </a:endParaRPr>
          </a:p>
        </p:txBody>
      </p:sp>
      <p:sp>
        <p:nvSpPr>
          <p:cNvPr id="7" name="Rectangle 6"/>
          <p:cNvSpPr/>
          <p:nvPr/>
        </p:nvSpPr>
        <p:spPr>
          <a:xfrm>
            <a:off x="4343400" y="5562600"/>
            <a:ext cx="4572000" cy="964367"/>
          </a:xfrm>
          <a:prstGeom prst="rect">
            <a:avLst/>
          </a:prstGeom>
        </p:spPr>
        <p:txBody>
          <a:bodyPr>
            <a:spAutoFit/>
          </a:bodyPr>
          <a:lstStyle/>
          <a:p>
            <a:pPr>
              <a:lnSpc>
                <a:spcPct val="80000"/>
              </a:lnSpc>
              <a:spcBef>
                <a:spcPct val="20000"/>
              </a:spcBef>
              <a:buClr>
                <a:srgbClr val="FFDE66"/>
              </a:buClr>
              <a:buSzPct val="75000"/>
              <a:buFont typeface="Wingdings" charset="2"/>
              <a:buNone/>
            </a:pPr>
            <a:r>
              <a:rPr lang="en-US" sz="2000" u="none" dirty="0" smtClean="0">
                <a:solidFill>
                  <a:srgbClr val="F9B639">
                    <a:lumMod val="40000"/>
                    <a:lumOff val="60000"/>
                  </a:srgbClr>
                </a:solidFill>
                <a:latin typeface="Calibri"/>
              </a:rPr>
              <a:t>Global Missions Health Conference</a:t>
            </a:r>
          </a:p>
          <a:p>
            <a:pPr>
              <a:lnSpc>
                <a:spcPct val="80000"/>
              </a:lnSpc>
              <a:spcBef>
                <a:spcPct val="20000"/>
              </a:spcBef>
              <a:buClr>
                <a:srgbClr val="FFDE66"/>
              </a:buClr>
              <a:buSzPct val="75000"/>
              <a:buFont typeface="Wingdings" charset="2"/>
              <a:buNone/>
            </a:pPr>
            <a:r>
              <a:rPr lang="en-US" sz="2000" u="none" dirty="0" smtClean="0">
                <a:solidFill>
                  <a:srgbClr val="F9B639">
                    <a:lumMod val="40000"/>
                    <a:lumOff val="60000"/>
                  </a:srgbClr>
                </a:solidFill>
                <a:latin typeface="Calibri"/>
              </a:rPr>
              <a:t>Louisville, KY</a:t>
            </a:r>
          </a:p>
          <a:p>
            <a:pPr>
              <a:lnSpc>
                <a:spcPct val="80000"/>
              </a:lnSpc>
              <a:spcBef>
                <a:spcPct val="20000"/>
              </a:spcBef>
              <a:buClr>
                <a:srgbClr val="FFDE66"/>
              </a:buClr>
              <a:buSzPct val="75000"/>
              <a:buFont typeface="Wingdings" charset="2"/>
              <a:buNone/>
            </a:pPr>
            <a:r>
              <a:rPr lang="en-US" sz="2000" u="none" dirty="0">
                <a:solidFill>
                  <a:srgbClr val="F9B639">
                    <a:lumMod val="40000"/>
                    <a:lumOff val="60000"/>
                  </a:srgbClr>
                </a:solidFill>
                <a:latin typeface="Calibri"/>
              </a:rPr>
              <a:t>7</a:t>
            </a:r>
            <a:r>
              <a:rPr lang="en-US" sz="2000" u="none" dirty="0" smtClean="0">
                <a:solidFill>
                  <a:srgbClr val="F9B639">
                    <a:lumMod val="40000"/>
                    <a:lumOff val="60000"/>
                  </a:srgbClr>
                </a:solidFill>
                <a:latin typeface="Calibri"/>
              </a:rPr>
              <a:t> November 2015</a:t>
            </a:r>
            <a:endParaRPr lang="en-US" sz="2000" u="none" dirty="0">
              <a:solidFill>
                <a:srgbClr val="F9B639">
                  <a:lumMod val="40000"/>
                  <a:lumOff val="60000"/>
                </a:srgbClr>
              </a:solidFill>
              <a:latin typeface="Calibri"/>
            </a:endParaRPr>
          </a:p>
        </p:txBody>
      </p:sp>
      <p:sp>
        <p:nvSpPr>
          <p:cNvPr id="6" name="Rectangle 1"/>
          <p:cNvSpPr txBox="1">
            <a:spLocks noChangeArrowheads="1"/>
          </p:cNvSpPr>
          <p:nvPr/>
        </p:nvSpPr>
        <p:spPr bwMode="auto">
          <a:xfrm>
            <a:off x="228600" y="2133600"/>
            <a:ext cx="8686800" cy="2057400"/>
          </a:xfrm>
          <a:prstGeom prst="rect">
            <a:avLst/>
          </a:prstGeom>
          <a:noFill/>
          <a:ln w="9525">
            <a:noFill/>
            <a:round/>
            <a:headEnd/>
            <a:tailEnd/>
          </a:ln>
        </p:spPr>
        <p:txBody>
          <a:bodyPr vert="horz" wrap="square" lIns="90000" tIns="46800" rIns="90000" bIns="46800" numCol="1" anchor="ctr" anchorCtr="0" compatLnSpc="1">
            <a:prstTxWarp prst="textNoShape">
              <a:avLst/>
            </a:prstTxWarp>
          </a:bodyPr>
          <a:lstStyle>
            <a:lvl1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cs typeface="ＭＳ Ｐゴシック" charset="-128"/>
              </a:defRPr>
            </a:lvl5pPr>
            <a:lvl6pPr marL="25146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defRPr>
            </a:lvl6pPr>
            <a:lvl7pPr marL="29718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defRPr>
            </a:lvl7pPr>
            <a:lvl8pPr marL="34290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defRPr>
            </a:lvl8pPr>
            <a:lvl9pPr marL="3886200" indent="-228600" algn="ctr" defTabSz="457200" rtl="0" fontAlgn="base">
              <a:spcBef>
                <a:spcPct val="0"/>
              </a:spcBef>
              <a:spcAft>
                <a:spcPct val="0"/>
              </a:spcAft>
              <a:buClr>
                <a:srgbClr val="000000"/>
              </a:buClr>
              <a:buSzPct val="100000"/>
              <a:buFont typeface="Times New Roman" charset="0"/>
              <a:defRPr sz="3000" b="1" i="1">
                <a:solidFill>
                  <a:srgbClr val="8A100D"/>
                </a:solidFill>
                <a:latin typeface="Calibri" charset="0"/>
                <a:ea typeface="ＭＳ Ｐゴシック" charset="-128"/>
              </a:defRPr>
            </a:lvl9p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i="0" u="none" dirty="0" smtClean="0">
                <a:solidFill>
                  <a:srgbClr val="5D0B0A"/>
                </a:solidFill>
                <a:latin typeface="Calibri"/>
                <a:ea typeface="ＭＳ Ｐゴシック"/>
                <a:cs typeface="ＭＳ Ｐゴシック"/>
              </a:rPr>
              <a:t>Understanding Worldviews:</a:t>
            </a:r>
            <a:br>
              <a:rPr lang="en-US" sz="4000" i="0" u="none" dirty="0" smtClean="0">
                <a:solidFill>
                  <a:srgbClr val="5D0B0A"/>
                </a:solidFill>
                <a:latin typeface="Calibri"/>
                <a:ea typeface="ＭＳ Ｐゴシック"/>
                <a:cs typeface="ＭＳ Ｐゴシック"/>
              </a:rPr>
            </a:br>
            <a:r>
              <a:rPr lang="en-US" sz="4000" i="0" u="none" dirty="0" smtClean="0">
                <a:solidFill>
                  <a:srgbClr val="5D0B0A"/>
                </a:solidFill>
                <a:latin typeface="Calibri"/>
                <a:ea typeface="ＭＳ Ｐゴシック"/>
                <a:cs typeface="ＭＳ Ｐゴシック"/>
              </a:rPr>
              <a:t>Buddhist &amp; Confucian</a:t>
            </a:r>
            <a:endParaRPr lang="en-US" sz="4000" i="0" u="none" dirty="0">
              <a:solidFill>
                <a:srgbClr val="5D0B0A"/>
              </a:solidFill>
              <a:latin typeface="Calibri"/>
              <a:ea typeface="ＭＳ Ｐゴシック"/>
              <a:cs typeface="ＭＳ Ｐゴシック"/>
            </a:endParaRPr>
          </a:p>
        </p:txBody>
      </p:sp>
    </p:spTree>
    <p:extLst>
      <p:ext uri="{BB962C8B-B14F-4D97-AF65-F5344CB8AC3E}">
        <p14:creationId xmlns:p14="http://schemas.microsoft.com/office/powerpoint/2010/main" val="249414413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Tree>
    <p:extLst>
      <p:ext uri="{BB962C8B-B14F-4D97-AF65-F5344CB8AC3E}">
        <p14:creationId xmlns:p14="http://schemas.microsoft.com/office/powerpoint/2010/main" val="161648524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277813"/>
            <a:ext cx="8229600" cy="788987"/>
          </a:xfrm>
        </p:spPr>
        <p:txBody>
          <a:bodyPr/>
          <a:lstStyle/>
          <a:p>
            <a:r>
              <a:rPr lang="en-US" b="0" i="0" dirty="0" smtClean="0"/>
              <a:t>What is Worldview?</a:t>
            </a:r>
            <a:endParaRPr lang="en-US" b="0" i="0" dirty="0"/>
          </a:p>
        </p:txBody>
      </p:sp>
      <p:sp>
        <p:nvSpPr>
          <p:cNvPr id="2" name="Rectangle 1"/>
          <p:cNvSpPr/>
          <p:nvPr/>
        </p:nvSpPr>
        <p:spPr>
          <a:xfrm>
            <a:off x="762000" y="1828800"/>
            <a:ext cx="6858000" cy="1815882"/>
          </a:xfrm>
          <a:prstGeom prst="rect">
            <a:avLst/>
          </a:prstGeom>
        </p:spPr>
        <p:txBody>
          <a:bodyPr wrap="square">
            <a:spAutoFit/>
          </a:bodyPr>
          <a:lstStyle/>
          <a:p>
            <a:pPr algn="l"/>
            <a:r>
              <a:rPr lang="en-US" sz="2800" b="0" i="0" u="none" dirty="0">
                <a:solidFill>
                  <a:schemeClr val="tx1"/>
                </a:solidFill>
                <a:latin typeface="Calibri"/>
                <a:ea typeface="Cambria"/>
                <a:cs typeface="Times New Roman"/>
              </a:rPr>
              <a:t>A worldview (or vision of life) is a framework or set of fundamental beliefs through which we view the world and our calling and future in </a:t>
            </a:r>
            <a:r>
              <a:rPr lang="en-US" sz="2800" b="0" i="0" u="none" dirty="0" smtClean="0">
                <a:solidFill>
                  <a:schemeClr val="tx1"/>
                </a:solidFill>
                <a:latin typeface="Calibri"/>
                <a:ea typeface="Cambria"/>
                <a:cs typeface="Times New Roman"/>
              </a:rPr>
              <a:t>it.</a:t>
            </a:r>
            <a:r>
              <a:rPr lang="en-US" sz="2800" i="0" dirty="0" smtClean="0">
                <a:latin typeface="Calibri"/>
                <a:ea typeface="Cambria"/>
                <a:cs typeface="Times New Roman"/>
              </a:rPr>
              <a:t>… </a:t>
            </a:r>
            <a:endParaRPr lang="en-US" sz="2800" i="0" dirty="0"/>
          </a:p>
        </p:txBody>
      </p:sp>
      <p:sp>
        <p:nvSpPr>
          <p:cNvPr id="4" name="TextBox 3"/>
          <p:cNvSpPr txBox="1"/>
          <p:nvPr/>
        </p:nvSpPr>
        <p:spPr>
          <a:xfrm>
            <a:off x="304800" y="5334001"/>
            <a:ext cx="1752600" cy="762000"/>
          </a:xfrm>
          <a:prstGeom prst="rect">
            <a:avLst/>
          </a:prstGeom>
          <a:solidFill>
            <a:schemeClr val="bg1"/>
          </a:solidFill>
        </p:spPr>
        <p:txBody>
          <a:bodyPr wrap="square" rtlCol="0">
            <a:spAutoFit/>
          </a:bodyPr>
          <a:lstStyle/>
          <a:p>
            <a:endParaRPr lang="en-US" b="0" i="0" u="none" dirty="0"/>
          </a:p>
        </p:txBody>
      </p:sp>
    </p:spTree>
    <p:extLst>
      <p:ext uri="{BB962C8B-B14F-4D97-AF65-F5344CB8AC3E}">
        <p14:creationId xmlns:p14="http://schemas.microsoft.com/office/powerpoint/2010/main" val="285811369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277813"/>
            <a:ext cx="8229600" cy="788987"/>
          </a:xfrm>
        </p:spPr>
        <p:txBody>
          <a:bodyPr/>
          <a:lstStyle/>
          <a:p>
            <a:r>
              <a:rPr lang="en-US" b="0" i="0" dirty="0" smtClean="0"/>
              <a:t>What kinds of questions does “Worldview” ask?</a:t>
            </a:r>
            <a:endParaRPr lang="en-US" b="0" i="0" dirty="0"/>
          </a:p>
        </p:txBody>
      </p:sp>
      <p:sp>
        <p:nvSpPr>
          <p:cNvPr id="5" name="Rectangle 4"/>
          <p:cNvSpPr/>
          <p:nvPr/>
        </p:nvSpPr>
        <p:spPr>
          <a:xfrm>
            <a:off x="4160838" y="2307580"/>
            <a:ext cx="2286000" cy="461665"/>
          </a:xfrm>
          <a:prstGeom prst="rect">
            <a:avLst/>
          </a:prstGeom>
        </p:spPr>
        <p:txBody>
          <a:bodyPr>
            <a:spAutoFit/>
          </a:bodyPr>
          <a:lstStyle/>
          <a:p>
            <a:r>
              <a:rPr lang="en-US" sz="1200" dirty="0">
                <a:latin typeface="Calibri"/>
                <a:ea typeface="Cambria"/>
                <a:cs typeface="Times New Roman"/>
              </a:rPr>
              <a:t>What is the nature of the world around us? </a:t>
            </a:r>
            <a:endParaRPr lang="en-US" dirty="0"/>
          </a:p>
        </p:txBody>
      </p:sp>
      <p:sp>
        <p:nvSpPr>
          <p:cNvPr id="6" name="Rectangle 5"/>
          <p:cNvSpPr/>
          <p:nvPr/>
        </p:nvSpPr>
        <p:spPr>
          <a:xfrm>
            <a:off x="4851400" y="1467793"/>
            <a:ext cx="2286000" cy="461665"/>
          </a:xfrm>
          <a:prstGeom prst="rect">
            <a:avLst/>
          </a:prstGeom>
        </p:spPr>
        <p:txBody>
          <a:bodyPr>
            <a:spAutoFit/>
          </a:bodyPr>
          <a:lstStyle/>
          <a:p>
            <a:r>
              <a:rPr lang="en-US" sz="1200" dirty="0">
                <a:latin typeface="Calibri"/>
                <a:ea typeface="Cambria"/>
                <a:cs typeface="Times New Roman"/>
              </a:rPr>
              <a:t>What is the nature of the world around us? </a:t>
            </a:r>
            <a:endParaRPr lang="en-US" dirty="0"/>
          </a:p>
        </p:txBody>
      </p:sp>
      <p:sp>
        <p:nvSpPr>
          <p:cNvPr id="9" name="Rectangle 8"/>
          <p:cNvSpPr/>
          <p:nvPr/>
        </p:nvSpPr>
        <p:spPr>
          <a:xfrm>
            <a:off x="838200" y="1143000"/>
            <a:ext cx="7543800" cy="2763833"/>
          </a:xfrm>
          <a:prstGeom prst="rect">
            <a:avLst/>
          </a:prstGeom>
        </p:spPr>
        <p:txBody>
          <a:bodyPr wrap="square">
            <a:spAutoFit/>
          </a:bodyPr>
          <a:lstStyle/>
          <a:p>
            <a:pPr marL="457200" lvl="0" indent="-457200" algn="l" eaLnBrk="0" hangingPunct="0">
              <a:spcBef>
                <a:spcPct val="30000"/>
              </a:spcBef>
              <a:buFont typeface="Wingdings" charset="2"/>
              <a:buChar char="Ø"/>
            </a:pPr>
            <a:r>
              <a:rPr lang="en-US" sz="2800" b="0" i="0" u="none" dirty="0">
                <a:solidFill>
                  <a:srgbClr val="000000"/>
                </a:solidFill>
                <a:latin typeface="+mn-lt"/>
                <a:ea typeface="Arial" charset="0"/>
                <a:cs typeface="Arial" charset="0"/>
              </a:rPr>
              <a:t>What is the nature of the world around </a:t>
            </a:r>
            <a:r>
              <a:rPr lang="en-US" sz="2800" b="0" i="0" u="none" dirty="0" smtClean="0">
                <a:solidFill>
                  <a:srgbClr val="000000"/>
                </a:solidFill>
                <a:latin typeface="+mn-lt"/>
                <a:ea typeface="Arial" charset="0"/>
                <a:cs typeface="Arial" charset="0"/>
              </a:rPr>
              <a:t>us?</a:t>
            </a:r>
          </a:p>
          <a:p>
            <a:pPr marL="457200" lvl="0" indent="-457200" algn="l" eaLnBrk="0" hangingPunct="0">
              <a:spcBef>
                <a:spcPct val="30000"/>
              </a:spcBef>
              <a:buFont typeface="Wingdings" charset="2"/>
              <a:buChar char="Ø"/>
            </a:pPr>
            <a:r>
              <a:rPr lang="en-US" sz="2800" b="0" i="0" u="none" dirty="0">
                <a:solidFill>
                  <a:srgbClr val="000000"/>
                </a:solidFill>
                <a:latin typeface="+mn-lt"/>
                <a:ea typeface="Arial" charset="0"/>
                <a:cs typeface="Arial" charset="0"/>
              </a:rPr>
              <a:t>What is a human being? </a:t>
            </a:r>
            <a:endParaRPr lang="en-US" sz="2800" b="0" i="0" u="none" dirty="0" smtClean="0">
              <a:solidFill>
                <a:srgbClr val="000000"/>
              </a:solidFill>
              <a:latin typeface="+mn-lt"/>
              <a:ea typeface="Arial" charset="0"/>
              <a:cs typeface="Arial" charset="0"/>
            </a:endParaRPr>
          </a:p>
          <a:p>
            <a:pPr marL="457200" lvl="0" indent="-457200" algn="l" eaLnBrk="0" hangingPunct="0">
              <a:spcBef>
                <a:spcPct val="30000"/>
              </a:spcBef>
              <a:buFont typeface="Wingdings" charset="2"/>
              <a:buChar char="Ø"/>
            </a:pPr>
            <a:r>
              <a:rPr lang="en-US" sz="2800" b="0" i="0" u="none" dirty="0" smtClean="0">
                <a:solidFill>
                  <a:srgbClr val="000000"/>
                </a:solidFill>
                <a:latin typeface="+mn-lt"/>
                <a:ea typeface="Arial" charset="0"/>
                <a:cs typeface="Arial" charset="0"/>
              </a:rPr>
              <a:t>Where </a:t>
            </a:r>
            <a:r>
              <a:rPr lang="en-US" sz="2800" b="0" i="0" u="none" dirty="0">
                <a:solidFill>
                  <a:srgbClr val="000000"/>
                </a:solidFill>
                <a:latin typeface="+mn-lt"/>
                <a:ea typeface="Arial" charset="0"/>
                <a:cs typeface="Arial" charset="0"/>
              </a:rPr>
              <a:t>do we come from? </a:t>
            </a:r>
          </a:p>
          <a:p>
            <a:pPr marL="457200" lvl="0" indent="-457200" algn="l" eaLnBrk="0" hangingPunct="0">
              <a:spcBef>
                <a:spcPct val="30000"/>
              </a:spcBef>
              <a:buFont typeface="Wingdings" charset="2"/>
              <a:buChar char="Ø"/>
            </a:pPr>
            <a:r>
              <a:rPr lang="en-US" sz="2800" b="0" i="0" u="none" dirty="0">
                <a:solidFill>
                  <a:srgbClr val="000000"/>
                </a:solidFill>
                <a:latin typeface="+mn-lt"/>
                <a:ea typeface="Arial" charset="0"/>
                <a:cs typeface="Arial" charset="0"/>
              </a:rPr>
              <a:t>What happens to a person at death? </a:t>
            </a:r>
            <a:endParaRPr lang="en-US" sz="2800" b="0" i="0" u="none" dirty="0" smtClean="0">
              <a:solidFill>
                <a:srgbClr val="000000"/>
              </a:solidFill>
              <a:latin typeface="+mn-lt"/>
              <a:ea typeface="Arial" charset="0"/>
              <a:cs typeface="Arial" charset="0"/>
            </a:endParaRPr>
          </a:p>
          <a:p>
            <a:pPr marL="457200" lvl="0" indent="-457200" algn="l" eaLnBrk="0" hangingPunct="0">
              <a:spcBef>
                <a:spcPct val="30000"/>
              </a:spcBef>
              <a:buFont typeface="Wingdings" charset="2"/>
              <a:buChar char="Ø"/>
            </a:pPr>
            <a:r>
              <a:rPr lang="en-US" sz="2800" b="0" i="0" u="none" dirty="0" smtClean="0">
                <a:solidFill>
                  <a:srgbClr val="000000"/>
                </a:solidFill>
                <a:latin typeface="+mn-lt"/>
                <a:ea typeface="Arial" charset="0"/>
                <a:cs typeface="Arial" charset="0"/>
              </a:rPr>
              <a:t>What </a:t>
            </a:r>
            <a:r>
              <a:rPr lang="en-US" sz="2800" b="0" i="0" u="none" dirty="0">
                <a:solidFill>
                  <a:srgbClr val="000000"/>
                </a:solidFill>
                <a:latin typeface="+mn-lt"/>
                <a:ea typeface="Arial" charset="0"/>
                <a:cs typeface="Arial" charset="0"/>
              </a:rPr>
              <a:t>is the meaning of human history? </a:t>
            </a:r>
            <a:endParaRPr lang="en-US" sz="2800" b="0" i="0" u="none" dirty="0">
              <a:solidFill>
                <a:srgbClr val="000000"/>
              </a:solidFill>
              <a:latin typeface="Times New Roman" charset="0"/>
              <a:ea typeface="Arial" charset="0"/>
              <a:cs typeface="Arial" charset="0"/>
            </a:endParaRPr>
          </a:p>
        </p:txBody>
      </p:sp>
      <p:sp>
        <p:nvSpPr>
          <p:cNvPr id="10" name="TextBox 9"/>
          <p:cNvSpPr txBox="1"/>
          <p:nvPr/>
        </p:nvSpPr>
        <p:spPr>
          <a:xfrm>
            <a:off x="304800" y="5334000"/>
            <a:ext cx="1752600" cy="762000"/>
          </a:xfrm>
          <a:prstGeom prst="rect">
            <a:avLst/>
          </a:prstGeom>
          <a:solidFill>
            <a:schemeClr val="bg1"/>
          </a:solidFill>
        </p:spPr>
        <p:txBody>
          <a:bodyPr wrap="square" rtlCol="0">
            <a:spAutoFit/>
          </a:bodyPr>
          <a:lstStyle/>
          <a:p>
            <a:endParaRPr lang="en-US" b="0" i="0" u="none" dirty="0"/>
          </a:p>
        </p:txBody>
      </p:sp>
    </p:spTree>
    <p:extLst>
      <p:ext uri="{BB962C8B-B14F-4D97-AF65-F5344CB8AC3E}">
        <p14:creationId xmlns:p14="http://schemas.microsoft.com/office/powerpoint/2010/main" val="424480289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bwMode="auto">
          <a:xfrm>
            <a:off x="228600" y="152400"/>
            <a:ext cx="8686800" cy="533400"/>
          </a:xfrm>
          <a:prstGeom prst="rect">
            <a:avLst/>
          </a:prstGeom>
          <a:noFill/>
          <a:ln w="9525">
            <a:noFill/>
            <a:round/>
            <a:headEnd/>
            <a:tailEnd/>
          </a:ln>
        </p:spPr>
        <p:txBody>
          <a:bodyPr vert="horz" wrap="square" lIns="0" tIns="0" rIns="0" bIns="0" numCol="1" anchor="t" anchorCtr="0" compatLnSpc="1">
            <a:prstTxWarp prst="textNoShape">
              <a:avLst/>
            </a:prstTxWarp>
          </a:bodyPr>
          <a:lstStyle>
            <a:lvl1pPr marL="342900" indent="-342900" algn="l" defTabSz="457200" rtl="0" eaLnBrk="0" fontAlgn="base" hangingPunct="0">
              <a:spcBef>
                <a:spcPts val="750"/>
              </a:spcBef>
              <a:spcAft>
                <a:spcPct val="0"/>
              </a:spcAft>
              <a:buClr>
                <a:srgbClr val="000000"/>
              </a:buClr>
              <a:buSzPct val="100000"/>
              <a:buFont typeface="Times New Roman" charset="0"/>
              <a:defRPr sz="3000">
                <a:solidFill>
                  <a:srgbClr val="551616"/>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551616"/>
                </a:solidFill>
                <a:latin typeface="+mn-lt"/>
                <a:ea typeface="+mn-ea"/>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551616"/>
                </a:solidFill>
                <a:latin typeface="+mn-lt"/>
                <a:ea typeface="+mn-ea"/>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551616"/>
                </a:solidFill>
                <a:latin typeface="+mn-lt"/>
                <a:ea typeface="+mn-ea"/>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551616"/>
                </a:solidFill>
                <a:latin typeface="+mn-lt"/>
                <a:ea typeface="+mn-ea"/>
              </a:defRPr>
            </a:lvl5pPr>
            <a:lvl6pPr marL="2514600" indent="-228600" algn="l" defTabSz="457200" rtl="0" fontAlgn="base">
              <a:spcBef>
                <a:spcPts val="500"/>
              </a:spcBef>
              <a:spcAft>
                <a:spcPct val="0"/>
              </a:spcAft>
              <a:buClr>
                <a:srgbClr val="000000"/>
              </a:buClr>
              <a:buSzPct val="100000"/>
              <a:buFont typeface="Times New Roman" charset="0"/>
              <a:defRPr sz="2000">
                <a:solidFill>
                  <a:srgbClr val="551616"/>
                </a:solidFill>
                <a:latin typeface="+mn-lt"/>
                <a:ea typeface="+mn-ea"/>
              </a:defRPr>
            </a:lvl6pPr>
            <a:lvl7pPr marL="2971800" indent="-228600" algn="l" defTabSz="457200" rtl="0" fontAlgn="base">
              <a:spcBef>
                <a:spcPts val="500"/>
              </a:spcBef>
              <a:spcAft>
                <a:spcPct val="0"/>
              </a:spcAft>
              <a:buClr>
                <a:srgbClr val="000000"/>
              </a:buClr>
              <a:buSzPct val="100000"/>
              <a:buFont typeface="Times New Roman" charset="0"/>
              <a:defRPr sz="2000">
                <a:solidFill>
                  <a:srgbClr val="551616"/>
                </a:solidFill>
                <a:latin typeface="+mn-lt"/>
                <a:ea typeface="+mn-ea"/>
              </a:defRPr>
            </a:lvl7pPr>
            <a:lvl8pPr marL="3429000" indent="-228600" algn="l" defTabSz="457200" rtl="0" fontAlgn="base">
              <a:spcBef>
                <a:spcPts val="500"/>
              </a:spcBef>
              <a:spcAft>
                <a:spcPct val="0"/>
              </a:spcAft>
              <a:buClr>
                <a:srgbClr val="000000"/>
              </a:buClr>
              <a:buSzPct val="100000"/>
              <a:buFont typeface="Times New Roman" charset="0"/>
              <a:defRPr sz="2000">
                <a:solidFill>
                  <a:srgbClr val="551616"/>
                </a:solidFill>
                <a:latin typeface="+mn-lt"/>
                <a:ea typeface="+mn-ea"/>
              </a:defRPr>
            </a:lvl8pPr>
            <a:lvl9pPr marL="3886200" indent="-228600" algn="l" defTabSz="457200" rtl="0" fontAlgn="base">
              <a:spcBef>
                <a:spcPts val="500"/>
              </a:spcBef>
              <a:spcAft>
                <a:spcPct val="0"/>
              </a:spcAft>
              <a:buClr>
                <a:srgbClr val="000000"/>
              </a:buClr>
              <a:buSzPct val="100000"/>
              <a:buFont typeface="Times New Roman" charset="0"/>
              <a:defRPr sz="2000">
                <a:solidFill>
                  <a:srgbClr val="551616"/>
                </a:solidFill>
                <a:latin typeface="+mn-lt"/>
                <a:ea typeface="+mn-ea"/>
              </a:defRPr>
            </a:lvl9pPr>
          </a:lstStyle>
          <a:p>
            <a:pPr algn="ctr" eaLnBrk="1" hangingPunct="1">
              <a:buFont typeface="Wingdings" charset="2"/>
              <a:buNone/>
            </a:pPr>
            <a:r>
              <a:rPr lang="en-US" sz="2800" b="0" i="0" u="none" dirty="0" smtClean="0">
                <a:solidFill>
                  <a:srgbClr val="FDE2B0"/>
                </a:solidFill>
                <a:latin typeface="+mj-lt"/>
              </a:rPr>
              <a:t>Meet Mr. Riap</a:t>
            </a:r>
            <a:endParaRPr lang="en-US" sz="2800" b="0" i="0" u="none" dirty="0">
              <a:solidFill>
                <a:srgbClr val="FDE2B0"/>
              </a:solidFill>
              <a:latin typeface="+mj-lt"/>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95400" y="1524000"/>
            <a:ext cx="6273784" cy="4506913"/>
          </a:xfrm>
          <a:prstGeom prst="rect">
            <a:avLst/>
          </a:prstGeom>
          <a:noFill/>
          <a:ln w="9525">
            <a:noFill/>
            <a:miter lim="800000"/>
            <a:headEnd/>
            <a:tailEnd/>
          </a:ln>
          <a:effectLst/>
        </p:spPr>
      </p:pic>
    </p:spTree>
    <p:extLst>
      <p:ext uri="{BB962C8B-B14F-4D97-AF65-F5344CB8AC3E}">
        <p14:creationId xmlns:p14="http://schemas.microsoft.com/office/powerpoint/2010/main" val="116321588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1" i="1" u="sng" strike="noStrike" cap="none" normalizeH="0" baseline="0">
            <a:ln>
              <a:noFill/>
            </a:ln>
            <a:solidFill>
              <a:schemeClr val="bg1"/>
            </a:solidFill>
            <a:effectLst/>
            <a:latin typeface="Comic Sans MS"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1" i="1" u="sng" strike="noStrike" cap="none" normalizeH="0" baseline="0">
            <a:ln>
              <a:noFill/>
            </a:ln>
            <a:solidFill>
              <a:schemeClr val="bg1"/>
            </a:solidFill>
            <a:effectLst/>
            <a:latin typeface="Comic Sans MS"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Default Design">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1" i="1" u="sng" strike="noStrike" cap="none" normalizeH="0" baseline="0">
            <a:ln>
              <a:noFill/>
            </a:ln>
            <a:solidFill>
              <a:schemeClr val="bg1"/>
            </a:solidFill>
            <a:effectLst/>
            <a:latin typeface="Comic Sans MS"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1" i="1" u="sng" strike="noStrike" cap="none" normalizeH="0" baseline="0">
            <a:ln>
              <a:noFill/>
            </a:ln>
            <a:solidFill>
              <a:schemeClr val="bg1"/>
            </a:solidFill>
            <a:effectLst/>
            <a:latin typeface="Comic Sans MS"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1" i="1" u="sng" strike="noStrike" cap="none" normalizeH="0" baseline="0">
            <a:ln>
              <a:noFill/>
            </a:ln>
            <a:solidFill>
              <a:schemeClr val="bg1"/>
            </a:solidFill>
            <a:effectLst/>
            <a:latin typeface="Comic Sans MS"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1" i="1" u="sng" strike="noStrike" cap="none" normalizeH="0" baseline="0">
            <a:ln>
              <a:noFill/>
            </a:ln>
            <a:solidFill>
              <a:schemeClr val="bg1"/>
            </a:solidFill>
            <a:effectLst/>
            <a:latin typeface="Comic Sans MS" charset="0"/>
            <a:ea typeface="ＭＳ Ｐゴシック" charset="-128"/>
            <a:cs typeface="ＭＳ Ｐゴシック" charset="-128"/>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1" i="1" u="sng" strike="noStrike" cap="none" normalizeH="0" baseline="0">
            <a:ln>
              <a:noFill/>
            </a:ln>
            <a:solidFill>
              <a:schemeClr val="bg1"/>
            </a:solidFill>
            <a:effectLst/>
            <a:latin typeface="Comic Sans MS"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1" i="1" u="sng" strike="noStrike" cap="none" normalizeH="0" baseline="0">
            <a:ln>
              <a:noFill/>
            </a:ln>
            <a:solidFill>
              <a:schemeClr val="bg1"/>
            </a:solidFill>
            <a:effectLst/>
            <a:latin typeface="Comic Sans MS"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1" i="1" u="sng" strike="noStrike" cap="none" normalizeH="0" baseline="0">
            <a:ln>
              <a:noFill/>
            </a:ln>
            <a:solidFill>
              <a:schemeClr val="bg1"/>
            </a:solidFill>
            <a:effectLst/>
            <a:latin typeface="Comic Sans MS"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1" i="1" u="sng" strike="noStrike" cap="none" normalizeH="0" baseline="0">
            <a:ln>
              <a:noFill/>
            </a:ln>
            <a:solidFill>
              <a:schemeClr val="bg1"/>
            </a:solidFill>
            <a:effectLst/>
            <a:latin typeface="Comic Sans MS"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Arial"/>
      </a:majorFont>
      <a:minorFont>
        <a:latin typeface="Garamond"/>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121094</TotalTime>
  <Words>3766</Words>
  <Application>Microsoft Macintosh PowerPoint</Application>
  <PresentationFormat>On-screen Show (4:3)</PresentationFormat>
  <Paragraphs>474</Paragraphs>
  <Slides>69</Slides>
  <Notes>51</Notes>
  <HiddenSlides>0</HiddenSlides>
  <MMClips>1</MMClips>
  <ScaleCrop>false</ScaleCrop>
  <HeadingPairs>
    <vt:vector size="4" baseType="variant">
      <vt:variant>
        <vt:lpstr>Theme</vt:lpstr>
      </vt:variant>
      <vt:variant>
        <vt:i4>6</vt:i4>
      </vt:variant>
      <vt:variant>
        <vt:lpstr>Slide Titles</vt:lpstr>
      </vt:variant>
      <vt:variant>
        <vt:i4>69</vt:i4>
      </vt:variant>
    </vt:vector>
  </HeadingPairs>
  <TitlesOfParts>
    <vt:vector size="75" baseType="lpstr">
      <vt:lpstr>Default Design</vt:lpstr>
      <vt:lpstr>1_Default Design</vt:lpstr>
      <vt:lpstr>2_Default Design</vt:lpstr>
      <vt:lpstr>3_Default Design</vt:lpstr>
      <vt:lpstr>4_Default Design</vt:lpstr>
      <vt:lpstr>Stream</vt:lpstr>
      <vt:lpstr>PowerPoint Presentation</vt:lpstr>
      <vt:lpstr>PowerPoint Presentation</vt:lpstr>
      <vt:lpstr>Understanding Worldviews: Buddhist &amp; Confucian</vt:lpstr>
      <vt:lpstr>PowerPoint Presentation</vt:lpstr>
      <vt:lpstr>Kevin, Neil, Wannee &amp; Nathan</vt:lpstr>
      <vt:lpstr>Outline</vt:lpstr>
      <vt:lpstr>What is Worldview?</vt:lpstr>
      <vt:lpstr>What kinds of questions does “Worldview” ask?</vt:lpstr>
      <vt:lpstr>PowerPoint Presentation</vt:lpstr>
      <vt:lpstr>PowerPoint Presentation</vt:lpstr>
      <vt:lpstr>PowerPoint Presentation</vt:lpstr>
      <vt:lpstr>Outline</vt:lpstr>
      <vt:lpstr>Understanding Buddhism</vt:lpstr>
      <vt:lpstr>Buddhism in Thailand: The Philosophy</vt:lpstr>
      <vt:lpstr>The Four Noble Truths</vt:lpstr>
      <vt:lpstr>The Noble Eightfold Path</vt:lpstr>
      <vt:lpstr>The Middle Way</vt:lpstr>
      <vt:lpstr>Nirvana: Enlightenment</vt:lpstr>
      <vt:lpstr>Buddhism: The Practice</vt:lpstr>
      <vt:lpstr>Buddhism: The Practice What does “Making Merit” look like?</vt:lpstr>
      <vt:lpstr>PowerPoint Presentation</vt:lpstr>
      <vt:lpstr>PowerPoint Presentation</vt:lpstr>
      <vt:lpstr>PowerPoint Presentation</vt:lpstr>
      <vt:lpstr>PowerPoint Presentation</vt:lpstr>
      <vt:lpstr>PowerPoint Presentation</vt:lpstr>
      <vt:lpstr>Instruction of Novices</vt:lpstr>
      <vt:lpstr>Thai Funeral</vt:lpstr>
      <vt:lpstr>Thai Funeral</vt:lpstr>
      <vt:lpstr>PowerPoint Presentation</vt:lpstr>
      <vt:lpstr>Syncretism in Buddhism:  Animism</vt:lpstr>
      <vt:lpstr>Syncretism in Buddhism:  Hinduism, Animism, Ancestor Worship</vt:lpstr>
      <vt:lpstr>Buddhism in Thailand: The Results</vt:lpstr>
      <vt:lpstr>Buddhism in Thailand: Summary</vt:lpstr>
      <vt:lpstr>PowerPoint Presentation</vt:lpstr>
      <vt:lpstr>PowerPoint Presentation</vt:lpstr>
      <vt:lpstr>Outline</vt:lpstr>
      <vt:lpstr>The Influence of Confucian Work Ethic as it relates to Professional Mission in PRC </vt:lpstr>
      <vt:lpstr>Nature and Purpose of Study</vt:lpstr>
      <vt:lpstr>A Personal Pilgrimage </vt:lpstr>
      <vt:lpstr>Outline</vt:lpstr>
      <vt:lpstr>(II) Confucian Work Ethic – A Survey</vt:lpstr>
      <vt:lpstr>Key Confucian Values</vt:lpstr>
      <vt:lpstr>A Detailed Code of Interpersonal Behaviour</vt:lpstr>
      <vt:lpstr>Search for truth</vt:lpstr>
      <vt:lpstr>The Ideal Man</vt:lpstr>
      <vt:lpstr>Contemporary Expression of Confucian Work Ethic</vt:lpstr>
      <vt:lpstr>(II) Confucian Work Ethic – A Survey (continued)</vt:lpstr>
      <vt:lpstr>(III) Tentmaking and Professional Services / Mission </vt:lpstr>
      <vt:lpstr>Crisis of the Tentmaker’s Identity</vt:lpstr>
      <vt:lpstr>(IV) Implication of Confucian Ethic for Professional Mission </vt:lpstr>
      <vt:lpstr>(IV) Implication of Confucian Ethic for Professional Mission</vt:lpstr>
      <vt:lpstr>(V) Work of Tentmaking – What Conclusions?</vt:lpstr>
      <vt:lpstr>(V) Work of Tentmaking – What Conclusions?</vt:lpstr>
      <vt:lpstr>(V) Work of Tentmaking – What Conclusions?</vt:lpstr>
      <vt:lpstr>(V) Work of Tentmaking – What Conclusions?</vt:lpstr>
      <vt:lpstr>Outline</vt:lpstr>
      <vt:lpstr>Summary</vt:lpstr>
      <vt:lpstr>Summary</vt:lpstr>
      <vt:lpstr>Outline</vt:lpstr>
      <vt:lpstr>Response: What can we do?</vt:lpstr>
      <vt:lpstr>PowerPoint Presentation</vt:lpstr>
      <vt:lpstr>PowerPoint Presentation</vt:lpstr>
      <vt:lpstr>The Rest of the Story</vt:lpstr>
      <vt:lpstr>The Rest of the Story</vt:lpstr>
      <vt:lpstr>Prayer for Buddhists   “The God who made the world and everything in it is the Lord of heaven and earth and does not live in temples built by human hands.”  —Acts 17.24 </vt:lpstr>
      <vt:lpstr>Questions  </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Mission,Vision,Ministry</dc:title>
  <dc:subject/>
  <dc:creator>Neil O. Thompson</dc:creator>
  <cp:keywords/>
  <dc:description/>
  <cp:lastModifiedBy>Neil Thompson</cp:lastModifiedBy>
  <cp:revision>308</cp:revision>
  <cp:lastPrinted>2009-04-22T19:24:48Z</cp:lastPrinted>
  <dcterms:created xsi:type="dcterms:W3CDTF">2012-10-31T22:06:37Z</dcterms:created>
  <dcterms:modified xsi:type="dcterms:W3CDTF">2015-11-08T20:02:13Z</dcterms:modified>
  <cp:category/>
</cp:coreProperties>
</file>