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57" r:id="rId3"/>
    <p:sldId id="258" r:id="rId4"/>
    <p:sldId id="321" r:id="rId5"/>
    <p:sldId id="296" r:id="rId6"/>
    <p:sldId id="297" r:id="rId7"/>
    <p:sldId id="298" r:id="rId8"/>
    <p:sldId id="301" r:id="rId9"/>
    <p:sldId id="302" r:id="rId10"/>
    <p:sldId id="300" r:id="rId11"/>
    <p:sldId id="299" r:id="rId12"/>
    <p:sldId id="303" r:id="rId13"/>
    <p:sldId id="306" r:id="rId14"/>
    <p:sldId id="304" r:id="rId15"/>
    <p:sldId id="305" r:id="rId16"/>
    <p:sldId id="259" r:id="rId17"/>
    <p:sldId id="307" r:id="rId18"/>
    <p:sldId id="308" r:id="rId19"/>
    <p:sldId id="313" r:id="rId20"/>
    <p:sldId id="314" r:id="rId21"/>
    <p:sldId id="315" r:id="rId22"/>
    <p:sldId id="316" r:id="rId23"/>
    <p:sldId id="318" r:id="rId24"/>
    <p:sldId id="263" r:id="rId25"/>
    <p:sldId id="287" r:id="rId26"/>
    <p:sldId id="317" r:id="rId27"/>
    <p:sldId id="319" r:id="rId28"/>
    <p:sldId id="320" r:id="rId29"/>
    <p:sldId id="28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DA8AE506-2043-4251-8B83-05C58BDB0F76}">
          <p14:sldIdLst>
            <p14:sldId id="256"/>
            <p14:sldId id="257"/>
            <p14:sldId id="258"/>
            <p14:sldId id="321"/>
            <p14:sldId id="296"/>
            <p14:sldId id="297"/>
            <p14:sldId id="298"/>
            <p14:sldId id="301"/>
            <p14:sldId id="302"/>
            <p14:sldId id="300"/>
            <p14:sldId id="299"/>
            <p14:sldId id="303"/>
            <p14:sldId id="306"/>
            <p14:sldId id="304"/>
            <p14:sldId id="305"/>
            <p14:sldId id="259"/>
            <p14:sldId id="307"/>
            <p14:sldId id="308"/>
            <p14:sldId id="313"/>
            <p14:sldId id="314"/>
            <p14:sldId id="315"/>
            <p14:sldId id="316"/>
            <p14:sldId id="318"/>
            <p14:sldId id="263"/>
            <p14:sldId id="287"/>
            <p14:sldId id="317"/>
            <p14:sldId id="319"/>
            <p14:sldId id="320"/>
            <p14:sldId id="28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4D4D4D"/>
    <a:srgbClr val="333333"/>
    <a:srgbClr val="00C8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956" autoAdjust="0"/>
    <p:restoredTop sz="94671" autoAdjust="0"/>
  </p:normalViewPr>
  <p:slideViewPr>
    <p:cSldViewPr>
      <p:cViewPr varScale="1">
        <p:scale>
          <a:sx n="74" d="100"/>
          <a:sy n="74" d="100"/>
        </p:scale>
        <p:origin x="-190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BBA08B36-92CB-4D66-BFA8-055185AE4D94}" type="datetimeFigureOut">
              <a:rPr lang="en-US" smtClean="0"/>
              <a:t>11/9/2012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A561C-5C34-4767-94BE-45842D6DEC89}"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A08B36-92CB-4D66-BFA8-055185AE4D94}" type="datetimeFigureOut">
              <a:rPr lang="en-US" smtClean="0"/>
              <a:t>11/9/2012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A561C-5C34-4767-94BE-45842D6DEC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A08B36-92CB-4D66-BFA8-055185AE4D94}" type="datetimeFigureOut">
              <a:rPr lang="en-US" smtClean="0"/>
              <a:t>11/9/2012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A561C-5C34-4767-94BE-45842D6DEC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A08B36-92CB-4D66-BFA8-055185AE4D94}" type="datetimeFigureOut">
              <a:rPr lang="en-US" smtClean="0"/>
              <a:t>11/9/2012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A561C-5C34-4767-94BE-45842D6DEC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BBA08B36-92CB-4D66-BFA8-055185AE4D94}" type="datetimeFigureOut">
              <a:rPr lang="en-US" smtClean="0"/>
              <a:t>11/9/2012</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119A561C-5C34-4767-94BE-45842D6DEC8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A08B36-92CB-4D66-BFA8-055185AE4D94}" type="datetimeFigureOut">
              <a:rPr lang="en-US" smtClean="0"/>
              <a:t>11/9/2012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9A561C-5C34-4767-94BE-45842D6DEC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A08B36-92CB-4D66-BFA8-055185AE4D94}" type="datetimeFigureOut">
              <a:rPr lang="en-US" smtClean="0"/>
              <a:t>11/9/2012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9A561C-5C34-4767-94BE-45842D6DEC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A08B36-92CB-4D66-BFA8-055185AE4D94}" type="datetimeFigureOut">
              <a:rPr lang="en-US" smtClean="0"/>
              <a:t>11/9/2012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9A561C-5C34-4767-94BE-45842D6DEC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08B36-92CB-4D66-BFA8-055185AE4D94}" type="datetimeFigureOut">
              <a:rPr lang="en-US" smtClean="0"/>
              <a:t>11/9/2012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9A561C-5C34-4767-94BE-45842D6DEC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A08B36-92CB-4D66-BFA8-055185AE4D94}" type="datetimeFigureOut">
              <a:rPr lang="en-US" smtClean="0"/>
              <a:t>11/9/2012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9A561C-5C34-4767-94BE-45842D6DEC89}"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BBA08B36-92CB-4D66-BFA8-055185AE4D94}" type="datetimeFigureOut">
              <a:rPr lang="en-US" smtClean="0"/>
              <a:t>11/9/2012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9A561C-5C34-4767-94BE-45842D6DEC89}"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BBA08B36-92CB-4D66-BFA8-055185AE4D94}" type="datetimeFigureOut">
              <a:rPr lang="en-US" smtClean="0"/>
              <a:t>11/9/2012</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119A561C-5C34-4767-94BE-45842D6DEC8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2000">
              <a:schemeClr val="bg2">
                <a:tint val="83000"/>
                <a:shade val="97000"/>
                <a:satMod val="230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4068762"/>
          </a:xfrm>
        </p:spPr>
        <p:txBody>
          <a:bodyPr>
            <a:normAutofit/>
          </a:bodyPr>
          <a:lstStyle/>
          <a:p>
            <a:pPr algn="ctr"/>
            <a:r>
              <a:rPr lang="en-US" sz="6600" dirty="0" smtClean="0">
                <a:solidFill>
                  <a:schemeClr val="accent2">
                    <a:lumMod val="50000"/>
                  </a:schemeClr>
                </a:solidFill>
                <a:latin typeface="Litera Serial" pitchFamily="50" charset="0"/>
              </a:rPr>
              <a:t>Disability:</a:t>
            </a:r>
            <a:r>
              <a:rPr lang="en-US" sz="2000" dirty="0" smtClean="0">
                <a:solidFill>
                  <a:schemeClr val="accent2">
                    <a:lumMod val="50000"/>
                  </a:schemeClr>
                </a:solidFill>
                <a:latin typeface="Litera Serial" pitchFamily="50" charset="0"/>
              </a:rPr>
              <a:t/>
            </a:r>
            <a:br>
              <a:rPr lang="en-US" sz="2000" dirty="0" smtClean="0">
                <a:solidFill>
                  <a:schemeClr val="accent2">
                    <a:lumMod val="50000"/>
                  </a:schemeClr>
                </a:solidFill>
                <a:latin typeface="Litera Serial" pitchFamily="50" charset="0"/>
              </a:rPr>
            </a:br>
            <a:r>
              <a:rPr lang="en-US" sz="2000" dirty="0" smtClean="0">
                <a:solidFill>
                  <a:schemeClr val="accent2">
                    <a:lumMod val="50000"/>
                  </a:schemeClr>
                </a:solidFill>
                <a:latin typeface="Litera Serial" pitchFamily="50" charset="0"/>
              </a:rPr>
              <a:t/>
            </a:r>
            <a:br>
              <a:rPr lang="en-US" sz="2000" dirty="0" smtClean="0">
                <a:solidFill>
                  <a:schemeClr val="accent2">
                    <a:lumMod val="50000"/>
                  </a:schemeClr>
                </a:solidFill>
                <a:latin typeface="Litera Serial" pitchFamily="50" charset="0"/>
              </a:rPr>
            </a:br>
            <a:r>
              <a:rPr lang="en-US" sz="4400" dirty="0" smtClean="0">
                <a:solidFill>
                  <a:schemeClr val="accent2">
                    <a:lumMod val="50000"/>
                  </a:schemeClr>
                </a:solidFill>
                <a:latin typeface="Litera Serial" pitchFamily="50" charset="0"/>
              </a:rPr>
              <a:t>Displaying the Works of God through </a:t>
            </a:r>
            <a:br>
              <a:rPr lang="en-US" sz="4400" dirty="0" smtClean="0">
                <a:solidFill>
                  <a:schemeClr val="accent2">
                    <a:lumMod val="50000"/>
                  </a:schemeClr>
                </a:solidFill>
                <a:latin typeface="Litera Serial" pitchFamily="50" charset="0"/>
              </a:rPr>
            </a:br>
            <a:r>
              <a:rPr lang="en-US" sz="4400" dirty="0" smtClean="0">
                <a:solidFill>
                  <a:schemeClr val="accent2">
                    <a:lumMod val="50000"/>
                  </a:schemeClr>
                </a:solidFill>
                <a:latin typeface="Litera Serial" pitchFamily="50" charset="0"/>
              </a:rPr>
              <a:t>Wholistic Development</a:t>
            </a:r>
            <a:endParaRPr lang="en-US" sz="4400" dirty="0">
              <a:solidFill>
                <a:schemeClr val="accent2">
                  <a:lumMod val="50000"/>
                </a:schemeClr>
              </a:solidFill>
              <a:latin typeface="Litera Serial" pitchFamily="50" charset="0"/>
            </a:endParaRPr>
          </a:p>
        </p:txBody>
      </p:sp>
      <p:pic>
        <p:nvPicPr>
          <p:cNvPr id="3" name="Picture 2" descr="C:\Users\Kim\Desktop\WOH Logo - whi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93410" y="4953000"/>
            <a:ext cx="3505199" cy="1661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881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15000"/>
          </a:xfrm>
        </p:spPr>
        <p:txBody>
          <a:bodyPr>
            <a:normAutofit/>
          </a:bodyPr>
          <a:lstStyle/>
          <a:p>
            <a:pPr marL="0" indent="0">
              <a:buNone/>
            </a:pPr>
            <a:r>
              <a:rPr lang="en-US" sz="4000" b="1" dirty="0" smtClean="0">
                <a:solidFill>
                  <a:schemeClr val="accent5">
                    <a:lumMod val="50000"/>
                  </a:schemeClr>
                </a:solidFill>
                <a:latin typeface="Litera Serial" pitchFamily="50" charset="0"/>
              </a:rPr>
              <a:t>God’s Glory and his Works…</a:t>
            </a:r>
          </a:p>
          <a:p>
            <a:pPr marL="0" indent="0">
              <a:buNone/>
            </a:pPr>
            <a:endParaRPr lang="en-US" sz="4000" b="1" dirty="0">
              <a:solidFill>
                <a:schemeClr val="accent5">
                  <a:lumMod val="50000"/>
                </a:schemeClr>
              </a:solidFill>
              <a:latin typeface="Litera Serial" pitchFamily="50" charset="0"/>
            </a:endParaRPr>
          </a:p>
          <a:p>
            <a:pPr marL="0" indent="0">
              <a:buNone/>
            </a:pPr>
            <a:endParaRPr lang="en-US" sz="4000" dirty="0" smtClean="0">
              <a:solidFill>
                <a:schemeClr val="accent5">
                  <a:lumMod val="50000"/>
                </a:schemeClr>
              </a:solidFill>
              <a:latin typeface="Litera Serial" pitchFamily="50" charset="0"/>
            </a:endParaRPr>
          </a:p>
          <a:p>
            <a:pPr marL="0" indent="0">
              <a:buNone/>
            </a:pPr>
            <a:r>
              <a:rPr lang="en-US" sz="4000" dirty="0">
                <a:solidFill>
                  <a:schemeClr val="accent5">
                    <a:lumMod val="50000"/>
                  </a:schemeClr>
                </a:solidFill>
                <a:latin typeface="Litera Serial" pitchFamily="50" charset="0"/>
              </a:rPr>
              <a:t>	</a:t>
            </a:r>
            <a:r>
              <a:rPr lang="en-US" sz="2800" dirty="0" smtClean="0">
                <a:solidFill>
                  <a:schemeClr val="accent5">
                    <a:lumMod val="50000"/>
                  </a:schemeClr>
                </a:solidFill>
                <a:latin typeface="Litera Serial" pitchFamily="50" charset="0"/>
              </a:rPr>
              <a:t>Displayed in the healing of the disability?</a:t>
            </a:r>
          </a:p>
          <a:p>
            <a:pPr marL="365760" lvl="1" indent="0">
              <a:buNone/>
            </a:pPr>
            <a:r>
              <a:rPr lang="en-US" sz="4000" dirty="0" smtClean="0">
                <a:solidFill>
                  <a:schemeClr val="accent5">
                    <a:lumMod val="50000"/>
                  </a:schemeClr>
                </a:solidFill>
                <a:latin typeface="Litera Serial" pitchFamily="50" charset="0"/>
              </a:rPr>
              <a:t>			</a:t>
            </a:r>
          </a:p>
          <a:p>
            <a:pPr marL="365760" lvl="1" indent="0">
              <a:buNone/>
            </a:pPr>
            <a:r>
              <a:rPr lang="en-US" sz="4000" dirty="0">
                <a:solidFill>
                  <a:schemeClr val="accent5">
                    <a:lumMod val="50000"/>
                  </a:schemeClr>
                </a:solidFill>
                <a:latin typeface="Litera Serial" pitchFamily="50" charset="0"/>
              </a:rPr>
              <a:t>	</a:t>
            </a:r>
            <a:r>
              <a:rPr lang="en-US" sz="4000" dirty="0" smtClean="0">
                <a:solidFill>
                  <a:schemeClr val="accent5">
                    <a:lumMod val="50000"/>
                  </a:schemeClr>
                </a:solidFill>
                <a:latin typeface="Litera Serial" pitchFamily="50" charset="0"/>
              </a:rPr>
              <a:t>			</a:t>
            </a:r>
            <a:r>
              <a:rPr lang="en-US" sz="3200" dirty="0" smtClean="0">
                <a:solidFill>
                  <a:schemeClr val="accent5">
                    <a:lumMod val="50000"/>
                  </a:schemeClr>
                </a:solidFill>
                <a:latin typeface="Litera Serial" pitchFamily="50" charset="0"/>
              </a:rPr>
              <a:t>Or in the suffering?</a:t>
            </a:r>
            <a:endParaRPr lang="en-US" sz="3200" dirty="0">
              <a:solidFill>
                <a:schemeClr val="accent5">
                  <a:lumMod val="50000"/>
                </a:schemeClr>
              </a:solidFill>
              <a:latin typeface="Litera Serial" pitchFamily="50" charset="0"/>
            </a:endParaRPr>
          </a:p>
        </p:txBody>
      </p:sp>
    </p:spTree>
    <p:extLst>
      <p:ext uri="{BB962C8B-B14F-4D97-AF65-F5344CB8AC3E}">
        <p14:creationId xmlns:p14="http://schemas.microsoft.com/office/powerpoint/2010/main" val="15418507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normAutofit/>
          </a:bodyPr>
          <a:lstStyle/>
          <a:p>
            <a:pPr marL="0" indent="0" algn="ctr">
              <a:buNone/>
            </a:pPr>
            <a:r>
              <a:rPr lang="en-US" sz="6000" b="1" dirty="0" smtClean="0">
                <a:latin typeface="Litera Serial" pitchFamily="50" charset="0"/>
              </a:rPr>
              <a:t>Robin </a:t>
            </a:r>
            <a:r>
              <a:rPr lang="en-US" sz="6000" b="1" dirty="0" err="1" smtClean="0">
                <a:latin typeface="Litera Serial" pitchFamily="50" charset="0"/>
              </a:rPr>
              <a:t>Hiser</a:t>
            </a:r>
            <a:endParaRPr lang="en-US" sz="6000" b="1" dirty="0" smtClean="0">
              <a:latin typeface="Litera Serial" pitchFamily="50" charset="0"/>
            </a:endParaRPr>
          </a:p>
          <a:p>
            <a:pPr marL="0" indent="0" algn="ctr">
              <a:buNone/>
            </a:pPr>
            <a:endParaRPr lang="en-US" sz="6000" b="1" dirty="0">
              <a:latin typeface="Litera Serial" pitchFamily="50"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905000"/>
            <a:ext cx="2971800" cy="383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63338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638800"/>
          </a:xfrm>
        </p:spPr>
        <p:txBody>
          <a:bodyPr>
            <a:normAutofit/>
          </a:bodyPr>
          <a:lstStyle/>
          <a:p>
            <a:pPr marL="0" indent="0" algn="ctr">
              <a:buNone/>
            </a:pPr>
            <a:endParaRPr lang="en-US" sz="6000" dirty="0" smtClean="0">
              <a:latin typeface="Litera Serial" pitchFamily="50" charset="0"/>
            </a:endParaRPr>
          </a:p>
          <a:p>
            <a:pPr marL="0" indent="0" algn="ctr">
              <a:buNone/>
            </a:pPr>
            <a:r>
              <a:rPr lang="en-US" sz="6000" dirty="0" smtClean="0">
                <a:latin typeface="Litera Serial" pitchFamily="50" charset="0"/>
              </a:rPr>
              <a:t>How is God glorified and made manifest in suffering?</a:t>
            </a:r>
            <a:endParaRPr lang="en-US" sz="6000" dirty="0">
              <a:latin typeface="Litera Serial" pitchFamily="50" charset="0"/>
            </a:endParaRPr>
          </a:p>
        </p:txBody>
      </p:sp>
    </p:spTree>
    <p:extLst>
      <p:ext uri="{BB962C8B-B14F-4D97-AF65-F5344CB8AC3E}">
        <p14:creationId xmlns:p14="http://schemas.microsoft.com/office/powerpoint/2010/main" val="11661525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609599"/>
            <a:ext cx="7854051" cy="5610633"/>
          </a:xfrm>
        </p:spPr>
      </p:pic>
    </p:spTree>
    <p:extLst>
      <p:ext uri="{BB962C8B-B14F-4D97-AF65-F5344CB8AC3E}">
        <p14:creationId xmlns:p14="http://schemas.microsoft.com/office/powerpoint/2010/main" val="42348068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0" y="762000"/>
            <a:ext cx="7542628" cy="5389283"/>
          </a:xfrm>
        </p:spPr>
      </p:pic>
    </p:spTree>
    <p:extLst>
      <p:ext uri="{BB962C8B-B14F-4D97-AF65-F5344CB8AC3E}">
        <p14:creationId xmlns:p14="http://schemas.microsoft.com/office/powerpoint/2010/main" val="22021832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0275" y="215900"/>
            <a:ext cx="4810125" cy="6413500"/>
          </a:xfrm>
        </p:spPr>
      </p:pic>
    </p:spTree>
    <p:extLst>
      <p:ext uri="{BB962C8B-B14F-4D97-AF65-F5344CB8AC3E}">
        <p14:creationId xmlns:p14="http://schemas.microsoft.com/office/powerpoint/2010/main" val="33671001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3000" dirty="0" smtClean="0">
                <a:solidFill>
                  <a:schemeClr val="bg1">
                    <a:lumMod val="10000"/>
                  </a:schemeClr>
                </a:solidFill>
              </a:rPr>
              <a:t>God displaying His glory in Suffering</a:t>
            </a:r>
            <a:endParaRPr lang="en-US" sz="3000" dirty="0">
              <a:solidFill>
                <a:schemeClr val="bg1">
                  <a:lumMod val="10000"/>
                </a:schemeClr>
              </a:solidFill>
            </a:endParaRPr>
          </a:p>
        </p:txBody>
      </p:sp>
      <p:sp>
        <p:nvSpPr>
          <p:cNvPr id="3" name="Content Placeholder 2"/>
          <p:cNvSpPr>
            <a:spLocks noGrp="1"/>
          </p:cNvSpPr>
          <p:nvPr>
            <p:ph idx="1"/>
          </p:nvPr>
        </p:nvSpPr>
        <p:spPr>
          <a:xfrm>
            <a:off x="152400" y="914400"/>
            <a:ext cx="8839200" cy="5791200"/>
          </a:xfrm>
        </p:spPr>
        <p:txBody>
          <a:bodyPr>
            <a:noAutofit/>
          </a:bodyPr>
          <a:lstStyle/>
          <a:p>
            <a:r>
              <a:rPr lang="en-US" dirty="0" smtClean="0">
                <a:solidFill>
                  <a:schemeClr val="bg1">
                    <a:lumMod val="25000"/>
                  </a:schemeClr>
                </a:solidFill>
              </a:rPr>
              <a:t>I Peter 4:19</a:t>
            </a:r>
          </a:p>
          <a:p>
            <a:pPr marL="0" lvl="0" indent="0">
              <a:buClr>
                <a:srgbClr val="1B4256">
                  <a:lumMod val="60000"/>
                  <a:lumOff val="40000"/>
                </a:srgbClr>
              </a:buClr>
              <a:buNone/>
            </a:pPr>
            <a:r>
              <a:rPr lang="en-US" dirty="0" smtClean="0">
                <a:solidFill>
                  <a:srgbClr val="255973"/>
                </a:solidFill>
              </a:rPr>
              <a:t>	</a:t>
            </a:r>
            <a:r>
              <a:rPr lang="en-US" sz="2200" dirty="0" smtClean="0">
                <a:solidFill>
                  <a:srgbClr val="255973"/>
                </a:solidFill>
              </a:rPr>
              <a:t>Therefore </a:t>
            </a:r>
            <a:r>
              <a:rPr lang="en-US" sz="2200" dirty="0">
                <a:solidFill>
                  <a:srgbClr val="255973"/>
                </a:solidFill>
              </a:rPr>
              <a:t>let those who suffer according to God's </a:t>
            </a:r>
            <a:r>
              <a:rPr lang="en-US" sz="2200" dirty="0" smtClean="0">
                <a:solidFill>
                  <a:srgbClr val="255973"/>
                </a:solidFill>
              </a:rPr>
              <a:t>will</a:t>
            </a:r>
            <a:r>
              <a:rPr lang="en-US" sz="2200" dirty="0">
                <a:solidFill>
                  <a:srgbClr val="255973"/>
                </a:solidFill>
              </a:rPr>
              <a:t> </a:t>
            </a:r>
            <a:r>
              <a:rPr lang="en-US" sz="2200" dirty="0" smtClean="0">
                <a:solidFill>
                  <a:srgbClr val="255973"/>
                </a:solidFill>
              </a:rPr>
              <a:t>entrust their 	souls </a:t>
            </a:r>
            <a:r>
              <a:rPr lang="en-US" sz="2200" dirty="0">
                <a:solidFill>
                  <a:srgbClr val="255973"/>
                </a:solidFill>
              </a:rPr>
              <a:t>to a faithful Creator while doing good.</a:t>
            </a:r>
          </a:p>
          <a:p>
            <a:r>
              <a:rPr lang="en-US" dirty="0" smtClean="0">
                <a:solidFill>
                  <a:schemeClr val="bg1">
                    <a:lumMod val="25000"/>
                  </a:schemeClr>
                </a:solidFill>
              </a:rPr>
              <a:t> 2 Corinthians 12:9</a:t>
            </a:r>
          </a:p>
          <a:p>
            <a:pPr marL="0" lvl="0" indent="0">
              <a:buClr>
                <a:srgbClr val="1B4256">
                  <a:lumMod val="60000"/>
                  <a:lumOff val="40000"/>
                </a:srgbClr>
              </a:buClr>
              <a:buNone/>
            </a:pPr>
            <a:r>
              <a:rPr lang="en-US" dirty="0">
                <a:solidFill>
                  <a:srgbClr val="255973"/>
                </a:solidFill>
              </a:rPr>
              <a:t>	</a:t>
            </a:r>
            <a:r>
              <a:rPr lang="en-US" dirty="0" smtClean="0">
                <a:solidFill>
                  <a:srgbClr val="255973"/>
                </a:solidFill>
              </a:rPr>
              <a:t>H</a:t>
            </a:r>
            <a:r>
              <a:rPr lang="en-US" sz="2200" dirty="0" smtClean="0">
                <a:solidFill>
                  <a:srgbClr val="255973"/>
                </a:solidFill>
              </a:rPr>
              <a:t>e </a:t>
            </a:r>
            <a:r>
              <a:rPr lang="en-US" sz="2200" dirty="0">
                <a:solidFill>
                  <a:srgbClr val="255973"/>
                </a:solidFill>
              </a:rPr>
              <a:t>said to me, “My grace is sufficient for you, for </a:t>
            </a:r>
            <a:r>
              <a:rPr lang="en-US" sz="2200" dirty="0" smtClean="0">
                <a:solidFill>
                  <a:srgbClr val="255973"/>
                </a:solidFill>
              </a:rPr>
              <a:t>my power </a:t>
            </a:r>
            <a:r>
              <a:rPr lang="en-US" sz="2200" dirty="0">
                <a:solidFill>
                  <a:srgbClr val="255973"/>
                </a:solidFill>
              </a:rPr>
              <a:t>is </a:t>
            </a:r>
            <a:r>
              <a:rPr lang="en-US" sz="2200" dirty="0" smtClean="0">
                <a:solidFill>
                  <a:srgbClr val="255973"/>
                </a:solidFill>
              </a:rPr>
              <a:t>made 	perfect </a:t>
            </a:r>
            <a:r>
              <a:rPr lang="en-US" sz="2200" dirty="0">
                <a:solidFill>
                  <a:srgbClr val="255973"/>
                </a:solidFill>
              </a:rPr>
              <a:t>in weakness</a:t>
            </a:r>
            <a:r>
              <a:rPr lang="en-US" sz="2200" dirty="0" smtClean="0">
                <a:solidFill>
                  <a:srgbClr val="255973"/>
                </a:solidFill>
              </a:rPr>
              <a:t>.” Therefore </a:t>
            </a:r>
            <a:r>
              <a:rPr lang="en-US" sz="2200" dirty="0">
                <a:solidFill>
                  <a:srgbClr val="255973"/>
                </a:solidFill>
              </a:rPr>
              <a:t>I will </a:t>
            </a:r>
            <a:r>
              <a:rPr lang="en-US" sz="2200" dirty="0" smtClean="0">
                <a:solidFill>
                  <a:srgbClr val="255973"/>
                </a:solidFill>
              </a:rPr>
              <a:t>boast all the more gladly </a:t>
            </a:r>
            <a:r>
              <a:rPr lang="en-US" sz="2200" dirty="0">
                <a:solidFill>
                  <a:srgbClr val="255973"/>
                </a:solidFill>
              </a:rPr>
              <a:t>of my </a:t>
            </a:r>
            <a:r>
              <a:rPr lang="en-US" sz="2200" dirty="0" smtClean="0">
                <a:solidFill>
                  <a:srgbClr val="255973"/>
                </a:solidFill>
              </a:rPr>
              <a:t>	weaknesses</a:t>
            </a:r>
            <a:r>
              <a:rPr lang="en-US" sz="2200" dirty="0">
                <a:solidFill>
                  <a:srgbClr val="255973"/>
                </a:solidFill>
              </a:rPr>
              <a:t>, so that the </a:t>
            </a:r>
            <a:r>
              <a:rPr lang="en-US" sz="2200" dirty="0" smtClean="0">
                <a:solidFill>
                  <a:srgbClr val="255973"/>
                </a:solidFill>
              </a:rPr>
              <a:t>power of Christ may </a:t>
            </a:r>
            <a:r>
              <a:rPr lang="en-US" sz="2200" dirty="0">
                <a:solidFill>
                  <a:srgbClr val="255973"/>
                </a:solidFill>
              </a:rPr>
              <a:t>rest </a:t>
            </a:r>
            <a:r>
              <a:rPr lang="en-US" sz="2200" dirty="0" smtClean="0">
                <a:solidFill>
                  <a:srgbClr val="255973"/>
                </a:solidFill>
              </a:rPr>
              <a:t>upon </a:t>
            </a:r>
            <a:r>
              <a:rPr lang="en-US" sz="2200" dirty="0">
                <a:solidFill>
                  <a:srgbClr val="255973"/>
                </a:solidFill>
              </a:rPr>
              <a:t>me.</a:t>
            </a:r>
          </a:p>
          <a:p>
            <a:r>
              <a:rPr lang="en-US" dirty="0" smtClean="0">
                <a:solidFill>
                  <a:schemeClr val="bg1">
                    <a:lumMod val="25000"/>
                  </a:schemeClr>
                </a:solidFill>
              </a:rPr>
              <a:t>I Corinthians 1:26-29</a:t>
            </a:r>
          </a:p>
          <a:p>
            <a:pPr marL="0" indent="0">
              <a:buNone/>
            </a:pPr>
            <a:r>
              <a:rPr lang="en-US" sz="2800" dirty="0" smtClean="0"/>
              <a:t>	</a:t>
            </a:r>
            <a:r>
              <a:rPr lang="en-US" sz="2200" dirty="0" smtClean="0"/>
              <a:t>For </a:t>
            </a:r>
            <a:r>
              <a:rPr lang="en-US" sz="2200" dirty="0"/>
              <a:t>consider your calling, brothers: not many of you were </a:t>
            </a:r>
            <a:r>
              <a:rPr lang="en-US" sz="2200" dirty="0" smtClean="0"/>
              <a:t>	wise 	according </a:t>
            </a:r>
            <a:r>
              <a:rPr lang="en-US" sz="2200" dirty="0"/>
              <a:t>to worldly standards</a:t>
            </a:r>
            <a:r>
              <a:rPr lang="en-US" sz="2200" dirty="0" smtClean="0"/>
              <a:t>,</a:t>
            </a:r>
            <a:r>
              <a:rPr lang="en-US" sz="2200" dirty="0"/>
              <a:t> not many were </a:t>
            </a:r>
            <a:r>
              <a:rPr lang="en-US" sz="2200" dirty="0" smtClean="0"/>
              <a:t>	powerful</a:t>
            </a:r>
            <a:r>
              <a:rPr lang="en-US" sz="2200" dirty="0"/>
              <a:t>, not </a:t>
            </a:r>
            <a:r>
              <a:rPr lang="en-US" sz="2200" dirty="0" smtClean="0"/>
              <a:t>	many </a:t>
            </a:r>
            <a:r>
              <a:rPr lang="en-US" sz="2200" dirty="0"/>
              <a:t>were of noble birth. </a:t>
            </a:r>
            <a:r>
              <a:rPr lang="en-US" sz="2200" dirty="0" smtClean="0"/>
              <a:t>But</a:t>
            </a:r>
            <a:r>
              <a:rPr lang="en-US" sz="2200" dirty="0"/>
              <a:t> God chose </a:t>
            </a:r>
            <a:r>
              <a:rPr lang="en-US" sz="2200" dirty="0" smtClean="0"/>
              <a:t>what </a:t>
            </a:r>
            <a:r>
              <a:rPr lang="en-US" sz="2200" dirty="0"/>
              <a:t>is foolish in the </a:t>
            </a:r>
            <a:r>
              <a:rPr lang="en-US" sz="2200" dirty="0" smtClean="0"/>
              <a:t>	world </a:t>
            </a:r>
            <a:r>
              <a:rPr lang="en-US" sz="2200" dirty="0"/>
              <a:t>to shame the wise; God chose </a:t>
            </a:r>
            <a:r>
              <a:rPr lang="en-US" sz="2200" dirty="0" smtClean="0"/>
              <a:t>what </a:t>
            </a:r>
            <a:r>
              <a:rPr lang="en-US" sz="2200" dirty="0"/>
              <a:t>is weak in the world to </a:t>
            </a:r>
            <a:r>
              <a:rPr lang="en-US" sz="2200" dirty="0" smtClean="0"/>
              <a:t>	shame </a:t>
            </a:r>
            <a:r>
              <a:rPr lang="en-US" sz="2200" dirty="0"/>
              <a:t>the strong; </a:t>
            </a:r>
            <a:r>
              <a:rPr lang="en-US" sz="2200" dirty="0" smtClean="0"/>
              <a:t>God </a:t>
            </a:r>
            <a:r>
              <a:rPr lang="en-US" sz="2200" dirty="0"/>
              <a:t>chose </a:t>
            </a:r>
            <a:r>
              <a:rPr lang="en-US" sz="2200" dirty="0" smtClean="0"/>
              <a:t>what </a:t>
            </a:r>
            <a:r>
              <a:rPr lang="en-US" sz="2200" dirty="0"/>
              <a:t>is low and despised in the </a:t>
            </a:r>
            <a:r>
              <a:rPr lang="en-US" sz="2200" dirty="0" smtClean="0"/>
              <a:t>	world</a:t>
            </a:r>
            <a:r>
              <a:rPr lang="en-US" sz="2200" dirty="0"/>
              <a:t>, even things that are </a:t>
            </a:r>
            <a:r>
              <a:rPr lang="en-US" sz="2200" dirty="0" smtClean="0"/>
              <a:t>not</a:t>
            </a:r>
            <a:r>
              <a:rPr lang="en-US" sz="2200" dirty="0"/>
              <a:t>, to bring to nothing things that </a:t>
            </a:r>
            <a:r>
              <a:rPr lang="en-US" sz="2200" dirty="0" smtClean="0"/>
              <a:t>	are,</a:t>
            </a:r>
            <a:r>
              <a:rPr lang="en-US" sz="2200" b="1" baseline="30000" dirty="0"/>
              <a:t> </a:t>
            </a:r>
            <a:r>
              <a:rPr lang="en-US" sz="2200" dirty="0"/>
              <a:t>so that no human </a:t>
            </a:r>
            <a:r>
              <a:rPr lang="en-US" sz="2200" dirty="0" smtClean="0"/>
              <a:t>being</a:t>
            </a:r>
            <a:r>
              <a:rPr lang="en-US" sz="2200" dirty="0"/>
              <a:t> might boast in the presence of God.</a:t>
            </a:r>
            <a:endParaRPr lang="en-US" sz="2200" dirty="0" smtClean="0">
              <a:solidFill>
                <a:schemeClr val="bg1">
                  <a:lumMod val="25000"/>
                </a:schemeClr>
              </a:solidFill>
            </a:endParaRPr>
          </a:p>
          <a:p>
            <a:pPr marL="0" indent="0">
              <a:buNone/>
            </a:pPr>
            <a:r>
              <a:rPr lang="en-US" dirty="0" smtClean="0"/>
              <a:t>	</a:t>
            </a:r>
            <a:r>
              <a:rPr lang="en-US" b="1" baseline="30000" dirty="0" smtClean="0"/>
              <a:t>	</a:t>
            </a:r>
            <a:endParaRPr lang="en-US" dirty="0" smtClean="0">
              <a:solidFill>
                <a:schemeClr val="bg1">
                  <a:lumMod val="25000"/>
                </a:schemeClr>
              </a:solidFill>
            </a:endParaRPr>
          </a:p>
        </p:txBody>
      </p:sp>
    </p:spTree>
    <p:extLst>
      <p:ext uri="{BB962C8B-B14F-4D97-AF65-F5344CB8AC3E}">
        <p14:creationId xmlns:p14="http://schemas.microsoft.com/office/powerpoint/2010/main" val="3095885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20834083">
            <a:off x="88092" y="244440"/>
            <a:ext cx="2961960" cy="21162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03336">
            <a:off x="6467629" y="111408"/>
            <a:ext cx="2579359" cy="36109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00129">
            <a:off x="2101128" y="4420340"/>
            <a:ext cx="3186176" cy="22758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225798">
            <a:off x="5285168" y="4201232"/>
            <a:ext cx="3734644" cy="24897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81419" y="-86040"/>
            <a:ext cx="3534032" cy="25244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73281" y="1972962"/>
            <a:ext cx="4669835" cy="26271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390435">
            <a:off x="129746" y="2785301"/>
            <a:ext cx="2029712" cy="37985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83289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10600" cy="6248400"/>
          </a:xfrm>
        </p:spPr>
        <p:txBody>
          <a:bodyPr>
            <a:normAutofit/>
          </a:bodyPr>
          <a:lstStyle/>
          <a:p>
            <a:pPr marL="0" indent="0">
              <a:buNone/>
            </a:pPr>
            <a:r>
              <a:rPr lang="en-US" sz="3200" b="1" dirty="0" smtClean="0">
                <a:solidFill>
                  <a:schemeClr val="accent2">
                    <a:lumMod val="50000"/>
                  </a:schemeClr>
                </a:solidFill>
                <a:latin typeface="Litera Serial" pitchFamily="50" charset="0"/>
              </a:rPr>
              <a:t>Four relationships broken by the fall:</a:t>
            </a:r>
            <a:endParaRPr lang="en-US" sz="3200" b="1" dirty="0">
              <a:solidFill>
                <a:schemeClr val="accent2">
                  <a:lumMod val="50000"/>
                </a:schemeClr>
              </a:solidFill>
              <a:latin typeface="Litera Serial" pitchFamily="50" charset="0"/>
            </a:endParaRPr>
          </a:p>
        </p:txBody>
      </p:sp>
    </p:spTree>
    <p:extLst>
      <p:ext uri="{BB962C8B-B14F-4D97-AF65-F5344CB8AC3E}">
        <p14:creationId xmlns:p14="http://schemas.microsoft.com/office/powerpoint/2010/main" val="9524000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10600" cy="6248400"/>
          </a:xfrm>
        </p:spPr>
        <p:txBody>
          <a:bodyPr>
            <a:normAutofit/>
          </a:bodyPr>
          <a:lstStyle/>
          <a:p>
            <a:pPr marL="0" indent="0">
              <a:buNone/>
            </a:pPr>
            <a:r>
              <a:rPr lang="en-US" sz="3200" b="1" dirty="0" smtClean="0">
                <a:solidFill>
                  <a:schemeClr val="accent2">
                    <a:lumMod val="50000"/>
                  </a:schemeClr>
                </a:solidFill>
                <a:latin typeface="Litera Serial" pitchFamily="50" charset="0"/>
              </a:rPr>
              <a:t>Four relationships broken by the fall:</a:t>
            </a:r>
          </a:p>
          <a:p>
            <a:pPr marL="0" indent="0">
              <a:buNone/>
            </a:pPr>
            <a:endParaRPr lang="en-US" sz="3200" b="1" dirty="0" smtClean="0">
              <a:solidFill>
                <a:schemeClr val="accent2">
                  <a:lumMod val="50000"/>
                </a:schemeClr>
              </a:solidFill>
              <a:latin typeface="Litera Serial" pitchFamily="50" charset="0"/>
            </a:endParaRPr>
          </a:p>
          <a:p>
            <a:pPr marL="0" indent="0">
              <a:buNone/>
            </a:pPr>
            <a:r>
              <a:rPr lang="en-US" sz="3200" b="1" dirty="0" smtClean="0">
                <a:solidFill>
                  <a:schemeClr val="accent2">
                    <a:lumMod val="50000"/>
                  </a:schemeClr>
                </a:solidFill>
                <a:latin typeface="Litera Serial" pitchFamily="50" charset="0"/>
              </a:rPr>
              <a:t>	</a:t>
            </a:r>
            <a:r>
              <a:rPr lang="en-US" sz="3200" dirty="0" smtClean="0">
                <a:solidFill>
                  <a:schemeClr val="accent2">
                    <a:lumMod val="50000"/>
                  </a:schemeClr>
                </a:solidFill>
                <a:latin typeface="Litera Serial" pitchFamily="50" charset="0"/>
              </a:rPr>
              <a:t>1. Man and God – Gen. 3:8-9</a:t>
            </a:r>
          </a:p>
          <a:p>
            <a:pPr>
              <a:buFontTx/>
              <a:buChar char="-"/>
            </a:pPr>
            <a:endParaRPr lang="en-US" sz="3200" b="1" dirty="0">
              <a:solidFill>
                <a:schemeClr val="accent2">
                  <a:lumMod val="50000"/>
                </a:schemeClr>
              </a:solidFill>
              <a:latin typeface="Litera Serial" pitchFamily="50" charset="0"/>
            </a:endParaRPr>
          </a:p>
        </p:txBody>
      </p:sp>
    </p:spTree>
    <p:extLst>
      <p:ext uri="{BB962C8B-B14F-4D97-AF65-F5344CB8AC3E}">
        <p14:creationId xmlns:p14="http://schemas.microsoft.com/office/powerpoint/2010/main" val="2113839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830762"/>
          </a:xfrm>
        </p:spPr>
        <p:txBody>
          <a:bodyPr>
            <a:normAutofit/>
          </a:bodyPr>
          <a:lstStyle/>
          <a:p>
            <a:pPr algn="ctr"/>
            <a:r>
              <a:rPr lang="en-US" sz="8000" b="1" dirty="0" smtClean="0">
                <a:solidFill>
                  <a:schemeClr val="accent2">
                    <a:lumMod val="75000"/>
                  </a:schemeClr>
                </a:solidFill>
                <a:latin typeface="Litera Serial" pitchFamily="50" charset="0"/>
              </a:rPr>
              <a:t>God is sovereign over disability.</a:t>
            </a:r>
            <a:endParaRPr lang="en-US" sz="8000" b="1" dirty="0">
              <a:latin typeface="Litera Serial" pitchFamily="50" charset="0"/>
            </a:endParaRPr>
          </a:p>
        </p:txBody>
      </p:sp>
    </p:spTree>
    <p:extLst>
      <p:ext uri="{BB962C8B-B14F-4D97-AF65-F5344CB8AC3E}">
        <p14:creationId xmlns:p14="http://schemas.microsoft.com/office/powerpoint/2010/main" val="2203759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10600" cy="6248400"/>
          </a:xfrm>
        </p:spPr>
        <p:txBody>
          <a:bodyPr>
            <a:normAutofit/>
          </a:bodyPr>
          <a:lstStyle/>
          <a:p>
            <a:pPr marL="0" indent="0">
              <a:buNone/>
            </a:pPr>
            <a:r>
              <a:rPr lang="en-US" sz="3200" b="1" dirty="0" smtClean="0">
                <a:solidFill>
                  <a:schemeClr val="accent2">
                    <a:lumMod val="50000"/>
                  </a:schemeClr>
                </a:solidFill>
                <a:latin typeface="Litera Serial" pitchFamily="50" charset="0"/>
              </a:rPr>
              <a:t>Four relationships broken by the fall:</a:t>
            </a:r>
          </a:p>
          <a:p>
            <a:pPr marL="0" indent="0">
              <a:buNone/>
            </a:pPr>
            <a:endParaRPr lang="en-US" sz="3200" b="1" dirty="0" smtClean="0">
              <a:solidFill>
                <a:schemeClr val="accent2">
                  <a:lumMod val="50000"/>
                </a:schemeClr>
              </a:solidFill>
              <a:latin typeface="Litera Serial" pitchFamily="50" charset="0"/>
            </a:endParaRPr>
          </a:p>
          <a:p>
            <a:pPr marL="0" indent="0">
              <a:buNone/>
            </a:pPr>
            <a:r>
              <a:rPr lang="en-US" sz="3200" b="1" dirty="0" smtClean="0">
                <a:solidFill>
                  <a:schemeClr val="accent2">
                    <a:lumMod val="50000"/>
                  </a:schemeClr>
                </a:solidFill>
                <a:latin typeface="Litera Serial" pitchFamily="50" charset="0"/>
              </a:rPr>
              <a:t>	</a:t>
            </a:r>
            <a:r>
              <a:rPr lang="en-US" sz="3200" dirty="0" smtClean="0">
                <a:solidFill>
                  <a:schemeClr val="accent2">
                    <a:lumMod val="50000"/>
                  </a:schemeClr>
                </a:solidFill>
                <a:latin typeface="Litera Serial" pitchFamily="50" charset="0"/>
              </a:rPr>
              <a:t>1. Man and God – Gen. 3:8-9</a:t>
            </a:r>
          </a:p>
          <a:p>
            <a:pPr marL="0" indent="0">
              <a:buNone/>
            </a:pPr>
            <a:endParaRPr lang="en-US" sz="3200" dirty="0" smtClean="0">
              <a:solidFill>
                <a:schemeClr val="accent2">
                  <a:lumMod val="50000"/>
                </a:schemeClr>
              </a:solidFill>
              <a:latin typeface="Litera Serial" pitchFamily="50" charset="0"/>
            </a:endParaRPr>
          </a:p>
          <a:p>
            <a:pPr marL="0" indent="0">
              <a:buNone/>
            </a:pPr>
            <a:r>
              <a:rPr lang="en-US" sz="3200" dirty="0">
                <a:solidFill>
                  <a:schemeClr val="accent2">
                    <a:lumMod val="50000"/>
                  </a:schemeClr>
                </a:solidFill>
                <a:latin typeface="Litera Serial" pitchFamily="50" charset="0"/>
              </a:rPr>
              <a:t>	</a:t>
            </a:r>
            <a:r>
              <a:rPr lang="en-US" sz="3200" dirty="0" smtClean="0">
                <a:solidFill>
                  <a:schemeClr val="accent2">
                    <a:lumMod val="50000"/>
                  </a:schemeClr>
                </a:solidFill>
                <a:latin typeface="Litera Serial" pitchFamily="50" charset="0"/>
              </a:rPr>
              <a:t>2. Man and Self – Gen. 3:7, 10</a:t>
            </a:r>
          </a:p>
          <a:p>
            <a:pPr marL="0" indent="0">
              <a:buNone/>
            </a:pPr>
            <a:endParaRPr lang="en-US" sz="3200" dirty="0" smtClean="0">
              <a:solidFill>
                <a:schemeClr val="accent2">
                  <a:lumMod val="50000"/>
                </a:schemeClr>
              </a:solidFill>
              <a:latin typeface="Litera Serial" pitchFamily="50" charset="0"/>
            </a:endParaRPr>
          </a:p>
          <a:p>
            <a:pPr>
              <a:buFontTx/>
              <a:buChar char="-"/>
            </a:pPr>
            <a:endParaRPr lang="en-US" sz="3200" b="1" dirty="0">
              <a:solidFill>
                <a:schemeClr val="accent2">
                  <a:lumMod val="50000"/>
                </a:schemeClr>
              </a:solidFill>
              <a:latin typeface="Litera Serial" pitchFamily="50" charset="0"/>
            </a:endParaRPr>
          </a:p>
        </p:txBody>
      </p:sp>
    </p:spTree>
    <p:extLst>
      <p:ext uri="{BB962C8B-B14F-4D97-AF65-F5344CB8AC3E}">
        <p14:creationId xmlns:p14="http://schemas.microsoft.com/office/powerpoint/2010/main" val="28844354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10600" cy="6248400"/>
          </a:xfrm>
        </p:spPr>
        <p:txBody>
          <a:bodyPr>
            <a:normAutofit/>
          </a:bodyPr>
          <a:lstStyle/>
          <a:p>
            <a:pPr marL="0" indent="0">
              <a:buNone/>
            </a:pPr>
            <a:r>
              <a:rPr lang="en-US" sz="3200" b="1" dirty="0" smtClean="0">
                <a:solidFill>
                  <a:schemeClr val="accent2">
                    <a:lumMod val="50000"/>
                  </a:schemeClr>
                </a:solidFill>
                <a:latin typeface="Litera Serial" pitchFamily="50" charset="0"/>
              </a:rPr>
              <a:t>Four relationships broken by the fall:</a:t>
            </a:r>
          </a:p>
          <a:p>
            <a:pPr marL="0" indent="0">
              <a:buNone/>
            </a:pPr>
            <a:endParaRPr lang="en-US" sz="3200" b="1" dirty="0" smtClean="0">
              <a:solidFill>
                <a:schemeClr val="accent2">
                  <a:lumMod val="50000"/>
                </a:schemeClr>
              </a:solidFill>
              <a:latin typeface="Litera Serial" pitchFamily="50" charset="0"/>
            </a:endParaRPr>
          </a:p>
          <a:p>
            <a:pPr marL="0" indent="0">
              <a:buNone/>
            </a:pPr>
            <a:r>
              <a:rPr lang="en-US" sz="3200" b="1" dirty="0" smtClean="0">
                <a:solidFill>
                  <a:schemeClr val="accent2">
                    <a:lumMod val="50000"/>
                  </a:schemeClr>
                </a:solidFill>
                <a:latin typeface="Litera Serial" pitchFamily="50" charset="0"/>
              </a:rPr>
              <a:t>	</a:t>
            </a:r>
            <a:r>
              <a:rPr lang="en-US" sz="3200" dirty="0" smtClean="0">
                <a:solidFill>
                  <a:schemeClr val="accent2">
                    <a:lumMod val="50000"/>
                  </a:schemeClr>
                </a:solidFill>
                <a:latin typeface="Litera Serial" pitchFamily="50" charset="0"/>
              </a:rPr>
              <a:t>1. Man and God – Gen. 3:8-9</a:t>
            </a:r>
          </a:p>
          <a:p>
            <a:pPr marL="0" indent="0">
              <a:buNone/>
            </a:pPr>
            <a:endParaRPr lang="en-US" sz="3200" dirty="0" smtClean="0">
              <a:solidFill>
                <a:schemeClr val="accent2">
                  <a:lumMod val="50000"/>
                </a:schemeClr>
              </a:solidFill>
              <a:latin typeface="Litera Serial" pitchFamily="50" charset="0"/>
            </a:endParaRPr>
          </a:p>
          <a:p>
            <a:pPr marL="0" indent="0">
              <a:buNone/>
            </a:pPr>
            <a:r>
              <a:rPr lang="en-US" sz="3200" dirty="0">
                <a:solidFill>
                  <a:schemeClr val="accent2">
                    <a:lumMod val="50000"/>
                  </a:schemeClr>
                </a:solidFill>
                <a:latin typeface="Litera Serial" pitchFamily="50" charset="0"/>
              </a:rPr>
              <a:t>	</a:t>
            </a:r>
            <a:r>
              <a:rPr lang="en-US" sz="3200" dirty="0" smtClean="0">
                <a:solidFill>
                  <a:schemeClr val="accent2">
                    <a:lumMod val="50000"/>
                  </a:schemeClr>
                </a:solidFill>
                <a:latin typeface="Litera Serial" pitchFamily="50" charset="0"/>
              </a:rPr>
              <a:t>2. Man and Self – Gen. 3:7, 10</a:t>
            </a:r>
          </a:p>
          <a:p>
            <a:pPr marL="0" indent="0">
              <a:buNone/>
            </a:pPr>
            <a:endParaRPr lang="en-US" sz="3200" dirty="0">
              <a:solidFill>
                <a:schemeClr val="accent2">
                  <a:lumMod val="50000"/>
                </a:schemeClr>
              </a:solidFill>
              <a:latin typeface="Litera Serial" pitchFamily="50" charset="0"/>
            </a:endParaRPr>
          </a:p>
          <a:p>
            <a:pPr marL="0" indent="0">
              <a:buNone/>
            </a:pPr>
            <a:r>
              <a:rPr lang="en-US" sz="3200" dirty="0" smtClean="0">
                <a:solidFill>
                  <a:schemeClr val="accent2">
                    <a:lumMod val="50000"/>
                  </a:schemeClr>
                </a:solidFill>
                <a:latin typeface="Litera Serial" pitchFamily="50" charset="0"/>
              </a:rPr>
              <a:t>	3. Man and Others – Gen. 3:7, 12, 16</a:t>
            </a:r>
          </a:p>
          <a:p>
            <a:pPr marL="0" indent="0">
              <a:buNone/>
            </a:pPr>
            <a:endParaRPr lang="en-US" sz="3200" dirty="0" smtClean="0">
              <a:solidFill>
                <a:schemeClr val="accent2">
                  <a:lumMod val="50000"/>
                </a:schemeClr>
              </a:solidFill>
              <a:latin typeface="Litera Serial" pitchFamily="50" charset="0"/>
            </a:endParaRPr>
          </a:p>
          <a:p>
            <a:pPr>
              <a:buFontTx/>
              <a:buChar char="-"/>
            </a:pPr>
            <a:endParaRPr lang="en-US" sz="3200" b="1" dirty="0">
              <a:solidFill>
                <a:schemeClr val="accent2">
                  <a:lumMod val="50000"/>
                </a:schemeClr>
              </a:solidFill>
              <a:latin typeface="Litera Serial" pitchFamily="50" charset="0"/>
            </a:endParaRPr>
          </a:p>
        </p:txBody>
      </p:sp>
    </p:spTree>
    <p:extLst>
      <p:ext uri="{BB962C8B-B14F-4D97-AF65-F5344CB8AC3E}">
        <p14:creationId xmlns:p14="http://schemas.microsoft.com/office/powerpoint/2010/main" val="12602105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10600" cy="6248400"/>
          </a:xfrm>
        </p:spPr>
        <p:txBody>
          <a:bodyPr>
            <a:normAutofit/>
          </a:bodyPr>
          <a:lstStyle/>
          <a:p>
            <a:pPr marL="0" indent="0">
              <a:buNone/>
            </a:pPr>
            <a:r>
              <a:rPr lang="en-US" sz="3200" b="1" dirty="0" smtClean="0">
                <a:solidFill>
                  <a:schemeClr val="accent2">
                    <a:lumMod val="50000"/>
                  </a:schemeClr>
                </a:solidFill>
                <a:latin typeface="Litera Serial" pitchFamily="50" charset="0"/>
              </a:rPr>
              <a:t>Four relationships broken by the fall:</a:t>
            </a:r>
          </a:p>
          <a:p>
            <a:pPr marL="0" indent="0">
              <a:buNone/>
            </a:pPr>
            <a:endParaRPr lang="en-US" sz="3200" b="1" dirty="0" smtClean="0">
              <a:solidFill>
                <a:schemeClr val="accent2">
                  <a:lumMod val="50000"/>
                </a:schemeClr>
              </a:solidFill>
              <a:latin typeface="Litera Serial" pitchFamily="50" charset="0"/>
            </a:endParaRPr>
          </a:p>
          <a:p>
            <a:pPr marL="0" indent="0">
              <a:buNone/>
            </a:pPr>
            <a:r>
              <a:rPr lang="en-US" sz="3200" b="1" dirty="0" smtClean="0">
                <a:solidFill>
                  <a:schemeClr val="accent2">
                    <a:lumMod val="50000"/>
                  </a:schemeClr>
                </a:solidFill>
                <a:latin typeface="Litera Serial" pitchFamily="50" charset="0"/>
              </a:rPr>
              <a:t>	</a:t>
            </a:r>
            <a:r>
              <a:rPr lang="en-US" sz="3200" dirty="0" smtClean="0">
                <a:solidFill>
                  <a:schemeClr val="accent2">
                    <a:lumMod val="50000"/>
                  </a:schemeClr>
                </a:solidFill>
                <a:latin typeface="Litera Serial" pitchFamily="50" charset="0"/>
              </a:rPr>
              <a:t>1. Man and God – Gen. 3:8-9</a:t>
            </a:r>
          </a:p>
          <a:p>
            <a:pPr marL="0" indent="0">
              <a:buNone/>
            </a:pPr>
            <a:endParaRPr lang="en-US" sz="3200" dirty="0" smtClean="0">
              <a:solidFill>
                <a:schemeClr val="accent2">
                  <a:lumMod val="50000"/>
                </a:schemeClr>
              </a:solidFill>
              <a:latin typeface="Litera Serial" pitchFamily="50" charset="0"/>
            </a:endParaRPr>
          </a:p>
          <a:p>
            <a:pPr marL="0" indent="0">
              <a:buNone/>
            </a:pPr>
            <a:r>
              <a:rPr lang="en-US" sz="3200" dirty="0">
                <a:solidFill>
                  <a:schemeClr val="accent2">
                    <a:lumMod val="50000"/>
                  </a:schemeClr>
                </a:solidFill>
                <a:latin typeface="Litera Serial" pitchFamily="50" charset="0"/>
              </a:rPr>
              <a:t>	</a:t>
            </a:r>
            <a:r>
              <a:rPr lang="en-US" sz="3200" dirty="0" smtClean="0">
                <a:solidFill>
                  <a:schemeClr val="accent2">
                    <a:lumMod val="50000"/>
                  </a:schemeClr>
                </a:solidFill>
                <a:latin typeface="Litera Serial" pitchFamily="50" charset="0"/>
              </a:rPr>
              <a:t>2. Man and Self – Gen. 3:7, 10</a:t>
            </a:r>
          </a:p>
          <a:p>
            <a:pPr marL="0" indent="0">
              <a:buNone/>
            </a:pPr>
            <a:endParaRPr lang="en-US" sz="3200" dirty="0">
              <a:solidFill>
                <a:schemeClr val="accent2">
                  <a:lumMod val="50000"/>
                </a:schemeClr>
              </a:solidFill>
              <a:latin typeface="Litera Serial" pitchFamily="50" charset="0"/>
            </a:endParaRPr>
          </a:p>
          <a:p>
            <a:pPr marL="0" indent="0">
              <a:buNone/>
            </a:pPr>
            <a:r>
              <a:rPr lang="en-US" sz="3200" dirty="0" smtClean="0">
                <a:solidFill>
                  <a:schemeClr val="accent2">
                    <a:lumMod val="50000"/>
                  </a:schemeClr>
                </a:solidFill>
                <a:latin typeface="Litera Serial" pitchFamily="50" charset="0"/>
              </a:rPr>
              <a:t>	3. Man and Others – Gen. 3:7, 12, 16</a:t>
            </a:r>
          </a:p>
          <a:p>
            <a:pPr marL="0" indent="0">
              <a:buNone/>
            </a:pPr>
            <a:endParaRPr lang="en-US" sz="3200" dirty="0">
              <a:solidFill>
                <a:schemeClr val="accent2">
                  <a:lumMod val="50000"/>
                </a:schemeClr>
              </a:solidFill>
              <a:latin typeface="Litera Serial" pitchFamily="50" charset="0"/>
            </a:endParaRPr>
          </a:p>
          <a:p>
            <a:pPr marL="0" indent="0">
              <a:buNone/>
            </a:pPr>
            <a:r>
              <a:rPr lang="en-US" sz="3200" dirty="0">
                <a:solidFill>
                  <a:schemeClr val="accent2">
                    <a:lumMod val="50000"/>
                  </a:schemeClr>
                </a:solidFill>
                <a:latin typeface="Litera Serial" pitchFamily="50" charset="0"/>
              </a:rPr>
              <a:t>	</a:t>
            </a:r>
            <a:r>
              <a:rPr lang="en-US" sz="3200" dirty="0" smtClean="0">
                <a:solidFill>
                  <a:schemeClr val="accent2">
                    <a:lumMod val="50000"/>
                  </a:schemeClr>
                </a:solidFill>
                <a:latin typeface="Litera Serial" pitchFamily="50" charset="0"/>
              </a:rPr>
              <a:t>4. Man and Creation – Gen. 3:17-19</a:t>
            </a:r>
          </a:p>
          <a:p>
            <a:pPr marL="0" indent="0">
              <a:buNone/>
            </a:pPr>
            <a:endParaRPr lang="en-US" sz="3200" dirty="0" smtClean="0">
              <a:solidFill>
                <a:schemeClr val="accent2">
                  <a:lumMod val="50000"/>
                </a:schemeClr>
              </a:solidFill>
              <a:latin typeface="Litera Serial" pitchFamily="50" charset="0"/>
            </a:endParaRPr>
          </a:p>
          <a:p>
            <a:pPr>
              <a:buFontTx/>
              <a:buChar char="-"/>
            </a:pPr>
            <a:endParaRPr lang="en-US" sz="3200" b="1" dirty="0">
              <a:solidFill>
                <a:schemeClr val="accent2">
                  <a:lumMod val="50000"/>
                </a:schemeClr>
              </a:solidFill>
              <a:latin typeface="Litera Serial" pitchFamily="50" charset="0"/>
            </a:endParaRPr>
          </a:p>
        </p:txBody>
      </p:sp>
    </p:spTree>
    <p:extLst>
      <p:ext uri="{BB962C8B-B14F-4D97-AF65-F5344CB8AC3E}">
        <p14:creationId xmlns:p14="http://schemas.microsoft.com/office/powerpoint/2010/main" val="24304392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66999" y="139496"/>
            <a:ext cx="3622147" cy="6566104"/>
          </a:xfrm>
        </p:spPr>
      </p:pic>
      <p:sp>
        <p:nvSpPr>
          <p:cNvPr id="5" name="TextBox 4"/>
          <p:cNvSpPr txBox="1"/>
          <p:nvPr/>
        </p:nvSpPr>
        <p:spPr>
          <a:xfrm>
            <a:off x="2743201" y="6019800"/>
            <a:ext cx="1904999" cy="646986"/>
          </a:xfrm>
          <a:prstGeom prst="roundRect">
            <a:avLst/>
          </a:prstGeom>
          <a:solidFill>
            <a:schemeClr val="tx2">
              <a:lumMod val="20000"/>
              <a:lumOff val="80000"/>
            </a:schemeClr>
          </a:solidFill>
          <a:ln>
            <a:noFill/>
          </a:ln>
          <a:effectLst>
            <a:glow rad="101600">
              <a:schemeClr val="accent2">
                <a:satMod val="175000"/>
                <a:alpha val="40000"/>
              </a:schemeClr>
            </a:glo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dirty="0" err="1" smtClean="0">
                <a:ln>
                  <a:solidFill>
                    <a:schemeClr val="accent2">
                      <a:lumMod val="60000"/>
                      <a:lumOff val="40000"/>
                    </a:schemeClr>
                  </a:solidFill>
                </a:ln>
              </a:rPr>
              <a:t>Ya</a:t>
            </a:r>
            <a:r>
              <a:rPr lang="en-US" sz="3200" dirty="0" smtClean="0">
                <a:ln>
                  <a:solidFill>
                    <a:schemeClr val="accent2">
                      <a:lumMod val="60000"/>
                      <a:lumOff val="40000"/>
                    </a:schemeClr>
                  </a:solidFill>
                </a:ln>
              </a:rPr>
              <a:t> </a:t>
            </a:r>
            <a:r>
              <a:rPr lang="en-US" sz="3200" dirty="0" err="1" smtClean="0">
                <a:ln>
                  <a:solidFill>
                    <a:schemeClr val="accent2">
                      <a:lumMod val="60000"/>
                      <a:lumOff val="40000"/>
                    </a:schemeClr>
                  </a:solidFill>
                </a:ln>
              </a:rPr>
              <a:t>Yeabu</a:t>
            </a:r>
            <a:endParaRPr lang="en-US" sz="3200" dirty="0">
              <a:ln>
                <a:solidFill>
                  <a:schemeClr val="accent2">
                    <a:lumMod val="60000"/>
                    <a:lumOff val="40000"/>
                  </a:schemeClr>
                </a:solidFill>
              </a:ln>
            </a:endParaRPr>
          </a:p>
        </p:txBody>
      </p:sp>
    </p:spTree>
    <p:extLst>
      <p:ext uri="{BB962C8B-B14F-4D97-AF65-F5344CB8AC3E}">
        <p14:creationId xmlns:p14="http://schemas.microsoft.com/office/powerpoint/2010/main" val="17184802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04800" y="3200400"/>
            <a:ext cx="5105445" cy="340329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886200" y="304800"/>
            <a:ext cx="5029200" cy="33528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 name="TextBox 1"/>
          <p:cNvSpPr txBox="1"/>
          <p:nvPr/>
        </p:nvSpPr>
        <p:spPr>
          <a:xfrm>
            <a:off x="533400" y="457200"/>
            <a:ext cx="2667000" cy="2308324"/>
          </a:xfrm>
          <a:prstGeom prst="rect">
            <a:avLst/>
          </a:prstGeom>
          <a:noFill/>
        </p:spPr>
        <p:txBody>
          <a:bodyPr wrap="square" rtlCol="0">
            <a:spAutoFit/>
          </a:bodyPr>
          <a:lstStyle/>
          <a:p>
            <a:pPr algn="ctr"/>
            <a:r>
              <a:rPr lang="en-US" sz="2400" dirty="0" smtClean="0">
                <a:solidFill>
                  <a:schemeClr val="accent2">
                    <a:lumMod val="75000"/>
                  </a:schemeClr>
                </a:solidFill>
              </a:rPr>
              <a:t>Much of the brokenness in the lives of PWDs is related to the broken society in which they live</a:t>
            </a:r>
            <a:r>
              <a:rPr lang="en-US" dirty="0" smtClean="0">
                <a:solidFill>
                  <a:schemeClr val="accent2">
                    <a:lumMod val="75000"/>
                  </a:schemeClr>
                </a:solidFill>
              </a:rPr>
              <a:t>.</a:t>
            </a:r>
            <a:endParaRPr lang="en-US" dirty="0">
              <a:solidFill>
                <a:schemeClr val="accent2">
                  <a:lumMod val="75000"/>
                </a:schemeClr>
              </a:solidFill>
            </a:endParaRPr>
          </a:p>
        </p:txBody>
      </p:sp>
    </p:spTree>
    <p:extLst>
      <p:ext uri="{BB962C8B-B14F-4D97-AF65-F5344CB8AC3E}">
        <p14:creationId xmlns:p14="http://schemas.microsoft.com/office/powerpoint/2010/main" val="2219383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3124200" y="381711"/>
            <a:ext cx="5410200" cy="6247689"/>
          </a:xfrm>
        </p:spPr>
        <p:txBody>
          <a:bodyPr>
            <a:normAutofit fontScale="77500" lnSpcReduction="20000"/>
          </a:bodyPr>
          <a:lstStyle/>
          <a:p>
            <a:r>
              <a:rPr lang="en-US" sz="3100" i="1" dirty="0">
                <a:solidFill>
                  <a:schemeClr val="bg1">
                    <a:lumMod val="25000"/>
                  </a:schemeClr>
                </a:solidFill>
                <a:ea typeface="Times New Roman"/>
              </a:rPr>
              <a:t>Because an “unknown” blind beggar is special to God, we must have compassion for him individually. This compassion must be visible in specific acts of mercy, but our compassion for him must go deep enough to create a society that can see that a blind man is a special person. He should not have to live a hand-to-mouth, insecure existence until one day he falls sick, becomes too weak to beg, and rots by the roadside to be eaten by beasts, birds and worms. A society that cannot see the intrinsic value of a blind beggar is blind to truth. Its blindness needs to be exposed so that it can be transformed into a humane and compassionate community</a:t>
            </a:r>
            <a:r>
              <a:rPr lang="en-US" sz="3100" i="1" dirty="0" smtClean="0">
                <a:solidFill>
                  <a:schemeClr val="bg1">
                    <a:lumMod val="25000"/>
                  </a:schemeClr>
                </a:solidFill>
                <a:ea typeface="Times New Roman"/>
              </a:rPr>
              <a:t>.</a:t>
            </a:r>
          </a:p>
          <a:p>
            <a:endParaRPr lang="en-US" sz="2600" i="1" dirty="0" smtClean="0">
              <a:solidFill>
                <a:schemeClr val="bg1">
                  <a:lumMod val="25000"/>
                </a:schemeClr>
              </a:solidFill>
              <a:ea typeface="Times New Roman"/>
            </a:endParaRPr>
          </a:p>
          <a:p>
            <a:pPr algn="ctr"/>
            <a:r>
              <a:rPr lang="en-US" sz="2300" i="1" dirty="0" smtClean="0">
                <a:solidFill>
                  <a:schemeClr val="bg1">
                    <a:lumMod val="25000"/>
                  </a:schemeClr>
                </a:solidFill>
              </a:rPr>
              <a:t>~ Vishal </a:t>
            </a:r>
            <a:r>
              <a:rPr lang="en-US" sz="2300" i="1" dirty="0" err="1" smtClean="0">
                <a:solidFill>
                  <a:schemeClr val="bg1">
                    <a:lumMod val="25000"/>
                  </a:schemeClr>
                </a:solidFill>
              </a:rPr>
              <a:t>Mangalwadi</a:t>
            </a:r>
            <a:r>
              <a:rPr lang="en-US" sz="2300" i="1" dirty="0" smtClean="0">
                <a:solidFill>
                  <a:schemeClr val="bg1">
                    <a:lumMod val="25000"/>
                  </a:schemeClr>
                </a:solidFill>
              </a:rPr>
              <a:t>, “Truth and Transformation: A Manifesto for Ailing Nations”</a:t>
            </a:r>
            <a:endParaRPr lang="en-US" sz="2300" dirty="0">
              <a:solidFill>
                <a:schemeClr val="bg1">
                  <a:lumMod val="25000"/>
                </a:schemeClr>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2386522" cy="3568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1785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pPr algn="ctr"/>
            <a:r>
              <a:rPr lang="en-US" spc="0" dirty="0" smtClean="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latin typeface="Litera Serial" pitchFamily="50" charset="0"/>
              </a:rPr>
              <a:t>Jesus – Our Ministry Example</a:t>
            </a:r>
            <a:endParaRPr lang="en-US" spc="0"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latin typeface="Litera Serial" pitchFamily="50" charset="0"/>
            </a:endParaRPr>
          </a:p>
        </p:txBody>
      </p:sp>
      <p:sp>
        <p:nvSpPr>
          <p:cNvPr id="3" name="Content Placeholder 2"/>
          <p:cNvSpPr>
            <a:spLocks noGrp="1"/>
          </p:cNvSpPr>
          <p:nvPr>
            <p:ph idx="1"/>
          </p:nvPr>
        </p:nvSpPr>
        <p:spPr>
          <a:xfrm>
            <a:off x="457200" y="1905000"/>
            <a:ext cx="8229600" cy="4221163"/>
          </a:xfrm>
          <a:effectLst>
            <a:glow rad="101600">
              <a:schemeClr val="accent5">
                <a:satMod val="175000"/>
                <a:alpha val="40000"/>
              </a:schemeClr>
            </a:glow>
          </a:effectLst>
        </p:spPr>
        <p:txBody>
          <a:bodyPr numCol="4" spcCol="457200">
            <a:normAutofit/>
          </a:bodyPr>
          <a:lstStyle/>
          <a:p>
            <a:r>
              <a:rPr lang="en-US" sz="1700" dirty="0" smtClean="0"/>
              <a:t>Matt</a:t>
            </a:r>
            <a:r>
              <a:rPr lang="en-US" sz="1700" dirty="0"/>
              <a:t>. 4:23-24</a:t>
            </a:r>
          </a:p>
          <a:p>
            <a:r>
              <a:rPr lang="en-US" sz="1700" dirty="0"/>
              <a:t>Matt. 8:1-4</a:t>
            </a:r>
          </a:p>
          <a:p>
            <a:r>
              <a:rPr lang="en-US" sz="1700" dirty="0"/>
              <a:t>Matt. 8:5-10</a:t>
            </a:r>
          </a:p>
          <a:p>
            <a:r>
              <a:rPr lang="en-US" sz="1700" dirty="0"/>
              <a:t>Matt. 9:1-7</a:t>
            </a:r>
          </a:p>
          <a:p>
            <a:r>
              <a:rPr lang="en-US" sz="1700" dirty="0"/>
              <a:t>Matt.9:27-30</a:t>
            </a:r>
          </a:p>
          <a:p>
            <a:r>
              <a:rPr lang="en-US" sz="1700" dirty="0"/>
              <a:t>Matt. 9:32-33</a:t>
            </a:r>
          </a:p>
          <a:p>
            <a:r>
              <a:rPr lang="en-US" sz="1700" dirty="0"/>
              <a:t>Matt. 10:1</a:t>
            </a:r>
          </a:p>
          <a:p>
            <a:r>
              <a:rPr lang="en-US" sz="1700" dirty="0"/>
              <a:t>Matt. 10:8</a:t>
            </a:r>
          </a:p>
          <a:p>
            <a:r>
              <a:rPr lang="en-US" sz="1700" dirty="0"/>
              <a:t>Matt. 11:4-6</a:t>
            </a:r>
          </a:p>
          <a:p>
            <a:r>
              <a:rPr lang="en-US" sz="1700" dirty="0"/>
              <a:t>Matt. 12:9-13</a:t>
            </a:r>
          </a:p>
          <a:p>
            <a:r>
              <a:rPr lang="en-US" sz="1700" dirty="0"/>
              <a:t>Matt. 12:22</a:t>
            </a:r>
          </a:p>
          <a:p>
            <a:r>
              <a:rPr lang="en-US" sz="1700" dirty="0"/>
              <a:t>Matt. 15:30-31</a:t>
            </a:r>
          </a:p>
          <a:p>
            <a:r>
              <a:rPr lang="en-US" sz="1700" dirty="0"/>
              <a:t>Matt. 17:14-18</a:t>
            </a:r>
          </a:p>
          <a:p>
            <a:r>
              <a:rPr lang="en-US" sz="1700" dirty="0"/>
              <a:t>Matt. 20:30-34</a:t>
            </a:r>
          </a:p>
          <a:p>
            <a:r>
              <a:rPr lang="en-US" sz="1700" dirty="0"/>
              <a:t>Matt. 26:6-7</a:t>
            </a:r>
          </a:p>
          <a:p>
            <a:r>
              <a:rPr lang="en-US" sz="1700" dirty="0"/>
              <a:t>Mk. 1:40-45</a:t>
            </a:r>
          </a:p>
          <a:p>
            <a:r>
              <a:rPr lang="en-US" sz="1700" dirty="0"/>
              <a:t>Mk. 2:3-12</a:t>
            </a:r>
          </a:p>
          <a:p>
            <a:r>
              <a:rPr lang="en-US" sz="1700" dirty="0"/>
              <a:t>Mk. 3:1-6</a:t>
            </a:r>
          </a:p>
          <a:p>
            <a:r>
              <a:rPr lang="en-US" sz="1700" dirty="0"/>
              <a:t>Mk. 7:32-37</a:t>
            </a:r>
          </a:p>
          <a:p>
            <a:r>
              <a:rPr lang="en-US" sz="1700" dirty="0"/>
              <a:t>Mk. 8:22-26</a:t>
            </a:r>
          </a:p>
          <a:p>
            <a:r>
              <a:rPr lang="en-US" sz="1700" dirty="0"/>
              <a:t>Mk. 9:17-29</a:t>
            </a:r>
          </a:p>
          <a:p>
            <a:r>
              <a:rPr lang="en-US" sz="1700" dirty="0"/>
              <a:t>Mk. 10:46-52</a:t>
            </a:r>
          </a:p>
          <a:p>
            <a:r>
              <a:rPr lang="en-US" sz="1700" dirty="0"/>
              <a:t>Mk. 14:3</a:t>
            </a:r>
          </a:p>
          <a:p>
            <a:r>
              <a:rPr lang="en-US" sz="1700" dirty="0" err="1"/>
              <a:t>Lk</a:t>
            </a:r>
            <a:r>
              <a:rPr lang="en-US" sz="1700" dirty="0"/>
              <a:t>. 1:20-23, 61-64</a:t>
            </a:r>
          </a:p>
          <a:p>
            <a:r>
              <a:rPr lang="en-US" sz="1700" dirty="0" err="1"/>
              <a:t>Lk</a:t>
            </a:r>
            <a:r>
              <a:rPr lang="en-US" sz="1700" dirty="0"/>
              <a:t>. 5:12-14</a:t>
            </a:r>
          </a:p>
          <a:p>
            <a:r>
              <a:rPr lang="en-US" sz="1700" dirty="0" err="1"/>
              <a:t>Lk</a:t>
            </a:r>
            <a:r>
              <a:rPr lang="en-US" sz="1700" dirty="0"/>
              <a:t>. 5:18-26</a:t>
            </a:r>
          </a:p>
          <a:p>
            <a:r>
              <a:rPr lang="en-US" sz="1700" dirty="0" err="1"/>
              <a:t>Lk</a:t>
            </a:r>
            <a:r>
              <a:rPr lang="en-US" sz="1700" dirty="0"/>
              <a:t>. 6:6-11</a:t>
            </a:r>
          </a:p>
          <a:p>
            <a:r>
              <a:rPr lang="en-US" sz="1700" dirty="0" err="1"/>
              <a:t>Lk</a:t>
            </a:r>
            <a:r>
              <a:rPr lang="en-US" sz="1700" dirty="0"/>
              <a:t>. 7:21-23</a:t>
            </a:r>
          </a:p>
          <a:p>
            <a:r>
              <a:rPr lang="en-US" sz="1700" dirty="0" err="1"/>
              <a:t>Lk</a:t>
            </a:r>
            <a:r>
              <a:rPr lang="en-US" sz="1700" dirty="0"/>
              <a:t>. 11:14</a:t>
            </a:r>
          </a:p>
          <a:p>
            <a:r>
              <a:rPr lang="en-US" sz="1700" dirty="0" err="1"/>
              <a:t>Lk</a:t>
            </a:r>
            <a:r>
              <a:rPr lang="en-US" sz="1700" dirty="0"/>
              <a:t>. 13:10-17</a:t>
            </a:r>
          </a:p>
          <a:p>
            <a:r>
              <a:rPr lang="en-US" sz="1700" dirty="0" err="1"/>
              <a:t>Lk</a:t>
            </a:r>
            <a:r>
              <a:rPr lang="en-US" sz="1700" dirty="0"/>
              <a:t>. 14:2-6</a:t>
            </a:r>
          </a:p>
          <a:p>
            <a:r>
              <a:rPr lang="en-US" sz="1700" dirty="0" err="1"/>
              <a:t>Lk</a:t>
            </a:r>
            <a:r>
              <a:rPr lang="en-US" sz="1700" dirty="0"/>
              <a:t>. 14:12-14</a:t>
            </a:r>
          </a:p>
          <a:p>
            <a:r>
              <a:rPr lang="en-US" sz="1700" dirty="0" err="1"/>
              <a:t>Lk</a:t>
            </a:r>
            <a:r>
              <a:rPr lang="en-US" sz="1700" dirty="0"/>
              <a:t>. 14:21</a:t>
            </a:r>
          </a:p>
          <a:p>
            <a:r>
              <a:rPr lang="en-US" sz="1700" dirty="0" err="1"/>
              <a:t>Lk</a:t>
            </a:r>
            <a:r>
              <a:rPr lang="en-US" sz="1700" dirty="0"/>
              <a:t>. 17:11-19</a:t>
            </a:r>
          </a:p>
          <a:p>
            <a:r>
              <a:rPr lang="en-US" sz="1700" dirty="0" err="1"/>
              <a:t>Lk</a:t>
            </a:r>
            <a:r>
              <a:rPr lang="en-US" sz="1700" dirty="0"/>
              <a:t>. 18:35-43</a:t>
            </a:r>
          </a:p>
          <a:p>
            <a:r>
              <a:rPr lang="en-US" sz="1700" dirty="0"/>
              <a:t>Jn. 5:2-17</a:t>
            </a:r>
          </a:p>
          <a:p>
            <a:r>
              <a:rPr lang="en-US" sz="1700" dirty="0"/>
              <a:t>Jn. 9:1-41</a:t>
            </a:r>
          </a:p>
          <a:p>
            <a:pPr marL="0" indent="0">
              <a:buNone/>
            </a:pPr>
            <a:endParaRPr lang="en-US" sz="1700" dirty="0"/>
          </a:p>
          <a:p>
            <a:r>
              <a:rPr lang="en-US" sz="1700" dirty="0" smtClean="0"/>
              <a:t>Acts </a:t>
            </a:r>
            <a:r>
              <a:rPr lang="en-US" sz="1700" dirty="0"/>
              <a:t>3:1-10</a:t>
            </a:r>
          </a:p>
          <a:p>
            <a:r>
              <a:rPr lang="en-US" sz="1700" dirty="0"/>
              <a:t>Acts 5:12-16</a:t>
            </a:r>
          </a:p>
          <a:p>
            <a:r>
              <a:rPr lang="en-US" sz="1700" dirty="0"/>
              <a:t>Acts 8:7</a:t>
            </a:r>
          </a:p>
          <a:p>
            <a:r>
              <a:rPr lang="en-US" sz="1700" dirty="0"/>
              <a:t>Acts 9:8-19</a:t>
            </a:r>
          </a:p>
          <a:p>
            <a:r>
              <a:rPr lang="en-US" sz="1700" dirty="0"/>
              <a:t>Acts 9:32-34</a:t>
            </a:r>
          </a:p>
          <a:p>
            <a:r>
              <a:rPr lang="en-US" sz="1700" dirty="0"/>
              <a:t>Acts 14:8-10</a:t>
            </a:r>
          </a:p>
          <a:p>
            <a:endParaRPr lang="en-US" sz="1700" dirty="0"/>
          </a:p>
        </p:txBody>
      </p:sp>
    </p:spTree>
    <p:extLst>
      <p:ext uri="{BB962C8B-B14F-4D97-AF65-F5344CB8AC3E}">
        <p14:creationId xmlns:p14="http://schemas.microsoft.com/office/powerpoint/2010/main" val="29575631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ln>
            <a:noFill/>
          </a:ln>
        </p:spPr>
        <p:txBody>
          <a:bodyPr/>
          <a:lstStyle/>
          <a:p>
            <a:pPr algn="ctr"/>
            <a:r>
              <a:rPr lang="en-US" spc="0" dirty="0" smtClean="0">
                <a:ln w="18000">
                  <a:solidFill>
                    <a:schemeClr val="accent2">
                      <a:lumMod val="75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latin typeface="Litera Serial" pitchFamily="50" charset="0"/>
              </a:rPr>
              <a:t>Jesus Defines Himself</a:t>
            </a:r>
            <a:endParaRPr lang="en-US" spc="0" dirty="0">
              <a:ln w="18000">
                <a:solidFill>
                  <a:schemeClr val="accent2">
                    <a:lumMod val="75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latin typeface="Litera Serial" pitchFamily="50" charset="0"/>
            </a:endParaRPr>
          </a:p>
        </p:txBody>
      </p:sp>
      <p:sp>
        <p:nvSpPr>
          <p:cNvPr id="3" name="Content Placeholder 2"/>
          <p:cNvSpPr>
            <a:spLocks noGrp="1"/>
          </p:cNvSpPr>
          <p:nvPr>
            <p:ph idx="1"/>
          </p:nvPr>
        </p:nvSpPr>
        <p:spPr>
          <a:xfrm>
            <a:off x="457200" y="1219200"/>
            <a:ext cx="8229600" cy="5257800"/>
          </a:xfrm>
        </p:spPr>
        <p:txBody>
          <a:bodyPr>
            <a:normAutofit/>
          </a:bodyPr>
          <a:lstStyle/>
          <a:p>
            <a:pPr marL="0" indent="0">
              <a:buNone/>
            </a:pPr>
            <a:r>
              <a:rPr lang="en-US" sz="3200" dirty="0" smtClean="0">
                <a:solidFill>
                  <a:schemeClr val="accent2">
                    <a:lumMod val="75000"/>
                  </a:schemeClr>
                </a:solidFill>
                <a:latin typeface="Litera Serial" pitchFamily="50" charset="0"/>
              </a:rPr>
              <a:t>Luke 7:22</a:t>
            </a:r>
          </a:p>
          <a:p>
            <a:pPr marL="0" indent="0">
              <a:buNone/>
            </a:pPr>
            <a:endParaRPr lang="en-US" sz="3200" dirty="0" smtClean="0">
              <a:solidFill>
                <a:schemeClr val="accent2">
                  <a:lumMod val="75000"/>
                </a:schemeClr>
              </a:solidFill>
              <a:latin typeface="Litera Serial" pitchFamily="50" charset="0"/>
            </a:endParaRPr>
          </a:p>
          <a:p>
            <a:pPr marL="0" indent="0">
              <a:buNone/>
            </a:pPr>
            <a:r>
              <a:rPr lang="en-US" sz="3200" dirty="0" smtClean="0">
                <a:solidFill>
                  <a:schemeClr val="accent2">
                    <a:lumMod val="75000"/>
                  </a:schemeClr>
                </a:solidFill>
                <a:latin typeface="Litera Serial" pitchFamily="50" charset="0"/>
              </a:rPr>
              <a:t>And he answered them, “Go and tell John what you have seen and heard: the </a:t>
            </a:r>
            <a:r>
              <a:rPr lang="en-US" sz="3200" b="1" dirty="0" smtClean="0">
                <a:solidFill>
                  <a:schemeClr val="accent2">
                    <a:lumMod val="75000"/>
                  </a:schemeClr>
                </a:solidFill>
                <a:latin typeface="Litera Serial" pitchFamily="50" charset="0"/>
              </a:rPr>
              <a:t>blind</a:t>
            </a:r>
            <a:r>
              <a:rPr lang="en-US" sz="3200" dirty="0" smtClean="0">
                <a:solidFill>
                  <a:schemeClr val="accent2">
                    <a:lumMod val="75000"/>
                  </a:schemeClr>
                </a:solidFill>
                <a:latin typeface="Litera Serial" pitchFamily="50" charset="0"/>
              </a:rPr>
              <a:t> receive their sight, the </a:t>
            </a:r>
            <a:r>
              <a:rPr lang="en-US" sz="3200" b="1" dirty="0" smtClean="0">
                <a:solidFill>
                  <a:schemeClr val="accent2">
                    <a:lumMod val="75000"/>
                  </a:schemeClr>
                </a:solidFill>
                <a:latin typeface="Litera Serial" pitchFamily="50" charset="0"/>
              </a:rPr>
              <a:t>lame</a:t>
            </a:r>
            <a:r>
              <a:rPr lang="en-US" sz="3200" dirty="0" smtClean="0">
                <a:solidFill>
                  <a:schemeClr val="accent2">
                    <a:lumMod val="75000"/>
                  </a:schemeClr>
                </a:solidFill>
                <a:latin typeface="Litera Serial" pitchFamily="50" charset="0"/>
              </a:rPr>
              <a:t> walk, </a:t>
            </a:r>
            <a:r>
              <a:rPr lang="en-US" sz="3200" b="1" dirty="0" smtClean="0">
                <a:solidFill>
                  <a:schemeClr val="accent2">
                    <a:lumMod val="75000"/>
                  </a:schemeClr>
                </a:solidFill>
                <a:latin typeface="Litera Serial" pitchFamily="50" charset="0"/>
              </a:rPr>
              <a:t>lepers</a:t>
            </a:r>
            <a:r>
              <a:rPr lang="en-US" sz="3200" dirty="0" smtClean="0">
                <a:solidFill>
                  <a:schemeClr val="accent2">
                    <a:lumMod val="75000"/>
                  </a:schemeClr>
                </a:solidFill>
                <a:latin typeface="Litera Serial" pitchFamily="50" charset="0"/>
              </a:rPr>
              <a:t> are cleansed, and the </a:t>
            </a:r>
            <a:r>
              <a:rPr lang="en-US" sz="3200" b="1" dirty="0" smtClean="0">
                <a:solidFill>
                  <a:schemeClr val="accent2">
                    <a:lumMod val="75000"/>
                  </a:schemeClr>
                </a:solidFill>
                <a:latin typeface="Litera Serial" pitchFamily="50" charset="0"/>
              </a:rPr>
              <a:t>deaf</a:t>
            </a:r>
            <a:r>
              <a:rPr lang="en-US" sz="3200" dirty="0" smtClean="0">
                <a:solidFill>
                  <a:schemeClr val="accent2">
                    <a:lumMod val="75000"/>
                  </a:schemeClr>
                </a:solidFill>
                <a:latin typeface="Litera Serial" pitchFamily="50" charset="0"/>
              </a:rPr>
              <a:t> hear; the dead are raised up, the </a:t>
            </a:r>
            <a:r>
              <a:rPr lang="en-US" sz="3200" b="1" dirty="0" smtClean="0">
                <a:solidFill>
                  <a:schemeClr val="accent2">
                    <a:lumMod val="75000"/>
                  </a:schemeClr>
                </a:solidFill>
                <a:latin typeface="Litera Serial" pitchFamily="50" charset="0"/>
              </a:rPr>
              <a:t>poor</a:t>
            </a:r>
            <a:r>
              <a:rPr lang="en-US" sz="3200" dirty="0" smtClean="0">
                <a:solidFill>
                  <a:schemeClr val="accent2">
                    <a:lumMod val="75000"/>
                  </a:schemeClr>
                </a:solidFill>
                <a:latin typeface="Litera Serial" pitchFamily="50" charset="0"/>
              </a:rPr>
              <a:t> have good news preached to them.”</a:t>
            </a:r>
            <a:endParaRPr lang="en-US" sz="3200" dirty="0">
              <a:solidFill>
                <a:schemeClr val="accent2">
                  <a:lumMod val="75000"/>
                </a:schemeClr>
              </a:solidFill>
              <a:latin typeface="Litera Serial" pitchFamily="50" charset="0"/>
            </a:endParaRPr>
          </a:p>
        </p:txBody>
      </p:sp>
    </p:spTree>
    <p:extLst>
      <p:ext uri="{BB962C8B-B14F-4D97-AF65-F5344CB8AC3E}">
        <p14:creationId xmlns:p14="http://schemas.microsoft.com/office/powerpoint/2010/main" val="14741671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normAutofit/>
          </a:bodyPr>
          <a:lstStyle/>
          <a:p>
            <a:pPr marL="0" indent="0" algn="ctr">
              <a:buNone/>
            </a:pPr>
            <a:endParaRPr lang="en-US" sz="4000" dirty="0" smtClean="0">
              <a:latin typeface="Museo Slab 500" pitchFamily="50" charset="0"/>
            </a:endParaRPr>
          </a:p>
          <a:p>
            <a:pPr marL="0" indent="0" algn="ctr">
              <a:buNone/>
            </a:pPr>
            <a:r>
              <a:rPr lang="en-US" sz="4000" dirty="0" smtClean="0">
                <a:latin typeface="Museo Slab 500" pitchFamily="50" charset="0"/>
              </a:rPr>
              <a:t>What about you? </a:t>
            </a:r>
          </a:p>
          <a:p>
            <a:pPr marL="0" indent="0" algn="ctr">
              <a:buNone/>
            </a:pPr>
            <a:endParaRPr lang="en-US" sz="4000" dirty="0" smtClean="0">
              <a:latin typeface="Museo Slab 500" pitchFamily="50" charset="0"/>
            </a:endParaRPr>
          </a:p>
          <a:p>
            <a:pPr marL="0" indent="0" algn="ctr">
              <a:buNone/>
            </a:pPr>
            <a:r>
              <a:rPr lang="en-US" sz="4000" dirty="0" smtClean="0">
                <a:latin typeface="Museo Slab 500" pitchFamily="50" charset="0"/>
              </a:rPr>
              <a:t>What are the implications for YOUR ministry, as you follow in His footsteps?</a:t>
            </a:r>
            <a:endParaRPr lang="en-US" sz="4000" dirty="0">
              <a:latin typeface="Museo Slab 500" pitchFamily="50" charset="0"/>
            </a:endParaRPr>
          </a:p>
        </p:txBody>
      </p:sp>
    </p:spTree>
    <p:extLst>
      <p:ext uri="{BB962C8B-B14F-4D97-AF65-F5344CB8AC3E}">
        <p14:creationId xmlns:p14="http://schemas.microsoft.com/office/powerpoint/2010/main" val="37384959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823895">
            <a:off x="298347" y="431072"/>
            <a:ext cx="3243262" cy="23165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79640">
            <a:off x="217576" y="2564649"/>
            <a:ext cx="3064476" cy="21894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88564">
            <a:off x="5904036" y="4552560"/>
            <a:ext cx="3050013" cy="21789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16413">
            <a:off x="5651315" y="380240"/>
            <a:ext cx="3226361" cy="21509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968935">
            <a:off x="307463" y="4437636"/>
            <a:ext cx="3123971" cy="24997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228759">
            <a:off x="5979579" y="2418722"/>
            <a:ext cx="3006436" cy="21474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76600" y="1643922"/>
            <a:ext cx="2665398" cy="39980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10000" y="6019800"/>
            <a:ext cx="1524000" cy="723900"/>
          </a:xfrm>
          <a:prstGeom prst="rect">
            <a:avLst/>
          </a:prstGeom>
        </p:spPr>
      </p:pic>
    </p:spTree>
    <p:extLst>
      <p:ext uri="{BB962C8B-B14F-4D97-AF65-F5344CB8AC3E}">
        <p14:creationId xmlns:p14="http://schemas.microsoft.com/office/powerpoint/2010/main" val="4113223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38200"/>
            <a:ext cx="7696200" cy="4944398"/>
          </a:xfrm>
        </p:spPr>
        <p:txBody>
          <a:bodyPr>
            <a:normAutofit/>
          </a:bodyPr>
          <a:lstStyle/>
          <a:p>
            <a:pPr marL="0" indent="0" algn="ctr">
              <a:buNone/>
            </a:pPr>
            <a:r>
              <a:rPr lang="en-US" sz="4000" b="1" dirty="0">
                <a:latin typeface="Litera Serial" pitchFamily="50" charset="0"/>
              </a:rPr>
              <a:t>Exodus </a:t>
            </a:r>
            <a:r>
              <a:rPr lang="en-US" sz="4000" b="1" dirty="0" smtClean="0">
                <a:latin typeface="Litera Serial" pitchFamily="50" charset="0"/>
              </a:rPr>
              <a:t>4:11</a:t>
            </a:r>
          </a:p>
          <a:p>
            <a:pPr marL="0" indent="0" algn="ctr">
              <a:buNone/>
            </a:pPr>
            <a:endParaRPr lang="en-US" sz="4000" b="1" dirty="0">
              <a:latin typeface="Litera Serial" pitchFamily="50" charset="0"/>
            </a:endParaRPr>
          </a:p>
          <a:p>
            <a:pPr marL="0" indent="0" algn="ctr">
              <a:buNone/>
            </a:pPr>
            <a:r>
              <a:rPr lang="en-US" sz="4000" dirty="0" smtClean="0">
                <a:latin typeface="Litera Serial" pitchFamily="50" charset="0"/>
              </a:rPr>
              <a:t>Then </a:t>
            </a:r>
            <a:r>
              <a:rPr lang="en-US" sz="4000" dirty="0">
                <a:latin typeface="Litera Serial" pitchFamily="50" charset="0"/>
              </a:rPr>
              <a:t>the </a:t>
            </a:r>
            <a:r>
              <a:rPr lang="en-US" sz="4000" cap="small" dirty="0">
                <a:latin typeface="Litera Serial" pitchFamily="50" charset="0"/>
              </a:rPr>
              <a:t>Lord</a:t>
            </a:r>
            <a:r>
              <a:rPr lang="en-US" sz="4000" dirty="0">
                <a:latin typeface="Litera Serial" pitchFamily="50" charset="0"/>
              </a:rPr>
              <a:t> said to him, “Who has made man's mouth? Who makes him mute, or deaf, or seeing, or blind? Is it not I, the </a:t>
            </a:r>
            <a:r>
              <a:rPr lang="en-US" sz="4000" cap="small" dirty="0">
                <a:latin typeface="Litera Serial" pitchFamily="50" charset="0"/>
              </a:rPr>
              <a:t>Lord</a:t>
            </a:r>
            <a:r>
              <a:rPr lang="en-US" sz="4000" dirty="0">
                <a:latin typeface="Litera Serial" pitchFamily="50" charset="0"/>
              </a:rPr>
              <a:t>?</a:t>
            </a:r>
          </a:p>
        </p:txBody>
      </p:sp>
    </p:spTree>
    <p:extLst>
      <p:ext uri="{BB962C8B-B14F-4D97-AF65-F5344CB8AC3E}">
        <p14:creationId xmlns:p14="http://schemas.microsoft.com/office/powerpoint/2010/main" val="284224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lstStyle/>
          <a:p>
            <a:pPr marL="0" indent="0" algn="ctr">
              <a:buNone/>
            </a:pPr>
            <a:endParaRPr lang="en-US" sz="2800" dirty="0" smtClean="0">
              <a:latin typeface="Litera Serial" pitchFamily="50" charset="0"/>
            </a:endParaRPr>
          </a:p>
          <a:p>
            <a:pPr marL="0" indent="0" algn="ctr">
              <a:buNone/>
            </a:pPr>
            <a:r>
              <a:rPr lang="en-US" sz="2800" b="1" dirty="0" smtClean="0">
                <a:latin typeface="Litera Serial" pitchFamily="50" charset="0"/>
              </a:rPr>
              <a:t>2 Corinthians 12:7-10</a:t>
            </a:r>
            <a:r>
              <a:rPr lang="en-US" b="1" dirty="0" smtClean="0">
                <a:latin typeface="Litera Serial" pitchFamily="50" charset="0"/>
              </a:rPr>
              <a:t/>
            </a:r>
            <a:br>
              <a:rPr lang="en-US" b="1" dirty="0" smtClean="0">
                <a:latin typeface="Litera Serial" pitchFamily="50" charset="0"/>
              </a:rPr>
            </a:br>
            <a:r>
              <a:rPr lang="en-US" b="1" dirty="0" smtClean="0">
                <a:latin typeface="Litera Serial" pitchFamily="50" charset="0"/>
              </a:rPr>
              <a:t/>
            </a:r>
            <a:br>
              <a:rPr lang="en-US" b="1" dirty="0" smtClean="0">
                <a:latin typeface="Litera Serial" pitchFamily="50" charset="0"/>
              </a:rPr>
            </a:br>
            <a:r>
              <a:rPr lang="en-US" sz="2600" dirty="0" smtClean="0">
                <a:latin typeface="Litera Serial" pitchFamily="50" charset="0"/>
              </a:rPr>
              <a:t>So </a:t>
            </a:r>
            <a:r>
              <a:rPr lang="en-US" sz="2600" dirty="0">
                <a:latin typeface="Litera Serial" pitchFamily="50" charset="0"/>
              </a:rPr>
              <a:t>to keep me from becoming conceited because of the surpassing greatness of the revelations, a thorn was given me in the flesh, a messenger of Satan to harass me, to keep me from becoming conceited. Three times I pleaded with the Lord about this, that it should leave me. But he said to me, “My grace is sufficient for you, for my power is made perfect in weakness.” Therefore I will boast all the more gladly of my weaknesses, so that the power of Christ may rest upon me. For the sake of Christ, then, I am content with weaknesses, insults, hardships, persecutions, and calamities. For when I am weak, then I am strong.</a:t>
            </a:r>
            <a:endParaRPr lang="en-US" sz="2600" dirty="0"/>
          </a:p>
        </p:txBody>
      </p:sp>
    </p:spTree>
    <p:extLst>
      <p:ext uri="{BB962C8B-B14F-4D97-AF65-F5344CB8AC3E}">
        <p14:creationId xmlns:p14="http://schemas.microsoft.com/office/powerpoint/2010/main" val="647178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lstStyle/>
          <a:p>
            <a:pPr marL="0" indent="0" algn="ctr">
              <a:buNone/>
            </a:pPr>
            <a:r>
              <a:rPr lang="en-US" sz="6000" b="1" dirty="0" smtClean="0">
                <a:latin typeface="Litera Serial" pitchFamily="50" charset="0"/>
              </a:rPr>
              <a:t>Isaiah 45:6b-7</a:t>
            </a:r>
            <a:endParaRPr lang="en-US" sz="6000" b="1" dirty="0" smtClean="0">
              <a:latin typeface="Litera Serial" pitchFamily="50" charset="0"/>
            </a:endParaRPr>
          </a:p>
          <a:p>
            <a:pPr marL="0" indent="0" algn="ctr">
              <a:buNone/>
            </a:pPr>
            <a:endParaRPr lang="en-US" sz="6000" b="1" dirty="0">
              <a:latin typeface="Litera Serial" pitchFamily="50" charset="0"/>
            </a:endParaRPr>
          </a:p>
          <a:p>
            <a:pPr marL="0" indent="0">
              <a:buNone/>
            </a:pPr>
            <a:r>
              <a:rPr lang="en-US" sz="4000" dirty="0" smtClean="0">
                <a:latin typeface="Litera Serial" pitchFamily="50" charset="0"/>
              </a:rPr>
              <a:t>I am the Lord, and there is no other. I form the light and create the darkness, I make well-being and create calamity, I am the Lord, who does all these things.</a:t>
            </a:r>
            <a:endParaRPr lang="en-US" sz="4000" dirty="0">
              <a:latin typeface="Litera Serial" pitchFamily="50" charset="0"/>
            </a:endParaRPr>
          </a:p>
          <a:p>
            <a:endParaRPr lang="en-US" dirty="0">
              <a:latin typeface="Litera Serial" pitchFamily="50" charset="0"/>
            </a:endParaRPr>
          </a:p>
        </p:txBody>
      </p:sp>
    </p:spTree>
    <p:extLst>
      <p:ext uri="{BB962C8B-B14F-4D97-AF65-F5344CB8AC3E}">
        <p14:creationId xmlns:p14="http://schemas.microsoft.com/office/powerpoint/2010/main" val="544639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lgn="ctr">
              <a:buNone/>
            </a:pPr>
            <a:r>
              <a:rPr lang="en-US" sz="4000" b="1" dirty="0">
                <a:latin typeface="Litera Serial" pitchFamily="50" charset="0"/>
              </a:rPr>
              <a:t>Jeremiah </a:t>
            </a:r>
            <a:r>
              <a:rPr lang="en-US" sz="4000" b="1" dirty="0" smtClean="0">
                <a:latin typeface="Litera Serial" pitchFamily="50" charset="0"/>
              </a:rPr>
              <a:t>32:42</a:t>
            </a:r>
            <a:endParaRPr lang="en-US" sz="4000" b="1" dirty="0">
              <a:latin typeface="Litera Serial" pitchFamily="50" charset="0"/>
            </a:endParaRPr>
          </a:p>
          <a:p>
            <a:pPr marL="0" indent="0" algn="ctr">
              <a:buNone/>
            </a:pPr>
            <a:endParaRPr lang="en-US" b="1" baseline="30000" dirty="0"/>
          </a:p>
          <a:p>
            <a:pPr marL="0" indent="0" algn="ctr">
              <a:buNone/>
            </a:pPr>
            <a:r>
              <a:rPr lang="en-US" sz="4000" b="1" baseline="30000" dirty="0">
                <a:latin typeface="Litera Serial" pitchFamily="50" charset="0"/>
              </a:rPr>
              <a:t> </a:t>
            </a:r>
            <a:r>
              <a:rPr lang="en-US" sz="4000" dirty="0">
                <a:latin typeface="Litera Serial" pitchFamily="50" charset="0"/>
              </a:rPr>
              <a:t>“For thus says the </a:t>
            </a:r>
            <a:r>
              <a:rPr lang="en-US" sz="4000" cap="small" dirty="0">
                <a:latin typeface="Litera Serial" pitchFamily="50" charset="0"/>
              </a:rPr>
              <a:t>Lord</a:t>
            </a:r>
            <a:r>
              <a:rPr lang="en-US" sz="4000" dirty="0">
                <a:latin typeface="Litera Serial" pitchFamily="50" charset="0"/>
              </a:rPr>
              <a:t>: Just as </a:t>
            </a:r>
            <a:r>
              <a:rPr lang="en-US" sz="4000" b="1" i="1" dirty="0">
                <a:latin typeface="Litera Serial" pitchFamily="50" charset="0"/>
              </a:rPr>
              <a:t>I have brought</a:t>
            </a:r>
            <a:r>
              <a:rPr lang="en-US" sz="4000" dirty="0">
                <a:latin typeface="Litera Serial" pitchFamily="50" charset="0"/>
              </a:rPr>
              <a:t> all this great disaster upon this people, so I will bring upon them all the good that I promise them.</a:t>
            </a:r>
          </a:p>
          <a:p>
            <a:endParaRPr lang="en-US" sz="4000" dirty="0">
              <a:latin typeface="Litera Serial" pitchFamily="50" charset="0"/>
            </a:endParaRPr>
          </a:p>
        </p:txBody>
      </p:sp>
    </p:spTree>
    <p:extLst>
      <p:ext uri="{BB962C8B-B14F-4D97-AF65-F5344CB8AC3E}">
        <p14:creationId xmlns:p14="http://schemas.microsoft.com/office/powerpoint/2010/main" val="799541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marL="0" indent="0" algn="ctr">
              <a:buNone/>
            </a:pPr>
            <a:endParaRPr lang="en-US" dirty="0" smtClean="0">
              <a:latin typeface="Litera Serial" pitchFamily="50" charset="0"/>
            </a:endParaRPr>
          </a:p>
          <a:p>
            <a:pPr marL="0" indent="0" algn="ctr">
              <a:buNone/>
            </a:pPr>
            <a:endParaRPr lang="en-US" dirty="0">
              <a:latin typeface="Litera Serial" pitchFamily="50" charset="0"/>
            </a:endParaRPr>
          </a:p>
          <a:p>
            <a:pPr marL="0" indent="0" algn="ctr">
              <a:buNone/>
            </a:pPr>
            <a:r>
              <a:rPr lang="en-US" sz="4000" b="1" dirty="0" smtClean="0">
                <a:latin typeface="Litera Serial" pitchFamily="50" charset="0"/>
              </a:rPr>
              <a:t>Then why?</a:t>
            </a:r>
          </a:p>
          <a:p>
            <a:pPr marL="0" indent="0" algn="ctr">
              <a:buNone/>
            </a:pPr>
            <a:endParaRPr lang="en-US" sz="4000" dirty="0" smtClean="0">
              <a:latin typeface="Litera Serial" pitchFamily="50" charset="0"/>
            </a:endParaRPr>
          </a:p>
          <a:p>
            <a:pPr marL="0" indent="0" algn="ctr">
              <a:buNone/>
            </a:pPr>
            <a:r>
              <a:rPr lang="en-US" sz="4000" dirty="0" smtClean="0">
                <a:latin typeface="Litera Serial" pitchFamily="50" charset="0"/>
              </a:rPr>
              <a:t>What is the purpose of disability in God’s economy?</a:t>
            </a:r>
            <a:endParaRPr lang="en-US" sz="4000" dirty="0">
              <a:latin typeface="Litera Serial" pitchFamily="50" charset="0"/>
            </a:endParaRPr>
          </a:p>
        </p:txBody>
      </p:sp>
    </p:spTree>
    <p:extLst>
      <p:ext uri="{BB962C8B-B14F-4D97-AF65-F5344CB8AC3E}">
        <p14:creationId xmlns:p14="http://schemas.microsoft.com/office/powerpoint/2010/main" val="2307696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lstStyle/>
          <a:p>
            <a:pPr marL="0" indent="0" algn="ctr">
              <a:buNone/>
            </a:pPr>
            <a:r>
              <a:rPr lang="en-US" sz="4000" b="1" dirty="0"/>
              <a:t>John 9:1-3</a:t>
            </a:r>
          </a:p>
          <a:p>
            <a:endParaRPr lang="en-US" dirty="0"/>
          </a:p>
          <a:p>
            <a:pPr marL="0" indent="0">
              <a:buNone/>
            </a:pPr>
            <a:r>
              <a:rPr lang="en-US" sz="3200" dirty="0" smtClean="0"/>
              <a:t>As </a:t>
            </a:r>
            <a:r>
              <a:rPr lang="en-US" sz="3200" dirty="0"/>
              <a:t>he passed by, he saw a man blind from birth. </a:t>
            </a:r>
            <a:r>
              <a:rPr lang="en-US" sz="3200" dirty="0" smtClean="0"/>
              <a:t>And </a:t>
            </a:r>
            <a:r>
              <a:rPr lang="en-US" sz="3200" dirty="0"/>
              <a:t>his disciples asked him, “Rabbi, who sinned, this man or his parents, that he was born blind?” </a:t>
            </a:r>
            <a:r>
              <a:rPr lang="en-US" sz="3200" dirty="0" smtClean="0"/>
              <a:t>Jesus </a:t>
            </a:r>
            <a:r>
              <a:rPr lang="en-US" sz="3200" dirty="0"/>
              <a:t>answered, “It was not that this man sinned, or his parents, but </a:t>
            </a:r>
            <a:r>
              <a:rPr lang="en-US" sz="3200" b="1" i="1" dirty="0"/>
              <a:t>that the works of God might be displayed in him</a:t>
            </a:r>
            <a:r>
              <a:rPr lang="en-US" sz="3200" dirty="0"/>
              <a:t>.</a:t>
            </a:r>
          </a:p>
        </p:txBody>
      </p:sp>
    </p:spTree>
    <p:extLst>
      <p:ext uri="{BB962C8B-B14F-4D97-AF65-F5344CB8AC3E}">
        <p14:creationId xmlns:p14="http://schemas.microsoft.com/office/powerpoint/2010/main" val="115487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838200"/>
            <a:ext cx="7664981" cy="51054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6839415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Custom 2">
      <a:dk1>
        <a:srgbClr val="255973"/>
      </a:dk1>
      <a:lt1>
        <a:sysClr val="window" lastClr="FFFFFF"/>
      </a:lt1>
      <a:dk2>
        <a:srgbClr val="DDC7EE"/>
      </a:dk2>
      <a:lt2>
        <a:srgbClr val="255973"/>
      </a:lt2>
      <a:accent1>
        <a:srgbClr val="1B4256"/>
      </a:accent1>
      <a:accent2>
        <a:srgbClr val="542378"/>
      </a:accent2>
      <a:accent3>
        <a:srgbClr val="99987F"/>
      </a:accent3>
      <a:accent4>
        <a:srgbClr val="1B4256"/>
      </a:accent4>
      <a:accent5>
        <a:srgbClr val="418824"/>
      </a:accent5>
      <a:accent6>
        <a:srgbClr val="B9AB6F"/>
      </a:accent6>
      <a:hlink>
        <a:srgbClr val="1B4256"/>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882</TotalTime>
  <Words>570</Words>
  <Application>Microsoft Office PowerPoint</Application>
  <PresentationFormat>On-screen Show (4:3)</PresentationFormat>
  <Paragraphs>121</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Thatch</vt:lpstr>
      <vt:lpstr>Disability:  Displaying the Works of God through  Wholistic Development</vt:lpstr>
      <vt:lpstr>God is sovereign over disability.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God displaying His glory in Suffering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Jesus – Our Ministry Example</vt:lpstr>
      <vt:lpstr>Jesus Defines Himself</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of Hope International</dc:title>
  <dc:creator>Kim Kargbo</dc:creator>
  <cp:lastModifiedBy>Kim Kargbo</cp:lastModifiedBy>
  <cp:revision>45</cp:revision>
  <dcterms:created xsi:type="dcterms:W3CDTF">2012-05-04T16:03:53Z</dcterms:created>
  <dcterms:modified xsi:type="dcterms:W3CDTF">2012-11-09T19:08:30Z</dcterms:modified>
</cp:coreProperties>
</file>