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6" r:id="rId2"/>
    <p:sldId id="310" r:id="rId3"/>
    <p:sldId id="257" r:id="rId4"/>
    <p:sldId id="258" r:id="rId5"/>
    <p:sldId id="312" r:id="rId6"/>
    <p:sldId id="288" r:id="rId7"/>
    <p:sldId id="313" r:id="rId8"/>
    <p:sldId id="299" r:id="rId9"/>
    <p:sldId id="349" r:id="rId10"/>
    <p:sldId id="317" r:id="rId11"/>
    <p:sldId id="320" r:id="rId12"/>
    <p:sldId id="318" r:id="rId13"/>
    <p:sldId id="277" r:id="rId14"/>
    <p:sldId id="321" r:id="rId15"/>
    <p:sldId id="325" r:id="rId16"/>
    <p:sldId id="261" r:id="rId17"/>
    <p:sldId id="260" r:id="rId18"/>
    <p:sldId id="291" r:id="rId19"/>
    <p:sldId id="350" r:id="rId20"/>
    <p:sldId id="351" r:id="rId21"/>
    <p:sldId id="404" r:id="rId22"/>
    <p:sldId id="332" r:id="rId23"/>
    <p:sldId id="316" r:id="rId24"/>
    <p:sldId id="286" r:id="rId25"/>
    <p:sldId id="262" r:id="rId26"/>
    <p:sldId id="328" r:id="rId27"/>
    <p:sldId id="293" r:id="rId28"/>
    <p:sldId id="281" r:id="rId29"/>
    <p:sldId id="265" r:id="rId30"/>
    <p:sldId id="285" r:id="rId31"/>
    <p:sldId id="354" r:id="rId32"/>
    <p:sldId id="352" r:id="rId33"/>
    <p:sldId id="344" r:id="rId34"/>
    <p:sldId id="300" r:id="rId35"/>
    <p:sldId id="330" r:id="rId36"/>
    <p:sldId id="289" r:id="rId37"/>
    <p:sldId id="345" r:id="rId38"/>
    <p:sldId id="308" r:id="rId39"/>
    <p:sldId id="268" r:id="rId40"/>
    <p:sldId id="334" r:id="rId41"/>
    <p:sldId id="335" r:id="rId42"/>
    <p:sldId id="269" r:id="rId43"/>
    <p:sldId id="270" r:id="rId44"/>
    <p:sldId id="338" r:id="rId45"/>
    <p:sldId id="339" r:id="rId46"/>
    <p:sldId id="346" r:id="rId47"/>
    <p:sldId id="337" r:id="rId48"/>
    <p:sldId id="35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775D2B-5C2D-4A19-9F80-7F9F733D6B8D}" v="2" dt="2023-11-08T04:45:19.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07" autoAdjust="0"/>
  </p:normalViewPr>
  <p:slideViewPr>
    <p:cSldViewPr>
      <p:cViewPr varScale="1">
        <p:scale>
          <a:sx n="55" d="100"/>
          <a:sy n="55" d="100"/>
        </p:scale>
        <p:origin x="1600" y="6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1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 Juckett" userId="e06c01020b0c3236" providerId="LiveId" clId="{7A775D2B-5C2D-4A19-9F80-7F9F733D6B8D}"/>
    <pc:docChg chg="custSel addSld delSld modSld sldOrd">
      <pc:chgData name="Roy Juckett" userId="e06c01020b0c3236" providerId="LiveId" clId="{7A775D2B-5C2D-4A19-9F80-7F9F733D6B8D}" dt="2023-11-08T04:46:12.630" v="2171" actId="20577"/>
      <pc:docMkLst>
        <pc:docMk/>
      </pc:docMkLst>
      <pc:sldChg chg="modSp mod">
        <pc:chgData name="Roy Juckett" userId="e06c01020b0c3236" providerId="LiveId" clId="{7A775D2B-5C2D-4A19-9F80-7F9F733D6B8D}" dt="2023-11-08T03:38:37.843" v="115" actId="113"/>
        <pc:sldMkLst>
          <pc:docMk/>
          <pc:sldMk cId="0" sldId="257"/>
        </pc:sldMkLst>
        <pc:spChg chg="mod">
          <ac:chgData name="Roy Juckett" userId="e06c01020b0c3236" providerId="LiveId" clId="{7A775D2B-5C2D-4A19-9F80-7F9F733D6B8D}" dt="2023-11-08T03:38:37.843" v="115" actId="113"/>
          <ac:spMkLst>
            <pc:docMk/>
            <pc:sldMk cId="0" sldId="257"/>
            <ac:spMk id="3" creationId="{00000000-0000-0000-0000-000000000000}"/>
          </ac:spMkLst>
        </pc:spChg>
      </pc:sldChg>
      <pc:sldChg chg="modSp mod">
        <pc:chgData name="Roy Juckett" userId="e06c01020b0c3236" providerId="LiveId" clId="{7A775D2B-5C2D-4A19-9F80-7F9F733D6B8D}" dt="2023-11-08T03:54:05.921" v="683" actId="115"/>
        <pc:sldMkLst>
          <pc:docMk/>
          <pc:sldMk cId="0" sldId="260"/>
        </pc:sldMkLst>
        <pc:spChg chg="mod">
          <ac:chgData name="Roy Juckett" userId="e06c01020b0c3236" providerId="LiveId" clId="{7A775D2B-5C2D-4A19-9F80-7F9F733D6B8D}" dt="2023-11-08T03:53:10.996" v="640" actId="20577"/>
          <ac:spMkLst>
            <pc:docMk/>
            <pc:sldMk cId="0" sldId="260"/>
            <ac:spMk id="2" creationId="{00000000-0000-0000-0000-000000000000}"/>
          </ac:spMkLst>
        </pc:spChg>
        <pc:spChg chg="mod">
          <ac:chgData name="Roy Juckett" userId="e06c01020b0c3236" providerId="LiveId" clId="{7A775D2B-5C2D-4A19-9F80-7F9F733D6B8D}" dt="2023-11-08T03:54:05.921" v="683" actId="115"/>
          <ac:spMkLst>
            <pc:docMk/>
            <pc:sldMk cId="0" sldId="260"/>
            <ac:spMk id="3" creationId="{00000000-0000-0000-0000-000000000000}"/>
          </ac:spMkLst>
        </pc:spChg>
      </pc:sldChg>
      <pc:sldChg chg="modSp mod">
        <pc:chgData name="Roy Juckett" userId="e06c01020b0c3236" providerId="LiveId" clId="{7A775D2B-5C2D-4A19-9F80-7F9F733D6B8D}" dt="2023-11-08T04:16:30.917" v="1526" actId="20577"/>
        <pc:sldMkLst>
          <pc:docMk/>
          <pc:sldMk cId="0" sldId="262"/>
        </pc:sldMkLst>
        <pc:spChg chg="mod">
          <ac:chgData name="Roy Juckett" userId="e06c01020b0c3236" providerId="LiveId" clId="{7A775D2B-5C2D-4A19-9F80-7F9F733D6B8D}" dt="2023-11-08T04:15:10.711" v="1453" actId="20577"/>
          <ac:spMkLst>
            <pc:docMk/>
            <pc:sldMk cId="0" sldId="262"/>
            <ac:spMk id="2" creationId="{00000000-0000-0000-0000-000000000000}"/>
          </ac:spMkLst>
        </pc:spChg>
        <pc:spChg chg="mod">
          <ac:chgData name="Roy Juckett" userId="e06c01020b0c3236" providerId="LiveId" clId="{7A775D2B-5C2D-4A19-9F80-7F9F733D6B8D}" dt="2023-11-08T04:16:30.917" v="1526" actId="20577"/>
          <ac:spMkLst>
            <pc:docMk/>
            <pc:sldMk cId="0" sldId="262"/>
            <ac:spMk id="3" creationId="{00000000-0000-0000-0000-000000000000}"/>
          </ac:spMkLst>
        </pc:spChg>
      </pc:sldChg>
      <pc:sldChg chg="modSp mod">
        <pc:chgData name="Roy Juckett" userId="e06c01020b0c3236" providerId="LiveId" clId="{7A775D2B-5C2D-4A19-9F80-7F9F733D6B8D}" dt="2023-11-08T04:35:25.746" v="2097" actId="1076"/>
        <pc:sldMkLst>
          <pc:docMk/>
          <pc:sldMk cId="0" sldId="265"/>
        </pc:sldMkLst>
        <pc:spChg chg="mod">
          <ac:chgData name="Roy Juckett" userId="e06c01020b0c3236" providerId="LiveId" clId="{7A775D2B-5C2D-4A19-9F80-7F9F733D6B8D}" dt="2023-11-08T04:34:37.050" v="2092" actId="27636"/>
          <ac:spMkLst>
            <pc:docMk/>
            <pc:sldMk cId="0" sldId="265"/>
            <ac:spMk id="2" creationId="{00000000-0000-0000-0000-000000000000}"/>
          </ac:spMkLst>
        </pc:spChg>
        <pc:spChg chg="mod">
          <ac:chgData name="Roy Juckett" userId="e06c01020b0c3236" providerId="LiveId" clId="{7A775D2B-5C2D-4A19-9F80-7F9F733D6B8D}" dt="2023-11-08T04:35:25.746" v="2097" actId="1076"/>
          <ac:spMkLst>
            <pc:docMk/>
            <pc:sldMk cId="0" sldId="265"/>
            <ac:spMk id="3" creationId="{00000000-0000-0000-0000-000000000000}"/>
          </ac:spMkLst>
        </pc:spChg>
      </pc:sldChg>
      <pc:sldChg chg="modSp mod">
        <pc:chgData name="Roy Juckett" userId="e06c01020b0c3236" providerId="LiveId" clId="{7A775D2B-5C2D-4A19-9F80-7F9F733D6B8D}" dt="2023-11-08T04:30:13.818" v="1933" actId="20577"/>
        <pc:sldMkLst>
          <pc:docMk/>
          <pc:sldMk cId="0" sldId="268"/>
        </pc:sldMkLst>
        <pc:spChg chg="mod">
          <ac:chgData name="Roy Juckett" userId="e06c01020b0c3236" providerId="LiveId" clId="{7A775D2B-5C2D-4A19-9F80-7F9F733D6B8D}" dt="2023-11-08T04:30:13.818" v="1933" actId="20577"/>
          <ac:spMkLst>
            <pc:docMk/>
            <pc:sldMk cId="0" sldId="268"/>
            <ac:spMk id="2" creationId="{00000000-0000-0000-0000-000000000000}"/>
          </ac:spMkLst>
        </pc:spChg>
        <pc:spChg chg="mod">
          <ac:chgData name="Roy Juckett" userId="e06c01020b0c3236" providerId="LiveId" clId="{7A775D2B-5C2D-4A19-9F80-7F9F733D6B8D}" dt="2023-11-08T04:30:00.129" v="1924" actId="113"/>
          <ac:spMkLst>
            <pc:docMk/>
            <pc:sldMk cId="0" sldId="268"/>
            <ac:spMk id="3" creationId="{00000000-0000-0000-0000-000000000000}"/>
          </ac:spMkLst>
        </pc:spChg>
      </pc:sldChg>
      <pc:sldChg chg="modSp mod">
        <pc:chgData name="Roy Juckett" userId="e06c01020b0c3236" providerId="LiveId" clId="{7A775D2B-5C2D-4A19-9F80-7F9F733D6B8D}" dt="2023-11-08T04:32:13.506" v="2089" actId="27636"/>
        <pc:sldMkLst>
          <pc:docMk/>
          <pc:sldMk cId="0" sldId="270"/>
        </pc:sldMkLst>
        <pc:spChg chg="mod">
          <ac:chgData name="Roy Juckett" userId="e06c01020b0c3236" providerId="LiveId" clId="{7A775D2B-5C2D-4A19-9F80-7F9F733D6B8D}" dt="2023-11-08T04:32:13.506" v="2089" actId="27636"/>
          <ac:spMkLst>
            <pc:docMk/>
            <pc:sldMk cId="0" sldId="270"/>
            <ac:spMk id="3" creationId="{00000000-0000-0000-0000-000000000000}"/>
          </ac:spMkLst>
        </pc:spChg>
      </pc:sldChg>
      <pc:sldChg chg="del">
        <pc:chgData name="Roy Juckett" userId="e06c01020b0c3236" providerId="LiveId" clId="{7A775D2B-5C2D-4A19-9F80-7F9F733D6B8D}" dt="2023-11-08T03:50:12.531" v="527" actId="2696"/>
        <pc:sldMkLst>
          <pc:docMk/>
          <pc:sldMk cId="0" sldId="276"/>
        </pc:sldMkLst>
      </pc:sldChg>
      <pc:sldChg chg="delSp modSp mod">
        <pc:chgData name="Roy Juckett" userId="e06c01020b0c3236" providerId="LiveId" clId="{7A775D2B-5C2D-4A19-9F80-7F9F733D6B8D}" dt="2023-11-08T04:26:18.477" v="1715" actId="14100"/>
        <pc:sldMkLst>
          <pc:docMk/>
          <pc:sldMk cId="0" sldId="289"/>
        </pc:sldMkLst>
        <pc:picChg chg="mod">
          <ac:chgData name="Roy Juckett" userId="e06c01020b0c3236" providerId="LiveId" clId="{7A775D2B-5C2D-4A19-9F80-7F9F733D6B8D}" dt="2023-11-08T04:26:18.477" v="1715" actId="14100"/>
          <ac:picMkLst>
            <pc:docMk/>
            <pc:sldMk cId="0" sldId="289"/>
            <ac:picMk id="4" creationId="{00000000-0000-0000-0000-000000000000}"/>
          </ac:picMkLst>
        </pc:picChg>
        <pc:picChg chg="del">
          <ac:chgData name="Roy Juckett" userId="e06c01020b0c3236" providerId="LiveId" clId="{7A775D2B-5C2D-4A19-9F80-7F9F733D6B8D}" dt="2023-11-08T04:25:54.266" v="1709" actId="21"/>
          <ac:picMkLst>
            <pc:docMk/>
            <pc:sldMk cId="0" sldId="289"/>
            <ac:picMk id="5" creationId="{00000000-0000-0000-0000-000000000000}"/>
          </ac:picMkLst>
        </pc:picChg>
      </pc:sldChg>
      <pc:sldChg chg="ord">
        <pc:chgData name="Roy Juckett" userId="e06c01020b0c3236" providerId="LiveId" clId="{7A775D2B-5C2D-4A19-9F80-7F9F733D6B8D}" dt="2023-11-08T04:13:54.515" v="1446"/>
        <pc:sldMkLst>
          <pc:docMk/>
          <pc:sldMk cId="2395056708" sldId="299"/>
        </pc:sldMkLst>
      </pc:sldChg>
      <pc:sldChg chg="modSp mod">
        <pc:chgData name="Roy Juckett" userId="e06c01020b0c3236" providerId="LiveId" clId="{7A775D2B-5C2D-4A19-9F80-7F9F733D6B8D}" dt="2023-11-08T04:29:10.356" v="1895" actId="20577"/>
        <pc:sldMkLst>
          <pc:docMk/>
          <pc:sldMk cId="23112869" sldId="308"/>
        </pc:sldMkLst>
        <pc:spChg chg="mod">
          <ac:chgData name="Roy Juckett" userId="e06c01020b0c3236" providerId="LiveId" clId="{7A775D2B-5C2D-4A19-9F80-7F9F733D6B8D}" dt="2023-11-08T04:29:10.356" v="1895" actId="20577"/>
          <ac:spMkLst>
            <pc:docMk/>
            <pc:sldMk cId="23112869" sldId="308"/>
            <ac:spMk id="3" creationId="{00000000-0000-0000-0000-000000000000}"/>
          </ac:spMkLst>
        </pc:spChg>
      </pc:sldChg>
      <pc:sldChg chg="modSp mod">
        <pc:chgData name="Roy Juckett" userId="e06c01020b0c3236" providerId="LiveId" clId="{7A775D2B-5C2D-4A19-9F80-7F9F733D6B8D}" dt="2023-11-08T03:36:46.696" v="87" actId="20577"/>
        <pc:sldMkLst>
          <pc:docMk/>
          <pc:sldMk cId="0" sldId="310"/>
        </pc:sldMkLst>
        <pc:spChg chg="mod">
          <ac:chgData name="Roy Juckett" userId="e06c01020b0c3236" providerId="LiveId" clId="{7A775D2B-5C2D-4A19-9F80-7F9F733D6B8D}" dt="2023-11-08T03:36:46.696" v="87" actId="20577"/>
          <ac:spMkLst>
            <pc:docMk/>
            <pc:sldMk cId="0" sldId="310"/>
            <ac:spMk id="100355" creationId="{00000000-0000-0000-0000-000000000000}"/>
          </ac:spMkLst>
        </pc:spChg>
      </pc:sldChg>
      <pc:sldChg chg="modSp mod">
        <pc:chgData name="Roy Juckett" userId="e06c01020b0c3236" providerId="LiveId" clId="{7A775D2B-5C2D-4A19-9F80-7F9F733D6B8D}" dt="2023-11-08T03:49:44.513" v="526" actId="20577"/>
        <pc:sldMkLst>
          <pc:docMk/>
          <pc:sldMk cId="0" sldId="318"/>
        </pc:sldMkLst>
        <pc:spChg chg="mod">
          <ac:chgData name="Roy Juckett" userId="e06c01020b0c3236" providerId="LiveId" clId="{7A775D2B-5C2D-4A19-9F80-7F9F733D6B8D}" dt="2023-11-08T03:49:44.513" v="526" actId="20577"/>
          <ac:spMkLst>
            <pc:docMk/>
            <pc:sldMk cId="0" sldId="318"/>
            <ac:spMk id="35843" creationId="{00000000-0000-0000-0000-000000000000}"/>
          </ac:spMkLst>
        </pc:spChg>
      </pc:sldChg>
      <pc:sldChg chg="modSp mod">
        <pc:chgData name="Roy Juckett" userId="e06c01020b0c3236" providerId="LiveId" clId="{7A775D2B-5C2D-4A19-9F80-7F9F733D6B8D}" dt="2023-11-08T03:52:11.501" v="635" actId="20577"/>
        <pc:sldMkLst>
          <pc:docMk/>
          <pc:sldMk cId="0" sldId="321"/>
        </pc:sldMkLst>
        <pc:spChg chg="mod">
          <ac:chgData name="Roy Juckett" userId="e06c01020b0c3236" providerId="LiveId" clId="{7A775D2B-5C2D-4A19-9F80-7F9F733D6B8D}" dt="2023-11-08T03:52:11.501" v="635" actId="20577"/>
          <ac:spMkLst>
            <pc:docMk/>
            <pc:sldMk cId="0" sldId="321"/>
            <ac:spMk id="40963" creationId="{00000000-0000-0000-0000-000000000000}"/>
          </ac:spMkLst>
        </pc:spChg>
      </pc:sldChg>
      <pc:sldChg chg="modSp mod">
        <pc:chgData name="Roy Juckett" userId="e06c01020b0c3236" providerId="LiveId" clId="{7A775D2B-5C2D-4A19-9F80-7F9F733D6B8D}" dt="2023-11-08T03:52:50.210" v="636" actId="207"/>
        <pc:sldMkLst>
          <pc:docMk/>
          <pc:sldMk cId="0" sldId="325"/>
        </pc:sldMkLst>
        <pc:spChg chg="mod">
          <ac:chgData name="Roy Juckett" userId="e06c01020b0c3236" providerId="LiveId" clId="{7A775D2B-5C2D-4A19-9F80-7F9F733D6B8D}" dt="2023-11-08T03:52:50.210" v="636" actId="207"/>
          <ac:spMkLst>
            <pc:docMk/>
            <pc:sldMk cId="0" sldId="325"/>
            <ac:spMk id="27651" creationId="{00000000-0000-0000-0000-000000000000}"/>
          </ac:spMkLst>
        </pc:spChg>
      </pc:sldChg>
      <pc:sldChg chg="modSp mod">
        <pc:chgData name="Roy Juckett" userId="e06c01020b0c3236" providerId="LiveId" clId="{7A775D2B-5C2D-4A19-9F80-7F9F733D6B8D}" dt="2023-11-08T04:04:04.573" v="1086" actId="20577"/>
        <pc:sldMkLst>
          <pc:docMk/>
          <pc:sldMk cId="0" sldId="328"/>
        </pc:sldMkLst>
        <pc:spChg chg="mod">
          <ac:chgData name="Roy Juckett" userId="e06c01020b0c3236" providerId="LiveId" clId="{7A775D2B-5C2D-4A19-9F80-7F9F733D6B8D}" dt="2023-11-08T04:04:04.573" v="1086" actId="20577"/>
          <ac:spMkLst>
            <pc:docMk/>
            <pc:sldMk cId="0" sldId="328"/>
            <ac:spMk id="52227" creationId="{00000000-0000-0000-0000-000000000000}"/>
          </ac:spMkLst>
        </pc:spChg>
      </pc:sldChg>
      <pc:sldChg chg="modSp mod">
        <pc:chgData name="Roy Juckett" userId="e06c01020b0c3236" providerId="LiveId" clId="{7A775D2B-5C2D-4A19-9F80-7F9F733D6B8D}" dt="2023-11-08T04:25:04.174" v="1708" actId="20577"/>
        <pc:sldMkLst>
          <pc:docMk/>
          <pc:sldMk cId="0" sldId="330"/>
        </pc:sldMkLst>
        <pc:spChg chg="mod">
          <ac:chgData name="Roy Juckett" userId="e06c01020b0c3236" providerId="LiveId" clId="{7A775D2B-5C2D-4A19-9F80-7F9F733D6B8D}" dt="2023-11-08T04:21:40.086" v="1640" actId="20577"/>
          <ac:spMkLst>
            <pc:docMk/>
            <pc:sldMk cId="0" sldId="330"/>
            <ac:spMk id="66562" creationId="{00000000-0000-0000-0000-000000000000}"/>
          </ac:spMkLst>
        </pc:spChg>
        <pc:spChg chg="mod">
          <ac:chgData name="Roy Juckett" userId="e06c01020b0c3236" providerId="LiveId" clId="{7A775D2B-5C2D-4A19-9F80-7F9F733D6B8D}" dt="2023-11-08T04:25:04.174" v="1708" actId="20577"/>
          <ac:spMkLst>
            <pc:docMk/>
            <pc:sldMk cId="0" sldId="330"/>
            <ac:spMk id="66563" creationId="{00000000-0000-0000-0000-000000000000}"/>
          </ac:spMkLst>
        </pc:spChg>
      </pc:sldChg>
      <pc:sldChg chg="modSp mod">
        <pc:chgData name="Roy Juckett" userId="e06c01020b0c3236" providerId="LiveId" clId="{7A775D2B-5C2D-4A19-9F80-7F9F733D6B8D}" dt="2023-11-08T04:01:01.426" v="902" actId="20577"/>
        <pc:sldMkLst>
          <pc:docMk/>
          <pc:sldMk cId="0" sldId="332"/>
        </pc:sldMkLst>
        <pc:spChg chg="mod">
          <ac:chgData name="Roy Juckett" userId="e06c01020b0c3236" providerId="LiveId" clId="{7A775D2B-5C2D-4A19-9F80-7F9F733D6B8D}" dt="2023-11-08T04:01:01.426" v="902" actId="20577"/>
          <ac:spMkLst>
            <pc:docMk/>
            <pc:sldMk cId="0" sldId="332"/>
            <ac:spMk id="73731" creationId="{00000000-0000-0000-0000-000000000000}"/>
          </ac:spMkLst>
        </pc:spChg>
      </pc:sldChg>
      <pc:sldChg chg="modSp mod">
        <pc:chgData name="Roy Juckett" userId="e06c01020b0c3236" providerId="LiveId" clId="{7A775D2B-5C2D-4A19-9F80-7F9F733D6B8D}" dt="2023-11-08T04:28:12.172" v="1832" actId="113"/>
        <pc:sldMkLst>
          <pc:docMk/>
          <pc:sldMk cId="1119099855" sldId="345"/>
        </pc:sldMkLst>
        <pc:spChg chg="mod">
          <ac:chgData name="Roy Juckett" userId="e06c01020b0c3236" providerId="LiveId" clId="{7A775D2B-5C2D-4A19-9F80-7F9F733D6B8D}" dt="2023-11-08T04:28:12.172" v="1832" actId="113"/>
          <ac:spMkLst>
            <pc:docMk/>
            <pc:sldMk cId="1119099855" sldId="345"/>
            <ac:spMk id="3" creationId="{00000000-0000-0000-0000-000000000000}"/>
          </ac:spMkLst>
        </pc:spChg>
      </pc:sldChg>
      <pc:sldChg chg="modSp mod">
        <pc:chgData name="Roy Juckett" userId="e06c01020b0c3236" providerId="LiveId" clId="{7A775D2B-5C2D-4A19-9F80-7F9F733D6B8D}" dt="2023-11-08T03:41:13.582" v="208" actId="20577"/>
        <pc:sldMkLst>
          <pc:docMk/>
          <pc:sldMk cId="2766342926" sldId="349"/>
        </pc:sldMkLst>
        <pc:spChg chg="mod">
          <ac:chgData name="Roy Juckett" userId="e06c01020b0c3236" providerId="LiveId" clId="{7A775D2B-5C2D-4A19-9F80-7F9F733D6B8D}" dt="2023-11-08T03:41:13.582" v="208" actId="20577"/>
          <ac:spMkLst>
            <pc:docMk/>
            <pc:sldMk cId="2766342926" sldId="349"/>
            <ac:spMk id="3" creationId="{26C50B48-6F54-02EC-67A8-73F60614A1B3}"/>
          </ac:spMkLst>
        </pc:spChg>
      </pc:sldChg>
      <pc:sldChg chg="modSp mod">
        <pc:chgData name="Roy Juckett" userId="e06c01020b0c3236" providerId="LiveId" clId="{7A775D2B-5C2D-4A19-9F80-7F9F733D6B8D}" dt="2023-11-08T03:56:30.550" v="720" actId="115"/>
        <pc:sldMkLst>
          <pc:docMk/>
          <pc:sldMk cId="3463437135" sldId="350"/>
        </pc:sldMkLst>
        <pc:spChg chg="mod">
          <ac:chgData name="Roy Juckett" userId="e06c01020b0c3236" providerId="LiveId" clId="{7A775D2B-5C2D-4A19-9F80-7F9F733D6B8D}" dt="2023-11-08T03:56:30.550" v="720" actId="115"/>
          <ac:spMkLst>
            <pc:docMk/>
            <pc:sldMk cId="3463437135" sldId="350"/>
            <ac:spMk id="3" creationId="{8E1BBA8A-85DD-EB3B-7FB0-B45F7551D500}"/>
          </ac:spMkLst>
        </pc:spChg>
      </pc:sldChg>
      <pc:sldChg chg="modSp mod">
        <pc:chgData name="Roy Juckett" userId="e06c01020b0c3236" providerId="LiveId" clId="{7A775D2B-5C2D-4A19-9F80-7F9F733D6B8D}" dt="2023-11-08T04:46:03.379" v="2170" actId="20577"/>
        <pc:sldMkLst>
          <pc:docMk/>
          <pc:sldMk cId="4116910159" sldId="351"/>
        </pc:sldMkLst>
        <pc:spChg chg="mod">
          <ac:chgData name="Roy Juckett" userId="e06c01020b0c3236" providerId="LiveId" clId="{7A775D2B-5C2D-4A19-9F80-7F9F733D6B8D}" dt="2023-11-08T04:46:03.379" v="2170" actId="20577"/>
          <ac:spMkLst>
            <pc:docMk/>
            <pc:sldMk cId="4116910159" sldId="351"/>
            <ac:spMk id="3" creationId="{203C6AC1-93A4-CA4E-F4CF-5234A2ED6771}"/>
          </ac:spMkLst>
        </pc:spChg>
      </pc:sldChg>
      <pc:sldChg chg="modSp add mod">
        <pc:chgData name="Roy Juckett" userId="e06c01020b0c3236" providerId="LiveId" clId="{7A775D2B-5C2D-4A19-9F80-7F9F733D6B8D}" dt="2023-11-08T04:46:12.630" v="2171" actId="20577"/>
        <pc:sldMkLst>
          <pc:docMk/>
          <pc:sldMk cId="453219372" sldId="404"/>
        </pc:sldMkLst>
        <pc:spChg chg="mod">
          <ac:chgData name="Roy Juckett" userId="e06c01020b0c3236" providerId="LiveId" clId="{7A775D2B-5C2D-4A19-9F80-7F9F733D6B8D}" dt="2023-11-08T04:46:12.630" v="2171" actId="20577"/>
          <ac:spMkLst>
            <pc:docMk/>
            <pc:sldMk cId="453219372" sldId="404"/>
            <ac:spMk id="2" creationId="{13C5CC29-0840-DE2C-DE10-A8EBE32DEBEB}"/>
          </ac:spMkLst>
        </pc:spChg>
      </pc:sldChg>
    </pc:docChg>
  </pc:docChgLst>
  <pc:docChgLst>
    <pc:chgData name="Roy Juckett" userId="e06c01020b0c3236" providerId="LiveId" clId="{E01CAD99-5470-4BFB-9C66-A4269186E92A}"/>
    <pc:docChg chg="custSel addSld delSld modSld sldOrd">
      <pc:chgData name="Roy Juckett" userId="e06c01020b0c3236" providerId="LiveId" clId="{E01CAD99-5470-4BFB-9C66-A4269186E92A}" dt="2023-10-11T01:11:48.231" v="6784" actId="20577"/>
      <pc:docMkLst>
        <pc:docMk/>
      </pc:docMkLst>
      <pc:sldChg chg="modSp mod">
        <pc:chgData name="Roy Juckett" userId="e06c01020b0c3236" providerId="LiveId" clId="{E01CAD99-5470-4BFB-9C66-A4269186E92A}" dt="2023-10-11T00:47:59.995" v="5979" actId="113"/>
        <pc:sldMkLst>
          <pc:docMk/>
          <pc:sldMk cId="0" sldId="257"/>
        </pc:sldMkLst>
        <pc:spChg chg="mod">
          <ac:chgData name="Roy Juckett" userId="e06c01020b0c3236" providerId="LiveId" clId="{E01CAD99-5470-4BFB-9C66-A4269186E92A}" dt="2023-10-11T00:47:59.995" v="5979" actId="113"/>
          <ac:spMkLst>
            <pc:docMk/>
            <pc:sldMk cId="0" sldId="257"/>
            <ac:spMk id="3" creationId="{00000000-0000-0000-0000-000000000000}"/>
          </ac:spMkLst>
        </pc:spChg>
      </pc:sldChg>
      <pc:sldChg chg="modSp mod">
        <pc:chgData name="Roy Juckett" userId="e06c01020b0c3236" providerId="LiveId" clId="{E01CAD99-5470-4BFB-9C66-A4269186E92A}" dt="2023-10-11T00:49:33.296" v="6040" actId="20577"/>
        <pc:sldMkLst>
          <pc:docMk/>
          <pc:sldMk cId="0" sldId="258"/>
        </pc:sldMkLst>
        <pc:spChg chg="mod">
          <ac:chgData name="Roy Juckett" userId="e06c01020b0c3236" providerId="LiveId" clId="{E01CAD99-5470-4BFB-9C66-A4269186E92A}" dt="2023-10-11T00:49:33.296" v="6040" actId="20577"/>
          <ac:spMkLst>
            <pc:docMk/>
            <pc:sldMk cId="0" sldId="258"/>
            <ac:spMk id="3" creationId="{00000000-0000-0000-0000-000000000000}"/>
          </ac:spMkLst>
        </pc:spChg>
      </pc:sldChg>
      <pc:sldChg chg="modSp mod">
        <pc:chgData name="Roy Juckett" userId="e06c01020b0c3236" providerId="LiveId" clId="{E01CAD99-5470-4BFB-9C66-A4269186E92A}" dt="2023-10-11T01:04:25.897" v="6473" actId="20577"/>
        <pc:sldMkLst>
          <pc:docMk/>
          <pc:sldMk cId="0" sldId="260"/>
        </pc:sldMkLst>
        <pc:spChg chg="mod">
          <ac:chgData name="Roy Juckett" userId="e06c01020b0c3236" providerId="LiveId" clId="{E01CAD99-5470-4BFB-9C66-A4269186E92A}" dt="2023-10-11T01:04:25.897" v="6473" actId="20577"/>
          <ac:spMkLst>
            <pc:docMk/>
            <pc:sldMk cId="0" sldId="260"/>
            <ac:spMk id="3" creationId="{00000000-0000-0000-0000-000000000000}"/>
          </ac:spMkLst>
        </pc:spChg>
      </pc:sldChg>
      <pc:sldChg chg="modSp mod">
        <pc:chgData name="Roy Juckett" userId="e06c01020b0c3236" providerId="LiveId" clId="{E01CAD99-5470-4BFB-9C66-A4269186E92A}" dt="2023-10-11T01:03:15.485" v="6430" actId="20577"/>
        <pc:sldMkLst>
          <pc:docMk/>
          <pc:sldMk cId="0" sldId="261"/>
        </pc:sldMkLst>
        <pc:spChg chg="mod">
          <ac:chgData name="Roy Juckett" userId="e06c01020b0c3236" providerId="LiveId" clId="{E01CAD99-5470-4BFB-9C66-A4269186E92A}" dt="2023-10-11T01:03:15.485" v="6430" actId="20577"/>
          <ac:spMkLst>
            <pc:docMk/>
            <pc:sldMk cId="0" sldId="261"/>
            <ac:spMk id="2" creationId="{00000000-0000-0000-0000-000000000000}"/>
          </ac:spMkLst>
        </pc:spChg>
      </pc:sldChg>
      <pc:sldChg chg="ord">
        <pc:chgData name="Roy Juckett" userId="e06c01020b0c3236" providerId="LiveId" clId="{E01CAD99-5470-4BFB-9C66-A4269186E92A}" dt="2023-10-10T18:54:43.253" v="102"/>
        <pc:sldMkLst>
          <pc:docMk/>
          <pc:sldMk cId="0" sldId="262"/>
        </pc:sldMkLst>
      </pc:sldChg>
      <pc:sldChg chg="modSp del mod">
        <pc:chgData name="Roy Juckett" userId="e06c01020b0c3236" providerId="LiveId" clId="{E01CAD99-5470-4BFB-9C66-A4269186E92A}" dt="2023-10-10T19:32:48.183" v="2024" actId="2696"/>
        <pc:sldMkLst>
          <pc:docMk/>
          <pc:sldMk cId="0" sldId="264"/>
        </pc:sldMkLst>
        <pc:spChg chg="mod">
          <ac:chgData name="Roy Juckett" userId="e06c01020b0c3236" providerId="LiveId" clId="{E01CAD99-5470-4BFB-9C66-A4269186E92A}" dt="2023-10-10T19:03:31.376" v="236" actId="20577"/>
          <ac:spMkLst>
            <pc:docMk/>
            <pc:sldMk cId="0" sldId="264"/>
            <ac:spMk id="3" creationId="{00000000-0000-0000-0000-000000000000}"/>
          </ac:spMkLst>
        </pc:spChg>
      </pc:sldChg>
      <pc:sldChg chg="modSp mod ord">
        <pc:chgData name="Roy Juckett" userId="e06c01020b0c3236" providerId="LiveId" clId="{E01CAD99-5470-4BFB-9C66-A4269186E92A}" dt="2023-10-10T19:01:24.030" v="151" actId="20577"/>
        <pc:sldMkLst>
          <pc:docMk/>
          <pc:sldMk cId="0" sldId="265"/>
        </pc:sldMkLst>
        <pc:spChg chg="mod">
          <ac:chgData name="Roy Juckett" userId="e06c01020b0c3236" providerId="LiveId" clId="{E01CAD99-5470-4BFB-9C66-A4269186E92A}" dt="2023-10-10T19:01:24.030" v="151" actId="20577"/>
          <ac:spMkLst>
            <pc:docMk/>
            <pc:sldMk cId="0" sldId="265"/>
            <ac:spMk id="3" creationId="{00000000-0000-0000-0000-000000000000}"/>
          </ac:spMkLst>
        </pc:spChg>
      </pc:sldChg>
      <pc:sldChg chg="modSp mod">
        <pc:chgData name="Roy Juckett" userId="e06c01020b0c3236" providerId="LiveId" clId="{E01CAD99-5470-4BFB-9C66-A4269186E92A}" dt="2023-10-11T00:36:34.334" v="5753" actId="113"/>
        <pc:sldMkLst>
          <pc:docMk/>
          <pc:sldMk cId="0" sldId="268"/>
        </pc:sldMkLst>
        <pc:spChg chg="mod">
          <ac:chgData name="Roy Juckett" userId="e06c01020b0c3236" providerId="LiveId" clId="{E01CAD99-5470-4BFB-9C66-A4269186E92A}" dt="2023-10-11T00:36:34.334" v="5753" actId="113"/>
          <ac:spMkLst>
            <pc:docMk/>
            <pc:sldMk cId="0" sldId="268"/>
            <ac:spMk id="3" creationId="{00000000-0000-0000-0000-000000000000}"/>
          </ac:spMkLst>
        </pc:spChg>
      </pc:sldChg>
      <pc:sldChg chg="modSp mod">
        <pc:chgData name="Roy Juckett" userId="e06c01020b0c3236" providerId="LiveId" clId="{E01CAD99-5470-4BFB-9C66-A4269186E92A}" dt="2023-10-11T00:39:45.442" v="5887" actId="20577"/>
        <pc:sldMkLst>
          <pc:docMk/>
          <pc:sldMk cId="0" sldId="270"/>
        </pc:sldMkLst>
        <pc:spChg chg="mod">
          <ac:chgData name="Roy Juckett" userId="e06c01020b0c3236" providerId="LiveId" clId="{E01CAD99-5470-4BFB-9C66-A4269186E92A}" dt="2023-10-11T00:39:45.442" v="5887" actId="20577"/>
          <ac:spMkLst>
            <pc:docMk/>
            <pc:sldMk cId="0" sldId="270"/>
            <ac:spMk id="3" creationId="{00000000-0000-0000-0000-000000000000}"/>
          </ac:spMkLst>
        </pc:spChg>
      </pc:sldChg>
      <pc:sldChg chg="del">
        <pc:chgData name="Roy Juckett" userId="e06c01020b0c3236" providerId="LiveId" clId="{E01CAD99-5470-4BFB-9C66-A4269186E92A}" dt="2023-10-11T01:01:38.859" v="6397" actId="2696"/>
        <pc:sldMkLst>
          <pc:docMk/>
          <pc:sldMk cId="0" sldId="278"/>
        </pc:sldMkLst>
      </pc:sldChg>
      <pc:sldChg chg="del">
        <pc:chgData name="Roy Juckett" userId="e06c01020b0c3236" providerId="LiveId" clId="{E01CAD99-5470-4BFB-9C66-A4269186E92A}" dt="2023-10-10T18:53:45.264" v="98" actId="2696"/>
        <pc:sldMkLst>
          <pc:docMk/>
          <pc:sldMk cId="0" sldId="282"/>
        </pc:sldMkLst>
      </pc:sldChg>
      <pc:sldChg chg="del">
        <pc:chgData name="Roy Juckett" userId="e06c01020b0c3236" providerId="LiveId" clId="{E01CAD99-5470-4BFB-9C66-A4269186E92A}" dt="2023-10-10T18:53:45.264" v="98" actId="2696"/>
        <pc:sldMkLst>
          <pc:docMk/>
          <pc:sldMk cId="0" sldId="283"/>
        </pc:sldMkLst>
      </pc:sldChg>
      <pc:sldChg chg="del">
        <pc:chgData name="Roy Juckett" userId="e06c01020b0c3236" providerId="LiveId" clId="{E01CAD99-5470-4BFB-9C66-A4269186E92A}" dt="2023-10-10T18:53:40.185" v="97" actId="2696"/>
        <pc:sldMkLst>
          <pc:docMk/>
          <pc:sldMk cId="0" sldId="284"/>
        </pc:sldMkLst>
      </pc:sldChg>
      <pc:sldChg chg="modSp mod ord">
        <pc:chgData name="Roy Juckett" userId="e06c01020b0c3236" providerId="LiveId" clId="{E01CAD99-5470-4BFB-9C66-A4269186E92A}" dt="2023-10-10T18:59:24.310" v="119" actId="207"/>
        <pc:sldMkLst>
          <pc:docMk/>
          <pc:sldMk cId="0" sldId="285"/>
        </pc:sldMkLst>
        <pc:spChg chg="mod">
          <ac:chgData name="Roy Juckett" userId="e06c01020b0c3236" providerId="LiveId" clId="{E01CAD99-5470-4BFB-9C66-A4269186E92A}" dt="2023-10-10T18:59:24.310" v="119" actId="207"/>
          <ac:spMkLst>
            <pc:docMk/>
            <pc:sldMk cId="0" sldId="285"/>
            <ac:spMk id="3" creationId="{00000000-0000-0000-0000-000000000000}"/>
          </ac:spMkLst>
        </pc:spChg>
      </pc:sldChg>
      <pc:sldChg chg="ord">
        <pc:chgData name="Roy Juckett" userId="e06c01020b0c3236" providerId="LiveId" clId="{E01CAD99-5470-4BFB-9C66-A4269186E92A}" dt="2023-10-10T18:56:10.694" v="104"/>
        <pc:sldMkLst>
          <pc:docMk/>
          <pc:sldMk cId="0" sldId="286"/>
        </pc:sldMkLst>
      </pc:sldChg>
      <pc:sldChg chg="modSp mod">
        <pc:chgData name="Roy Juckett" userId="e06c01020b0c3236" providerId="LiveId" clId="{E01CAD99-5470-4BFB-9C66-A4269186E92A}" dt="2023-10-11T01:04:46.144" v="6480" actId="20577"/>
        <pc:sldMkLst>
          <pc:docMk/>
          <pc:sldMk cId="0" sldId="291"/>
        </pc:sldMkLst>
        <pc:spChg chg="mod">
          <ac:chgData name="Roy Juckett" userId="e06c01020b0c3236" providerId="LiveId" clId="{E01CAD99-5470-4BFB-9C66-A4269186E92A}" dt="2023-10-11T01:04:46.144" v="6480" actId="20577"/>
          <ac:spMkLst>
            <pc:docMk/>
            <pc:sldMk cId="0" sldId="291"/>
            <ac:spMk id="5" creationId="{785DAC72-9005-DA1D-C7C2-6D5622AF6E8B}"/>
          </ac:spMkLst>
        </pc:spChg>
      </pc:sldChg>
      <pc:sldChg chg="ord">
        <pc:chgData name="Roy Juckett" userId="e06c01020b0c3236" providerId="LiveId" clId="{E01CAD99-5470-4BFB-9C66-A4269186E92A}" dt="2023-10-10T18:53:21.388" v="96"/>
        <pc:sldMkLst>
          <pc:docMk/>
          <pc:sldMk cId="0" sldId="293"/>
        </pc:sldMkLst>
      </pc:sldChg>
      <pc:sldChg chg="del">
        <pc:chgData name="Roy Juckett" userId="e06c01020b0c3236" providerId="LiveId" clId="{E01CAD99-5470-4BFB-9C66-A4269186E92A}" dt="2023-10-10T18:53:45.264" v="98" actId="2696"/>
        <pc:sldMkLst>
          <pc:docMk/>
          <pc:sldMk cId="0" sldId="294"/>
        </pc:sldMkLst>
      </pc:sldChg>
      <pc:sldChg chg="ord">
        <pc:chgData name="Roy Juckett" userId="e06c01020b0c3236" providerId="LiveId" clId="{E01CAD99-5470-4BFB-9C66-A4269186E92A}" dt="2023-10-10T19:31:47.652" v="2021"/>
        <pc:sldMkLst>
          <pc:docMk/>
          <pc:sldMk cId="2395056708" sldId="299"/>
        </pc:sldMkLst>
      </pc:sldChg>
      <pc:sldChg chg="modSp mod ord">
        <pc:chgData name="Roy Juckett" userId="e06c01020b0c3236" providerId="LiveId" clId="{E01CAD99-5470-4BFB-9C66-A4269186E92A}" dt="2023-10-11T00:04:47.302" v="3936" actId="20577"/>
        <pc:sldMkLst>
          <pc:docMk/>
          <pc:sldMk cId="1625213562" sldId="300"/>
        </pc:sldMkLst>
        <pc:spChg chg="mod">
          <ac:chgData name="Roy Juckett" userId="e06c01020b0c3236" providerId="LiveId" clId="{E01CAD99-5470-4BFB-9C66-A4269186E92A}" dt="2023-10-11T00:04:47.302" v="3936" actId="20577"/>
          <ac:spMkLst>
            <pc:docMk/>
            <pc:sldMk cId="1625213562" sldId="300"/>
            <ac:spMk id="3" creationId="{00000000-0000-0000-0000-000000000000}"/>
          </ac:spMkLst>
        </pc:spChg>
      </pc:sldChg>
      <pc:sldChg chg="modSp mod">
        <pc:chgData name="Roy Juckett" userId="e06c01020b0c3236" providerId="LiveId" clId="{E01CAD99-5470-4BFB-9C66-A4269186E92A}" dt="2023-10-11T00:37:23.351" v="5754" actId="20577"/>
        <pc:sldMkLst>
          <pc:docMk/>
          <pc:sldMk cId="23112869" sldId="308"/>
        </pc:sldMkLst>
        <pc:spChg chg="mod">
          <ac:chgData name="Roy Juckett" userId="e06c01020b0c3236" providerId="LiveId" clId="{E01CAD99-5470-4BFB-9C66-A4269186E92A}" dt="2023-10-11T00:37:23.351" v="5754" actId="20577"/>
          <ac:spMkLst>
            <pc:docMk/>
            <pc:sldMk cId="23112869" sldId="308"/>
            <ac:spMk id="2" creationId="{00000000-0000-0000-0000-000000000000}"/>
          </ac:spMkLst>
        </pc:spChg>
      </pc:sldChg>
      <pc:sldChg chg="del">
        <pc:chgData name="Roy Juckett" userId="e06c01020b0c3236" providerId="LiveId" clId="{E01CAD99-5470-4BFB-9C66-A4269186E92A}" dt="2023-10-10T18:53:45.264" v="98" actId="2696"/>
        <pc:sldMkLst>
          <pc:docMk/>
          <pc:sldMk cId="0" sldId="311"/>
        </pc:sldMkLst>
      </pc:sldChg>
      <pc:sldChg chg="mod ord modShow">
        <pc:chgData name="Roy Juckett" userId="e06c01020b0c3236" providerId="LiveId" clId="{E01CAD99-5470-4BFB-9C66-A4269186E92A}" dt="2023-10-10T19:05:31.298" v="240"/>
        <pc:sldMkLst>
          <pc:docMk/>
          <pc:sldMk cId="0" sldId="312"/>
        </pc:sldMkLst>
      </pc:sldChg>
      <pc:sldChg chg="addSp modSp mod">
        <pc:chgData name="Roy Juckett" userId="e06c01020b0c3236" providerId="LiveId" clId="{E01CAD99-5470-4BFB-9C66-A4269186E92A}" dt="2023-10-11T00:57:28.713" v="6334" actId="14100"/>
        <pc:sldMkLst>
          <pc:docMk/>
          <pc:sldMk cId="0" sldId="313"/>
        </pc:sldMkLst>
        <pc:spChg chg="add mod">
          <ac:chgData name="Roy Juckett" userId="e06c01020b0c3236" providerId="LiveId" clId="{E01CAD99-5470-4BFB-9C66-A4269186E92A}" dt="2023-10-11T00:56:18.020" v="6330" actId="14100"/>
          <ac:spMkLst>
            <pc:docMk/>
            <pc:sldMk cId="0" sldId="313"/>
            <ac:spMk id="2" creationId="{1D32DABB-8CA0-0D09-CC69-C42ED4AB67CD}"/>
          </ac:spMkLst>
        </pc:spChg>
        <pc:spChg chg="mod">
          <ac:chgData name="Roy Juckett" userId="e06c01020b0c3236" providerId="LiveId" clId="{E01CAD99-5470-4BFB-9C66-A4269186E92A}" dt="2023-10-11T00:53:34.060" v="6225" actId="20577"/>
          <ac:spMkLst>
            <pc:docMk/>
            <pc:sldMk cId="0" sldId="313"/>
            <ac:spMk id="23554" creationId="{00000000-0000-0000-0000-000000000000}"/>
          </ac:spMkLst>
        </pc:spChg>
        <pc:spChg chg="mod">
          <ac:chgData name="Roy Juckett" userId="e06c01020b0c3236" providerId="LiveId" clId="{E01CAD99-5470-4BFB-9C66-A4269186E92A}" dt="2023-10-11T00:55:46.141" v="6307" actId="313"/>
          <ac:spMkLst>
            <pc:docMk/>
            <pc:sldMk cId="0" sldId="313"/>
            <ac:spMk id="23560" creationId="{00000000-0000-0000-0000-000000000000}"/>
          </ac:spMkLst>
        </pc:spChg>
        <pc:spChg chg="mod">
          <ac:chgData name="Roy Juckett" userId="e06c01020b0c3236" providerId="LiveId" clId="{E01CAD99-5470-4BFB-9C66-A4269186E92A}" dt="2023-10-11T00:57:28.713" v="6334" actId="14100"/>
          <ac:spMkLst>
            <pc:docMk/>
            <pc:sldMk cId="0" sldId="313"/>
            <ac:spMk id="23563" creationId="{00000000-0000-0000-0000-000000000000}"/>
          </ac:spMkLst>
        </pc:spChg>
      </pc:sldChg>
      <pc:sldChg chg="ord">
        <pc:chgData name="Roy Juckett" userId="e06c01020b0c3236" providerId="LiveId" clId="{E01CAD99-5470-4BFB-9C66-A4269186E92A}" dt="2023-10-10T19:31:58.552" v="2023"/>
        <pc:sldMkLst>
          <pc:docMk/>
          <pc:sldMk cId="0" sldId="316"/>
        </pc:sldMkLst>
      </pc:sldChg>
      <pc:sldChg chg="mod modShow">
        <pc:chgData name="Roy Juckett" userId="e06c01020b0c3236" providerId="LiveId" clId="{E01CAD99-5470-4BFB-9C66-A4269186E92A}" dt="2023-10-11T01:00:49.301" v="6395" actId="729"/>
        <pc:sldMkLst>
          <pc:docMk/>
          <pc:sldMk cId="0" sldId="318"/>
        </pc:sldMkLst>
      </pc:sldChg>
      <pc:sldChg chg="mod modShow">
        <pc:chgData name="Roy Juckett" userId="e06c01020b0c3236" providerId="LiveId" clId="{E01CAD99-5470-4BFB-9C66-A4269186E92A}" dt="2023-10-11T01:00:22.431" v="6394" actId="729"/>
        <pc:sldMkLst>
          <pc:docMk/>
          <pc:sldMk cId="0" sldId="320"/>
        </pc:sldMkLst>
      </pc:sldChg>
      <pc:sldChg chg="mod modShow">
        <pc:chgData name="Roy Juckett" userId="e06c01020b0c3236" providerId="LiveId" clId="{E01CAD99-5470-4BFB-9C66-A4269186E92A}" dt="2023-10-11T01:01:14.995" v="6396" actId="729"/>
        <pc:sldMkLst>
          <pc:docMk/>
          <pc:sldMk cId="0" sldId="321"/>
        </pc:sldMkLst>
      </pc:sldChg>
      <pc:sldChg chg="modSp mod">
        <pc:chgData name="Roy Juckett" userId="e06c01020b0c3236" providerId="LiveId" clId="{E01CAD99-5470-4BFB-9C66-A4269186E92A}" dt="2023-10-11T01:02:31.353" v="6403" actId="20577"/>
        <pc:sldMkLst>
          <pc:docMk/>
          <pc:sldMk cId="0" sldId="325"/>
        </pc:sldMkLst>
        <pc:spChg chg="mod">
          <ac:chgData name="Roy Juckett" userId="e06c01020b0c3236" providerId="LiveId" clId="{E01CAD99-5470-4BFB-9C66-A4269186E92A}" dt="2023-10-11T01:02:31.353" v="6403" actId="20577"/>
          <ac:spMkLst>
            <pc:docMk/>
            <pc:sldMk cId="0" sldId="325"/>
            <ac:spMk id="27651" creationId="{00000000-0000-0000-0000-000000000000}"/>
          </ac:spMkLst>
        </pc:spChg>
      </pc:sldChg>
      <pc:sldChg chg="modSp mod">
        <pc:chgData name="Roy Juckett" userId="e06c01020b0c3236" providerId="LiveId" clId="{E01CAD99-5470-4BFB-9C66-A4269186E92A}" dt="2023-10-11T00:35:02.998" v="5703" actId="20577"/>
        <pc:sldMkLst>
          <pc:docMk/>
          <pc:sldMk cId="0" sldId="330"/>
        </pc:sldMkLst>
        <pc:spChg chg="mod">
          <ac:chgData name="Roy Juckett" userId="e06c01020b0c3236" providerId="LiveId" clId="{E01CAD99-5470-4BFB-9C66-A4269186E92A}" dt="2023-10-11T00:35:02.998" v="5703" actId="20577"/>
          <ac:spMkLst>
            <pc:docMk/>
            <pc:sldMk cId="0" sldId="330"/>
            <ac:spMk id="66562" creationId="{00000000-0000-0000-0000-000000000000}"/>
          </ac:spMkLst>
        </pc:spChg>
      </pc:sldChg>
      <pc:sldChg chg="modSp mod ord">
        <pc:chgData name="Roy Juckett" userId="e06c01020b0c3236" providerId="LiveId" clId="{E01CAD99-5470-4BFB-9C66-A4269186E92A}" dt="2023-10-11T01:11:48.231" v="6784" actId="20577"/>
        <pc:sldMkLst>
          <pc:docMk/>
          <pc:sldMk cId="0" sldId="332"/>
        </pc:sldMkLst>
        <pc:spChg chg="mod">
          <ac:chgData name="Roy Juckett" userId="e06c01020b0c3236" providerId="LiveId" clId="{E01CAD99-5470-4BFB-9C66-A4269186E92A}" dt="2023-10-10T19:19:13.807" v="1018" actId="20577"/>
          <ac:spMkLst>
            <pc:docMk/>
            <pc:sldMk cId="0" sldId="332"/>
            <ac:spMk id="73730" creationId="{00000000-0000-0000-0000-000000000000}"/>
          </ac:spMkLst>
        </pc:spChg>
        <pc:spChg chg="mod">
          <ac:chgData name="Roy Juckett" userId="e06c01020b0c3236" providerId="LiveId" clId="{E01CAD99-5470-4BFB-9C66-A4269186E92A}" dt="2023-10-11T01:11:48.231" v="6784" actId="20577"/>
          <ac:spMkLst>
            <pc:docMk/>
            <pc:sldMk cId="0" sldId="332"/>
            <ac:spMk id="73731" creationId="{00000000-0000-0000-0000-000000000000}"/>
          </ac:spMkLst>
        </pc:spChg>
      </pc:sldChg>
      <pc:sldChg chg="modSp mod">
        <pc:chgData name="Roy Juckett" userId="e06c01020b0c3236" providerId="LiveId" clId="{E01CAD99-5470-4BFB-9C66-A4269186E92A}" dt="2023-10-10T20:17:56.827" v="2493" actId="20577"/>
        <pc:sldMkLst>
          <pc:docMk/>
          <pc:sldMk cId="0" sldId="337"/>
        </pc:sldMkLst>
        <pc:spChg chg="mod">
          <ac:chgData name="Roy Juckett" userId="e06c01020b0c3236" providerId="LiveId" clId="{E01CAD99-5470-4BFB-9C66-A4269186E92A}" dt="2023-10-10T20:17:56.827" v="2493" actId="20577"/>
          <ac:spMkLst>
            <pc:docMk/>
            <pc:sldMk cId="0" sldId="337"/>
            <ac:spMk id="79875" creationId="{00000000-0000-0000-0000-000000000000}"/>
          </ac:spMkLst>
        </pc:spChg>
      </pc:sldChg>
      <pc:sldChg chg="modSp mod">
        <pc:chgData name="Roy Juckett" userId="e06c01020b0c3236" providerId="LiveId" clId="{E01CAD99-5470-4BFB-9C66-A4269186E92A}" dt="2023-10-11T00:44:31.246" v="5890" actId="20577"/>
        <pc:sldMkLst>
          <pc:docMk/>
          <pc:sldMk cId="0" sldId="339"/>
        </pc:sldMkLst>
        <pc:spChg chg="mod">
          <ac:chgData name="Roy Juckett" userId="e06c01020b0c3236" providerId="LiveId" clId="{E01CAD99-5470-4BFB-9C66-A4269186E92A}" dt="2023-10-11T00:44:31.246" v="5890" actId="20577"/>
          <ac:spMkLst>
            <pc:docMk/>
            <pc:sldMk cId="0" sldId="339"/>
            <ac:spMk id="81923" creationId="{00000000-0000-0000-0000-000000000000}"/>
          </ac:spMkLst>
        </pc:spChg>
      </pc:sldChg>
      <pc:sldChg chg="modSp mod ord">
        <pc:chgData name="Roy Juckett" userId="e06c01020b0c3236" providerId="LiveId" clId="{E01CAD99-5470-4BFB-9C66-A4269186E92A}" dt="2023-10-10T19:34:17.006" v="2058" actId="20577"/>
        <pc:sldMkLst>
          <pc:docMk/>
          <pc:sldMk cId="3911784275" sldId="344"/>
        </pc:sldMkLst>
        <pc:spChg chg="mod">
          <ac:chgData name="Roy Juckett" userId="e06c01020b0c3236" providerId="LiveId" clId="{E01CAD99-5470-4BFB-9C66-A4269186E92A}" dt="2023-10-10T19:34:17.006" v="2058" actId="20577"/>
          <ac:spMkLst>
            <pc:docMk/>
            <pc:sldMk cId="3911784275" sldId="344"/>
            <ac:spMk id="2" creationId="{00000000-0000-0000-0000-000000000000}"/>
          </ac:spMkLst>
        </pc:spChg>
        <pc:spChg chg="mod">
          <ac:chgData name="Roy Juckett" userId="e06c01020b0c3236" providerId="LiveId" clId="{E01CAD99-5470-4BFB-9C66-A4269186E92A}" dt="2023-10-10T19:33:37.491" v="2046" actId="207"/>
          <ac:spMkLst>
            <pc:docMk/>
            <pc:sldMk cId="3911784275" sldId="344"/>
            <ac:spMk id="3" creationId="{00000000-0000-0000-0000-000000000000}"/>
          </ac:spMkLst>
        </pc:spChg>
      </pc:sldChg>
      <pc:sldChg chg="modSp mod">
        <pc:chgData name="Roy Juckett" userId="e06c01020b0c3236" providerId="LiveId" clId="{E01CAD99-5470-4BFB-9C66-A4269186E92A}" dt="2023-10-11T00:36:09.395" v="5740" actId="20577"/>
        <pc:sldMkLst>
          <pc:docMk/>
          <pc:sldMk cId="1119099855" sldId="345"/>
        </pc:sldMkLst>
        <pc:spChg chg="mod">
          <ac:chgData name="Roy Juckett" userId="e06c01020b0c3236" providerId="LiveId" clId="{E01CAD99-5470-4BFB-9C66-A4269186E92A}" dt="2023-10-11T00:36:09.395" v="5740" actId="20577"/>
          <ac:spMkLst>
            <pc:docMk/>
            <pc:sldMk cId="1119099855" sldId="345"/>
            <ac:spMk id="3" creationId="{00000000-0000-0000-0000-000000000000}"/>
          </ac:spMkLst>
        </pc:spChg>
      </pc:sldChg>
      <pc:sldChg chg="del">
        <pc:chgData name="Roy Juckett" userId="e06c01020b0c3236" providerId="LiveId" clId="{E01CAD99-5470-4BFB-9C66-A4269186E92A}" dt="2023-10-10T20:12:52.034" v="2059" actId="2696"/>
        <pc:sldMkLst>
          <pc:docMk/>
          <pc:sldMk cId="3669326866" sldId="347"/>
        </pc:sldMkLst>
      </pc:sldChg>
      <pc:sldChg chg="modSp mod">
        <pc:chgData name="Roy Juckett" userId="e06c01020b0c3236" providerId="LiveId" clId="{E01CAD99-5470-4BFB-9C66-A4269186E92A}" dt="2023-10-11T00:59:44.773" v="6393" actId="20577"/>
        <pc:sldMkLst>
          <pc:docMk/>
          <pc:sldMk cId="2766342926" sldId="349"/>
        </pc:sldMkLst>
        <pc:spChg chg="mod">
          <ac:chgData name="Roy Juckett" userId="e06c01020b0c3236" providerId="LiveId" clId="{E01CAD99-5470-4BFB-9C66-A4269186E92A}" dt="2023-10-11T00:59:44.773" v="6393" actId="20577"/>
          <ac:spMkLst>
            <pc:docMk/>
            <pc:sldMk cId="2766342926" sldId="349"/>
            <ac:spMk id="3" creationId="{26C50B48-6F54-02EC-67A8-73F60614A1B3}"/>
          </ac:spMkLst>
        </pc:spChg>
      </pc:sldChg>
      <pc:sldChg chg="modSp mod ord">
        <pc:chgData name="Roy Juckett" userId="e06c01020b0c3236" providerId="LiveId" clId="{E01CAD99-5470-4BFB-9C66-A4269186E92A}" dt="2023-10-11T01:08:48.500" v="6699" actId="20577"/>
        <pc:sldMkLst>
          <pc:docMk/>
          <pc:sldMk cId="3463437135" sldId="350"/>
        </pc:sldMkLst>
        <pc:spChg chg="mod">
          <ac:chgData name="Roy Juckett" userId="e06c01020b0c3236" providerId="LiveId" clId="{E01CAD99-5470-4BFB-9C66-A4269186E92A}" dt="2023-10-11T01:08:48.500" v="6699" actId="20577"/>
          <ac:spMkLst>
            <pc:docMk/>
            <pc:sldMk cId="3463437135" sldId="350"/>
            <ac:spMk id="3" creationId="{8E1BBA8A-85DD-EB3B-7FB0-B45F7551D500}"/>
          </ac:spMkLst>
        </pc:spChg>
      </pc:sldChg>
      <pc:sldChg chg="modSp new mod">
        <pc:chgData name="Roy Juckett" userId="e06c01020b0c3236" providerId="LiveId" clId="{E01CAD99-5470-4BFB-9C66-A4269186E92A}" dt="2023-10-11T01:10:15.148" v="6772" actId="20577"/>
        <pc:sldMkLst>
          <pc:docMk/>
          <pc:sldMk cId="4116910159" sldId="351"/>
        </pc:sldMkLst>
        <pc:spChg chg="mod">
          <ac:chgData name="Roy Juckett" userId="e06c01020b0c3236" providerId="LiveId" clId="{E01CAD99-5470-4BFB-9C66-A4269186E92A}" dt="2023-10-10T19:07:00.527" v="286" actId="20577"/>
          <ac:spMkLst>
            <pc:docMk/>
            <pc:sldMk cId="4116910159" sldId="351"/>
            <ac:spMk id="2" creationId="{DDE3CC68-287D-5DFB-2D10-CE8018E6D17A}"/>
          </ac:spMkLst>
        </pc:spChg>
        <pc:spChg chg="mod">
          <ac:chgData name="Roy Juckett" userId="e06c01020b0c3236" providerId="LiveId" clId="{E01CAD99-5470-4BFB-9C66-A4269186E92A}" dt="2023-10-11T01:10:15.148" v="6772" actId="20577"/>
          <ac:spMkLst>
            <pc:docMk/>
            <pc:sldMk cId="4116910159" sldId="351"/>
            <ac:spMk id="3" creationId="{203C6AC1-93A4-CA4E-F4CF-5234A2ED6771}"/>
          </ac:spMkLst>
        </pc:spChg>
      </pc:sldChg>
      <pc:sldChg chg="modSp new mod">
        <pc:chgData name="Roy Juckett" userId="e06c01020b0c3236" providerId="LiveId" clId="{E01CAD99-5470-4BFB-9C66-A4269186E92A}" dt="2023-10-11T00:03:23.720" v="3897" actId="20577"/>
        <pc:sldMkLst>
          <pc:docMk/>
          <pc:sldMk cId="3359559161" sldId="352"/>
        </pc:sldMkLst>
        <pc:spChg chg="mod">
          <ac:chgData name="Roy Juckett" userId="e06c01020b0c3236" providerId="LiveId" clId="{E01CAD99-5470-4BFB-9C66-A4269186E92A}" dt="2023-10-10T19:20:17.570" v="1054" actId="20577"/>
          <ac:spMkLst>
            <pc:docMk/>
            <pc:sldMk cId="3359559161" sldId="352"/>
            <ac:spMk id="2" creationId="{7471D83A-D285-B19B-92F5-8AAEC598606A}"/>
          </ac:spMkLst>
        </pc:spChg>
        <pc:spChg chg="mod">
          <ac:chgData name="Roy Juckett" userId="e06c01020b0c3236" providerId="LiveId" clId="{E01CAD99-5470-4BFB-9C66-A4269186E92A}" dt="2023-10-11T00:03:23.720" v="3897" actId="20577"/>
          <ac:spMkLst>
            <pc:docMk/>
            <pc:sldMk cId="3359559161" sldId="352"/>
            <ac:spMk id="3" creationId="{48239A71-8403-8199-9394-3A6DD8CBEF7B}"/>
          </ac:spMkLst>
        </pc:spChg>
      </pc:sldChg>
      <pc:sldChg chg="modSp new mod ord">
        <pc:chgData name="Roy Juckett" userId="e06c01020b0c3236" providerId="LiveId" clId="{E01CAD99-5470-4BFB-9C66-A4269186E92A}" dt="2023-10-10T20:25:21.846" v="2906" actId="20577"/>
        <pc:sldMkLst>
          <pc:docMk/>
          <pc:sldMk cId="388550028" sldId="353"/>
        </pc:sldMkLst>
        <pc:spChg chg="mod">
          <ac:chgData name="Roy Juckett" userId="e06c01020b0c3236" providerId="LiveId" clId="{E01CAD99-5470-4BFB-9C66-A4269186E92A}" dt="2023-10-10T20:18:20.477" v="2501" actId="20577"/>
          <ac:spMkLst>
            <pc:docMk/>
            <pc:sldMk cId="388550028" sldId="353"/>
            <ac:spMk id="2" creationId="{7E26830B-CBF5-5064-5491-F9F9191A2108}"/>
          </ac:spMkLst>
        </pc:spChg>
        <pc:spChg chg="mod">
          <ac:chgData name="Roy Juckett" userId="e06c01020b0c3236" providerId="LiveId" clId="{E01CAD99-5470-4BFB-9C66-A4269186E92A}" dt="2023-10-10T20:25:21.846" v="2906" actId="20577"/>
          <ac:spMkLst>
            <pc:docMk/>
            <pc:sldMk cId="388550028" sldId="353"/>
            <ac:spMk id="3" creationId="{7977DC33-A5C5-C156-6558-A473021D9437}"/>
          </ac:spMkLst>
        </pc:spChg>
      </pc:sldChg>
      <pc:sldChg chg="modSp new mod">
        <pc:chgData name="Roy Juckett" userId="e06c01020b0c3236" providerId="LiveId" clId="{E01CAD99-5470-4BFB-9C66-A4269186E92A}" dt="2023-10-11T00:34:21.719" v="5671" actId="20577"/>
        <pc:sldMkLst>
          <pc:docMk/>
          <pc:sldMk cId="2930118725" sldId="354"/>
        </pc:sldMkLst>
        <pc:spChg chg="mod">
          <ac:chgData name="Roy Juckett" userId="e06c01020b0c3236" providerId="LiveId" clId="{E01CAD99-5470-4BFB-9C66-A4269186E92A}" dt="2023-10-11T00:25:38.460" v="5312" actId="20577"/>
          <ac:spMkLst>
            <pc:docMk/>
            <pc:sldMk cId="2930118725" sldId="354"/>
            <ac:spMk id="2" creationId="{7CF5BC0C-9F5B-DEB1-3AEE-1BA1868F7100}"/>
          </ac:spMkLst>
        </pc:spChg>
        <pc:spChg chg="mod">
          <ac:chgData name="Roy Juckett" userId="e06c01020b0c3236" providerId="LiveId" clId="{E01CAD99-5470-4BFB-9C66-A4269186E92A}" dt="2023-10-11T00:34:21.719" v="5671" actId="20577"/>
          <ac:spMkLst>
            <pc:docMk/>
            <pc:sldMk cId="2930118725" sldId="354"/>
            <ac:spMk id="3" creationId="{62B6BBC8-9E3A-2033-0C11-ACE1362CED0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F6CD9A-5797-4F5E-9619-F0CDDE2A95C1}" type="datetimeFigureOut">
              <a:rPr lang="en-CA" smtClean="0"/>
              <a:pPr/>
              <a:t>2023-11-07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376CDF-7185-48C6-A0D1-2BFE0AEAA4AB}" type="slidenum">
              <a:rPr lang="en-CA" smtClean="0"/>
              <a:pPr/>
              <a:t>‹#›</a:t>
            </a:fld>
            <a:endParaRPr lang="en-CA"/>
          </a:p>
        </p:txBody>
      </p:sp>
    </p:spTree>
    <p:extLst>
      <p:ext uri="{BB962C8B-B14F-4D97-AF65-F5344CB8AC3E}">
        <p14:creationId xmlns:p14="http://schemas.microsoft.com/office/powerpoint/2010/main" val="221133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76CDF-7185-48C6-A0D1-2BFE0AEAA4AB}" type="slidenum">
              <a:rPr lang="en-CA" smtClean="0"/>
              <a:pPr/>
              <a:t>15</a:t>
            </a:fld>
            <a:endParaRPr lang="en-CA"/>
          </a:p>
        </p:txBody>
      </p:sp>
    </p:spTree>
    <p:extLst>
      <p:ext uri="{BB962C8B-B14F-4D97-AF65-F5344CB8AC3E}">
        <p14:creationId xmlns:p14="http://schemas.microsoft.com/office/powerpoint/2010/main" val="2922322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7F30605-8D74-AF9E-B6C2-A0F0AE2900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373367D7-BD1E-EA76-D065-AEF8A2D604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a:extLst>
              <a:ext uri="{FF2B5EF4-FFF2-40B4-BE49-F238E27FC236}">
                <a16:creationId xmlns:a16="http://schemas.microsoft.com/office/drawing/2014/main" id="{0C51BE15-E335-7D92-182E-93664D2C24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2E169639-C037-4897-8C2B-D5FCF3865814}" type="slidenum">
              <a:rPr lang="en-US" altLang="en-US" smtClean="0"/>
              <a:pPr/>
              <a:t>21</a:t>
            </a:fld>
            <a:endParaRPr lang="en-US" altLang="en-US"/>
          </a:p>
        </p:txBody>
      </p:sp>
    </p:spTree>
    <p:extLst>
      <p:ext uri="{BB962C8B-B14F-4D97-AF65-F5344CB8AC3E}">
        <p14:creationId xmlns:p14="http://schemas.microsoft.com/office/powerpoint/2010/main" val="255040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76CDF-7185-48C6-A0D1-2BFE0AEAA4AB}" type="slidenum">
              <a:rPr lang="en-CA" smtClean="0"/>
              <a:pPr/>
              <a:t>45</a:t>
            </a:fld>
            <a:endParaRPr lang="en-CA"/>
          </a:p>
        </p:txBody>
      </p:sp>
    </p:spTree>
    <p:extLst>
      <p:ext uri="{BB962C8B-B14F-4D97-AF65-F5344CB8AC3E}">
        <p14:creationId xmlns:p14="http://schemas.microsoft.com/office/powerpoint/2010/main" val="2942484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2B2D6E-F4D0-4857-A19E-2F66D0688406}" type="datetimeFigureOut">
              <a:rPr lang="en-CA" smtClean="0"/>
              <a:pPr/>
              <a:t>2023-11-07</a:t>
            </a:fld>
            <a:endParaRPr lang="en-CA"/>
          </a:p>
        </p:txBody>
      </p:sp>
      <p:sp>
        <p:nvSpPr>
          <p:cNvPr id="5" name="Footer Placeholder 4"/>
          <p:cNvSpPr>
            <a:spLocks noGrp="1"/>
          </p:cNvSpPr>
          <p:nvPr>
            <p:ph type="ftr" sz="quarter" idx="11"/>
          </p:nvPr>
        </p:nvSpPr>
        <p:spPr/>
        <p:txBody>
          <a:bodyPr/>
          <a:lstStyle/>
          <a:p>
            <a:endParaRPr lang="en-CA"/>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EFFF6E04-40D3-4FB9-8510-E5134E748F81}" type="slidenum">
              <a:rPr lang="en-CA" smtClean="0"/>
              <a:pPr/>
              <a:t>‹#›</a:t>
            </a:fld>
            <a:endParaRPr lang="en-CA"/>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B2D6E-F4D0-4857-A19E-2F66D0688406}" type="datetimeFigureOut">
              <a:rPr lang="en-CA" smtClean="0"/>
              <a:pPr/>
              <a:t>2023-11-07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FF6E04-40D3-4FB9-8510-E5134E748F81}"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2B2D6E-F4D0-4857-A19E-2F66D0688406}" type="datetimeFigureOut">
              <a:rPr lang="en-CA" smtClean="0"/>
              <a:pPr/>
              <a:t>2023-11-07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FF6E04-40D3-4FB9-8510-E5134E748F81}"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a:t>Click to edit Master title style</a:t>
            </a:r>
          </a:p>
        </p:txBody>
      </p:sp>
      <p:sp>
        <p:nvSpPr>
          <p:cNvPr id="3" name="Text Placeholder 2"/>
          <p:cNvSpPr>
            <a:spLocks noGrp="1"/>
          </p:cNvSpPr>
          <p:nvPr>
            <p:ph type="body" sz="half" idx="1"/>
          </p:nvPr>
        </p:nvSpPr>
        <p:spPr>
          <a:xfrm>
            <a:off x="12192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81600" y="16002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81600" y="39243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2"/>
          </p:nvPr>
        </p:nvSpPr>
        <p:spPr/>
        <p:txBody>
          <a:bodyPr/>
          <a:lstStyle>
            <a:lvl1pPr>
              <a:defRPr/>
            </a:lvl1pPr>
          </a:lstStyle>
          <a:p>
            <a:pPr>
              <a:defRPr/>
            </a:pPr>
            <a:fld id="{9988F000-AB61-4FC5-BCD6-0C18769DB929}" type="slidenum">
              <a:rPr lang="en-US" altLang="en-US"/>
              <a:pPr>
                <a:defRPr/>
              </a:pPr>
              <a:t>‹#›</a:t>
            </a:fld>
            <a:endParaRPr lang="en-US" altLang="en-US"/>
          </a:p>
        </p:txBody>
      </p:sp>
    </p:spTree>
    <p:extLst>
      <p:ext uri="{BB962C8B-B14F-4D97-AF65-F5344CB8AC3E}">
        <p14:creationId xmlns:p14="http://schemas.microsoft.com/office/powerpoint/2010/main" val="2269423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able Placeholder 2"/>
          <p:cNvSpPr>
            <a:spLocks noGrp="1"/>
          </p:cNvSpPr>
          <p:nvPr>
            <p:ph type="tbl" idx="1"/>
          </p:nvPr>
        </p:nvSpPr>
        <p:spPr>
          <a:xfrm>
            <a:off x="457200" y="1905000"/>
            <a:ext cx="8229600" cy="4114800"/>
          </a:xfrm>
        </p:spPr>
        <p:txBody>
          <a:bodyPr/>
          <a:lstStyle/>
          <a:p>
            <a:pPr lvl="0"/>
            <a:endParaRPr lang="en-US" noProof="0"/>
          </a:p>
        </p:txBody>
      </p:sp>
      <p:sp>
        <p:nvSpPr>
          <p:cNvPr id="4" name="Rectangle 4">
            <a:extLst>
              <a:ext uri="{FF2B5EF4-FFF2-40B4-BE49-F238E27FC236}">
                <a16:creationId xmlns:a16="http://schemas.microsoft.com/office/drawing/2014/main" id="{B56E6C77-966D-F016-737A-E6288E39C0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DAFE2D-E05A-0863-FA3A-E83758F4C1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58BC67-696A-1DCC-F24C-6138BC46B627}"/>
              </a:ext>
            </a:extLst>
          </p:cNvPr>
          <p:cNvSpPr>
            <a:spLocks noGrp="1" noChangeArrowheads="1"/>
          </p:cNvSpPr>
          <p:nvPr>
            <p:ph type="sldNum" sz="quarter" idx="12"/>
          </p:nvPr>
        </p:nvSpPr>
        <p:spPr>
          <a:ln/>
        </p:spPr>
        <p:txBody>
          <a:bodyPr/>
          <a:lstStyle>
            <a:lvl1pPr>
              <a:defRPr/>
            </a:lvl1pPr>
          </a:lstStyle>
          <a:p>
            <a:pPr>
              <a:defRPr/>
            </a:pPr>
            <a:fld id="{6455F562-99D6-40AB-8BF1-B29C123FC573}" type="slidenum">
              <a:rPr lang="en-US" altLang="en-US"/>
              <a:pPr>
                <a:defRPr/>
              </a:pPr>
              <a:t>‹#›</a:t>
            </a:fld>
            <a:endParaRPr lang="en-US" altLang="en-US"/>
          </a:p>
        </p:txBody>
      </p:sp>
    </p:spTree>
    <p:extLst>
      <p:ext uri="{BB962C8B-B14F-4D97-AF65-F5344CB8AC3E}">
        <p14:creationId xmlns:p14="http://schemas.microsoft.com/office/powerpoint/2010/main" val="1119603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B2D6E-F4D0-4857-A19E-2F66D0688406}" type="datetimeFigureOut">
              <a:rPr lang="en-CA" smtClean="0"/>
              <a:pPr/>
              <a:t>2023-11-07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FF6E04-40D3-4FB9-8510-E5134E748F81}"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2B2D6E-F4D0-4857-A19E-2F66D0688406}" type="datetimeFigureOut">
              <a:rPr lang="en-CA" smtClean="0"/>
              <a:pPr/>
              <a:t>2023-11-07</a:t>
            </a:fld>
            <a:endParaRPr lang="en-CA"/>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FF6E04-40D3-4FB9-8510-E5134E748F81}" type="slidenum">
              <a:rPr lang="en-CA" smtClean="0"/>
              <a:pPr/>
              <a:t>‹#›</a:t>
            </a:fld>
            <a:endParaRPr lang="en-CA"/>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2B2D6E-F4D0-4857-A19E-2F66D0688406}" type="datetimeFigureOut">
              <a:rPr lang="en-CA" smtClean="0"/>
              <a:pPr/>
              <a:t>2023-11-07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FFF6E04-40D3-4FB9-8510-E5134E748F81}"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2B2D6E-F4D0-4857-A19E-2F66D0688406}" type="datetimeFigureOut">
              <a:rPr lang="en-CA" smtClean="0"/>
              <a:pPr/>
              <a:t>2023-11-07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FFF6E04-40D3-4FB9-8510-E5134E748F81}"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2B2D6E-F4D0-4857-A19E-2F66D0688406}" type="datetimeFigureOut">
              <a:rPr lang="en-CA" smtClean="0"/>
              <a:pPr/>
              <a:t>2023-11-07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FFF6E04-40D3-4FB9-8510-E5134E748F81}"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B2B2D6E-F4D0-4857-A19E-2F66D0688406}" type="datetimeFigureOut">
              <a:rPr lang="en-CA" smtClean="0"/>
              <a:pPr/>
              <a:t>2023-11-07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FFF6E04-40D3-4FB9-8510-E5134E748F81}"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2B2D6E-F4D0-4857-A19E-2F66D0688406}" type="datetimeFigureOut">
              <a:rPr lang="en-CA" smtClean="0"/>
              <a:pPr/>
              <a:t>2023-11-07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FFF6E04-40D3-4FB9-8510-E5134E748F81}" type="slidenum">
              <a:rPr lang="en-CA" smtClean="0"/>
              <a:pPr/>
              <a:t>‹#›</a:t>
            </a:fld>
            <a:endParaRPr lang="en-CA"/>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5" name="Date Placeholder 4"/>
          <p:cNvSpPr>
            <a:spLocks noGrp="1"/>
          </p:cNvSpPr>
          <p:nvPr>
            <p:ph type="dt" sz="half" idx="10"/>
          </p:nvPr>
        </p:nvSpPr>
        <p:spPr/>
        <p:txBody>
          <a:bodyPr/>
          <a:lstStyle/>
          <a:p>
            <a:fld id="{1B2B2D6E-F4D0-4857-A19E-2F66D0688406}" type="datetimeFigureOut">
              <a:rPr lang="en-CA" smtClean="0"/>
              <a:pPr/>
              <a:t>2023-11-07</a:t>
            </a:fld>
            <a:endParaRPr lang="en-CA"/>
          </a:p>
        </p:txBody>
      </p:sp>
      <p:sp>
        <p:nvSpPr>
          <p:cNvPr id="7" name="Slide Number Placeholder 6"/>
          <p:cNvSpPr>
            <a:spLocks noGrp="1"/>
          </p:cNvSpPr>
          <p:nvPr>
            <p:ph type="sldNum" sz="quarter" idx="12"/>
          </p:nvPr>
        </p:nvSpPr>
        <p:spPr/>
        <p:txBody>
          <a:bodyPr/>
          <a:lstStyle/>
          <a:p>
            <a:fld id="{EFFF6E04-40D3-4FB9-8510-E5134E748F81}" type="slidenum">
              <a:rPr lang="en-CA" smtClean="0"/>
              <a:pPr/>
              <a:t>‹#›</a:t>
            </a:fld>
            <a:endParaRPr lang="en-CA"/>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CA"/>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B2B2D6E-F4D0-4857-A19E-2F66D0688406}" type="datetimeFigureOut">
              <a:rPr lang="en-CA" smtClean="0"/>
              <a:pPr/>
              <a:t>2023-11-07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FFF6E04-40D3-4FB9-8510-E5134E748F81}" type="slidenum">
              <a:rPr lang="en-CA" smtClean="0"/>
              <a:pPr/>
              <a:t>‹#›</a:t>
            </a:fld>
            <a:endParaRPr lang="en-CA"/>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travax.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cdc.gov/malaria"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4.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40000" lnSpcReduction="20000"/>
          </a:bodyPr>
          <a:lstStyle/>
          <a:p>
            <a:r>
              <a:rPr lang="en-CA" dirty="0"/>
              <a:t>How to avoid </a:t>
            </a:r>
          </a:p>
          <a:p>
            <a:r>
              <a:rPr lang="en-CA" dirty="0"/>
              <a:t>How to diagnose</a:t>
            </a:r>
          </a:p>
          <a:p>
            <a:r>
              <a:rPr lang="en-CA" dirty="0"/>
              <a:t>How to treat</a:t>
            </a:r>
          </a:p>
          <a:p>
            <a:endParaRPr lang="en-CA" dirty="0"/>
          </a:p>
        </p:txBody>
      </p:sp>
      <p:sp>
        <p:nvSpPr>
          <p:cNvPr id="2" name="Title 1"/>
          <p:cNvSpPr>
            <a:spLocks noGrp="1"/>
          </p:cNvSpPr>
          <p:nvPr>
            <p:ph type="ctrTitle"/>
          </p:nvPr>
        </p:nvSpPr>
        <p:spPr>
          <a:xfrm>
            <a:off x="604706" y="2960914"/>
            <a:ext cx="6814998" cy="1543271"/>
          </a:xfrm>
        </p:spPr>
        <p:txBody>
          <a:bodyPr>
            <a:normAutofit fontScale="90000"/>
          </a:bodyPr>
          <a:lstStyle/>
          <a:p>
            <a:r>
              <a:rPr lang="en-CA" sz="3200" dirty="0"/>
              <a:t>Malaria prevention in Expatriates and Missionaries</a:t>
            </a:r>
          </a:p>
        </p:txBody>
      </p:sp>
      <p:sp>
        <p:nvSpPr>
          <p:cNvPr id="4" name="TextBox 3"/>
          <p:cNvSpPr txBox="1"/>
          <p:nvPr/>
        </p:nvSpPr>
        <p:spPr>
          <a:xfrm>
            <a:off x="2195736" y="5445224"/>
            <a:ext cx="5976664" cy="1477328"/>
          </a:xfrm>
          <a:prstGeom prst="rect">
            <a:avLst/>
          </a:prstGeom>
          <a:noFill/>
        </p:spPr>
        <p:txBody>
          <a:bodyPr wrap="square" rtlCol="0">
            <a:spAutoFit/>
          </a:bodyPr>
          <a:lstStyle/>
          <a:p>
            <a:r>
              <a:rPr lang="en-US" dirty="0"/>
              <a:t>Gregory Juckett, MD, MPH</a:t>
            </a:r>
          </a:p>
          <a:p>
            <a:r>
              <a:rPr lang="en-US" dirty="0"/>
              <a:t>Professor Emeritus, </a:t>
            </a:r>
          </a:p>
          <a:p>
            <a:r>
              <a:rPr lang="en-US" dirty="0"/>
              <a:t>West Virginia University School of Medicine </a:t>
            </a:r>
          </a:p>
          <a:p>
            <a:r>
              <a:rPr lang="en-US" i="1" dirty="0"/>
              <a:t>No conflicts of interest</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31540" y="548680"/>
            <a:ext cx="8280920" cy="609600"/>
          </a:xfrm>
          <a:solidFill>
            <a:schemeClr val="accent2"/>
          </a:solidFill>
        </p:spPr>
        <p:txBody>
          <a:bodyPr>
            <a:normAutofit fontScale="90000"/>
          </a:bodyPr>
          <a:lstStyle/>
          <a:p>
            <a:pPr eaLnBrk="1" hangingPunct="1"/>
            <a:r>
              <a:rPr lang="en-US" altLang="en-US" sz="4800">
                <a:solidFill>
                  <a:srgbClr val="FFFF00"/>
                </a:solidFill>
              </a:rPr>
              <a:t>5 Human Malaria Species</a:t>
            </a:r>
          </a:p>
        </p:txBody>
      </p:sp>
      <p:sp>
        <p:nvSpPr>
          <p:cNvPr id="31747" name="Rectangle 3"/>
          <p:cNvSpPr>
            <a:spLocks noGrp="1" noChangeArrowheads="1"/>
          </p:cNvSpPr>
          <p:nvPr>
            <p:ph type="body" idx="1"/>
          </p:nvPr>
        </p:nvSpPr>
        <p:spPr>
          <a:xfrm>
            <a:off x="0" y="1052736"/>
            <a:ext cx="9144000" cy="6400800"/>
          </a:xfrm>
        </p:spPr>
        <p:txBody>
          <a:bodyPr>
            <a:normAutofit fontScale="92500" lnSpcReduction="20000"/>
          </a:bodyPr>
          <a:lstStyle/>
          <a:p>
            <a:pPr eaLnBrk="1" hangingPunct="1">
              <a:lnSpc>
                <a:spcPct val="90000"/>
              </a:lnSpc>
              <a:buFont typeface="Symbol" panose="05050102010706020507" pitchFamily="18" charset="2"/>
              <a:buNone/>
            </a:pPr>
            <a:endParaRPr lang="en-US" altLang="en-US" dirty="0">
              <a:solidFill>
                <a:srgbClr val="FFFFFF"/>
              </a:solidFill>
            </a:endParaRPr>
          </a:p>
          <a:p>
            <a:pPr eaLnBrk="1" hangingPunct="1">
              <a:lnSpc>
                <a:spcPct val="90000"/>
              </a:lnSpc>
            </a:pPr>
            <a:r>
              <a:rPr lang="en-US" altLang="en-US" sz="2800" b="1" i="1" u="sng" dirty="0">
                <a:solidFill>
                  <a:schemeClr val="accent2">
                    <a:lumMod val="75000"/>
                  </a:schemeClr>
                </a:solidFill>
              </a:rPr>
              <a:t>Plasmodium falciparum</a:t>
            </a:r>
            <a:r>
              <a:rPr lang="en-US" altLang="en-US" sz="2800" b="1" u="sng" dirty="0">
                <a:solidFill>
                  <a:schemeClr val="accent2">
                    <a:lumMod val="75000"/>
                  </a:schemeClr>
                </a:solidFill>
              </a:rPr>
              <a:t> </a:t>
            </a:r>
            <a:r>
              <a:rPr lang="en-US" altLang="en-US" sz="2800" dirty="0">
                <a:solidFill>
                  <a:schemeClr val="accent2">
                    <a:lumMod val="75000"/>
                  </a:schemeClr>
                </a:solidFill>
              </a:rPr>
              <a:t>— ~40+% (most dangerous), tropical distribution (esp. Africa), chloroquine resistance wide spread outside of Central America and Hispaniola</a:t>
            </a:r>
          </a:p>
          <a:p>
            <a:pPr eaLnBrk="1" hangingPunct="1">
              <a:lnSpc>
                <a:spcPct val="90000"/>
              </a:lnSpc>
            </a:pPr>
            <a:r>
              <a:rPr lang="en-US" altLang="en-US" sz="2800" b="1" i="1" u="sng" dirty="0">
                <a:solidFill>
                  <a:schemeClr val="accent2">
                    <a:lumMod val="75000"/>
                  </a:schemeClr>
                </a:solidFill>
              </a:rPr>
              <a:t>Plasmodium vivax</a:t>
            </a:r>
            <a:r>
              <a:rPr lang="en-US" altLang="en-US" sz="2800" dirty="0">
                <a:solidFill>
                  <a:schemeClr val="accent2">
                    <a:lumMod val="75000"/>
                  </a:schemeClr>
                </a:solidFill>
              </a:rPr>
              <a:t> – ~50% world malaria, temperate (liver phase </a:t>
            </a:r>
            <a:r>
              <a:rPr lang="en-US" altLang="en-US" sz="2800" dirty="0" err="1">
                <a:solidFill>
                  <a:schemeClr val="accent2">
                    <a:lumMod val="75000"/>
                  </a:schemeClr>
                </a:solidFill>
              </a:rPr>
              <a:t>hypnozoite</a:t>
            </a:r>
            <a:r>
              <a:rPr lang="en-US" altLang="en-US" sz="2800" dirty="0">
                <a:solidFill>
                  <a:schemeClr val="accent2">
                    <a:lumMod val="75000"/>
                  </a:schemeClr>
                </a:solidFill>
              </a:rPr>
              <a:t> adaptation) and also tropical, some chloroquine resistance in PNG and Indonesia which is  spreading; recurrent attacks (must treat blood + liver phase)</a:t>
            </a:r>
          </a:p>
          <a:p>
            <a:pPr eaLnBrk="1" hangingPunct="1">
              <a:lnSpc>
                <a:spcPct val="90000"/>
              </a:lnSpc>
            </a:pPr>
            <a:r>
              <a:rPr lang="en-US" altLang="en-US" sz="2800" i="1" u="sng" dirty="0">
                <a:solidFill>
                  <a:schemeClr val="accent2">
                    <a:lumMod val="75000"/>
                  </a:schemeClr>
                </a:solidFill>
              </a:rPr>
              <a:t>P. </a:t>
            </a:r>
            <a:r>
              <a:rPr lang="en-US" altLang="en-US" sz="2800" i="1" u="sng" dirty="0" err="1">
                <a:solidFill>
                  <a:schemeClr val="accent2">
                    <a:lumMod val="75000"/>
                  </a:schemeClr>
                </a:solidFill>
              </a:rPr>
              <a:t>ovale</a:t>
            </a:r>
            <a:r>
              <a:rPr lang="en-US" altLang="en-US" sz="2800" dirty="0">
                <a:solidFill>
                  <a:schemeClr val="accent2">
                    <a:lumMod val="75000"/>
                  </a:schemeClr>
                </a:solidFill>
              </a:rPr>
              <a:t> – W. Africa and spotty elsewhere, recurrent infections like </a:t>
            </a:r>
            <a:r>
              <a:rPr lang="en-US" altLang="en-US" sz="2800" i="1" dirty="0">
                <a:solidFill>
                  <a:schemeClr val="accent2">
                    <a:lumMod val="75000"/>
                  </a:schemeClr>
                </a:solidFill>
              </a:rPr>
              <a:t>P. vivax </a:t>
            </a:r>
            <a:r>
              <a:rPr lang="en-US" altLang="en-US" sz="2800" dirty="0">
                <a:solidFill>
                  <a:schemeClr val="accent2">
                    <a:lumMod val="75000"/>
                  </a:schemeClr>
                </a:solidFill>
              </a:rPr>
              <a:t>(can infect African blacks, </a:t>
            </a:r>
            <a:r>
              <a:rPr lang="en-US" altLang="en-US" sz="2800" i="1" dirty="0">
                <a:solidFill>
                  <a:schemeClr val="accent2">
                    <a:lumMod val="75000"/>
                  </a:schemeClr>
                </a:solidFill>
              </a:rPr>
              <a:t>P. vivax </a:t>
            </a:r>
            <a:r>
              <a:rPr lang="en-US" altLang="en-US" sz="2800" dirty="0">
                <a:solidFill>
                  <a:schemeClr val="accent2">
                    <a:lumMod val="75000"/>
                  </a:schemeClr>
                </a:solidFill>
              </a:rPr>
              <a:t>can’t)</a:t>
            </a:r>
          </a:p>
          <a:p>
            <a:pPr eaLnBrk="1" hangingPunct="1">
              <a:lnSpc>
                <a:spcPct val="90000"/>
              </a:lnSpc>
            </a:pPr>
            <a:r>
              <a:rPr lang="en-US" altLang="en-US" sz="2800" i="1" u="sng" dirty="0">
                <a:solidFill>
                  <a:schemeClr val="accent2">
                    <a:lumMod val="75000"/>
                  </a:schemeClr>
                </a:solidFill>
              </a:rPr>
              <a:t>P. </a:t>
            </a:r>
            <a:r>
              <a:rPr lang="en-US" altLang="en-US" sz="2800" i="1" u="sng" dirty="0" err="1">
                <a:solidFill>
                  <a:schemeClr val="accent2">
                    <a:lumMod val="75000"/>
                  </a:schemeClr>
                </a:solidFill>
              </a:rPr>
              <a:t>malariae</a:t>
            </a:r>
            <a:r>
              <a:rPr lang="en-US" altLang="en-US" sz="2800" dirty="0">
                <a:solidFill>
                  <a:schemeClr val="accent2">
                    <a:lumMod val="75000"/>
                  </a:schemeClr>
                </a:solidFill>
              </a:rPr>
              <a:t>– spotty, mildest, oldest (infects other primates as well as humans), persists in blood (but not liver) x years </a:t>
            </a:r>
          </a:p>
          <a:p>
            <a:pPr eaLnBrk="1" hangingPunct="1">
              <a:lnSpc>
                <a:spcPct val="90000"/>
              </a:lnSpc>
            </a:pPr>
            <a:r>
              <a:rPr lang="en-US" altLang="en-US" sz="2800" i="1" dirty="0">
                <a:solidFill>
                  <a:schemeClr val="accent2">
                    <a:lumMod val="75000"/>
                  </a:schemeClr>
                </a:solidFill>
              </a:rPr>
              <a:t>P. </a:t>
            </a:r>
            <a:r>
              <a:rPr lang="en-US" altLang="en-US" sz="2800" i="1" dirty="0" err="1">
                <a:solidFill>
                  <a:schemeClr val="accent2">
                    <a:lumMod val="75000"/>
                  </a:schemeClr>
                </a:solidFill>
              </a:rPr>
              <a:t>knowlesii</a:t>
            </a:r>
            <a:r>
              <a:rPr lang="en-US" altLang="en-US" sz="2800" i="1" dirty="0">
                <a:solidFill>
                  <a:schemeClr val="accent2">
                    <a:lumMod val="75000"/>
                  </a:schemeClr>
                </a:solidFill>
              </a:rPr>
              <a:t> —</a:t>
            </a:r>
            <a:r>
              <a:rPr lang="en-US" altLang="en-US" sz="2800" dirty="0">
                <a:solidFill>
                  <a:schemeClr val="accent2">
                    <a:lumMod val="75000"/>
                  </a:schemeClr>
                </a:solidFill>
              </a:rPr>
              <a:t>primate malaria in SE Asia, spreading to humans, clinically similar to and usually confused with  </a:t>
            </a:r>
            <a:r>
              <a:rPr lang="en-US" altLang="en-US" sz="2800" i="1" dirty="0">
                <a:solidFill>
                  <a:schemeClr val="accent2">
                    <a:lumMod val="75000"/>
                  </a:schemeClr>
                </a:solidFill>
              </a:rPr>
              <a:t>P. falciparum</a:t>
            </a:r>
          </a:p>
          <a:p>
            <a:pPr eaLnBrk="1" hangingPunct="1">
              <a:lnSpc>
                <a:spcPct val="90000"/>
              </a:lnSpc>
            </a:pPr>
            <a:endParaRPr lang="en-US" altLang="en-US" sz="2800" dirty="0">
              <a:solidFill>
                <a:schemeClr val="bg2"/>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lid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812088"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304800" y="4816475"/>
            <a:ext cx="4572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dirty="0"/>
              <a:t>Multiple ring-form </a:t>
            </a:r>
            <a:r>
              <a:rPr lang="en-US" altLang="en-US" dirty="0" err="1"/>
              <a:t>trophozoites</a:t>
            </a:r>
            <a:r>
              <a:rPr lang="en-US" altLang="en-US" dirty="0"/>
              <a:t> per RBC  good indicator of P. falciparum</a:t>
            </a:r>
          </a:p>
        </p:txBody>
      </p:sp>
      <p:sp>
        <p:nvSpPr>
          <p:cNvPr id="38916" name="Text Box 4"/>
          <p:cNvSpPr txBox="1">
            <a:spLocks noChangeArrowheads="1"/>
          </p:cNvSpPr>
          <p:nvPr/>
        </p:nvSpPr>
        <p:spPr bwMode="auto">
          <a:xfrm>
            <a:off x="5181600" y="4816475"/>
            <a:ext cx="39624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a:t>Sickle-shaped gametocyte confirms diagnosis (when visible)</a:t>
            </a:r>
          </a:p>
        </p:txBody>
      </p:sp>
      <p:sp>
        <p:nvSpPr>
          <p:cNvPr id="38917" name="Text Box 5"/>
          <p:cNvSpPr txBox="1">
            <a:spLocks noChangeArrowheads="1"/>
          </p:cNvSpPr>
          <p:nvPr/>
        </p:nvSpPr>
        <p:spPr bwMode="auto">
          <a:xfrm>
            <a:off x="609600" y="5334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4400" i="1" dirty="0">
                <a:solidFill>
                  <a:schemeClr val="accent2">
                    <a:lumMod val="75000"/>
                  </a:schemeClr>
                </a:solidFill>
              </a:rPr>
              <a:t>Plasmodium falciparum morphology</a:t>
            </a:r>
          </a:p>
        </p:txBody>
      </p:sp>
      <p:sp>
        <p:nvSpPr>
          <p:cNvPr id="38918" name="Text Box 6"/>
          <p:cNvSpPr txBox="1">
            <a:spLocks noChangeArrowheads="1"/>
          </p:cNvSpPr>
          <p:nvPr/>
        </p:nvSpPr>
        <p:spPr bwMode="auto">
          <a:xfrm>
            <a:off x="3429000" y="1219200"/>
            <a:ext cx="2743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dirty="0">
                <a:solidFill>
                  <a:schemeClr val="accent2">
                    <a:lumMod val="75000"/>
                  </a:schemeClr>
                </a:solidFill>
              </a:rPr>
              <a:t>Thin Smear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19200" y="304800"/>
            <a:ext cx="6553200" cy="914400"/>
          </a:xfrm>
          <a:solidFill>
            <a:schemeClr val="accent2"/>
          </a:solidFill>
        </p:spPr>
        <p:txBody>
          <a:bodyPr>
            <a:normAutofit/>
          </a:bodyPr>
          <a:lstStyle/>
          <a:p>
            <a:pPr eaLnBrk="1" hangingPunct="1"/>
            <a:r>
              <a:rPr lang="en-US" altLang="en-US" i="1" dirty="0">
                <a:solidFill>
                  <a:srgbClr val="FFFF00"/>
                </a:solidFill>
              </a:rPr>
              <a:t>P. falciparum</a:t>
            </a:r>
            <a:endParaRPr lang="en-US" altLang="en-US" dirty="0"/>
          </a:p>
        </p:txBody>
      </p:sp>
      <p:sp>
        <p:nvSpPr>
          <p:cNvPr id="35843" name="Rectangle 3"/>
          <p:cNvSpPr>
            <a:spLocks noGrp="1" noChangeArrowheads="1"/>
          </p:cNvSpPr>
          <p:nvPr>
            <p:ph type="body" idx="1"/>
          </p:nvPr>
        </p:nvSpPr>
        <p:spPr>
          <a:xfrm>
            <a:off x="0" y="1988840"/>
            <a:ext cx="8991600" cy="4564360"/>
          </a:xfrm>
        </p:spPr>
        <p:txBody>
          <a:bodyPr>
            <a:normAutofit fontScale="92500" lnSpcReduction="10000"/>
          </a:bodyPr>
          <a:lstStyle/>
          <a:p>
            <a:pPr eaLnBrk="1" hangingPunct="1"/>
            <a:r>
              <a:rPr lang="en-US" altLang="en-US" b="1" dirty="0">
                <a:solidFill>
                  <a:schemeClr val="accent2">
                    <a:lumMod val="75000"/>
                  </a:schemeClr>
                </a:solidFill>
              </a:rPr>
              <a:t>Multiple rings (trophozoites) per RBC characteristic</a:t>
            </a:r>
            <a:endParaRPr lang="en-US" altLang="en-US" dirty="0">
              <a:solidFill>
                <a:schemeClr val="accent2">
                  <a:lumMod val="75000"/>
                </a:schemeClr>
              </a:solidFill>
            </a:endParaRPr>
          </a:p>
          <a:p>
            <a:pPr eaLnBrk="1" hangingPunct="1"/>
            <a:r>
              <a:rPr lang="en-US" altLang="en-US" b="1" u="sng" dirty="0">
                <a:solidFill>
                  <a:schemeClr val="accent2">
                    <a:lumMod val="75000"/>
                  </a:schemeClr>
                </a:solidFill>
              </a:rPr>
              <a:t>All ages of RBCs affected so heavy parasitemia much more likely </a:t>
            </a:r>
            <a:r>
              <a:rPr lang="en-US" altLang="en-US" dirty="0">
                <a:solidFill>
                  <a:schemeClr val="accent2">
                    <a:lumMod val="75000"/>
                  </a:schemeClr>
                </a:solidFill>
              </a:rPr>
              <a:t>(RBCs of average size and age)</a:t>
            </a:r>
          </a:p>
          <a:p>
            <a:pPr eaLnBrk="1" hangingPunct="1"/>
            <a:r>
              <a:rPr lang="en-US" altLang="en-US" dirty="0">
                <a:solidFill>
                  <a:schemeClr val="accent2">
                    <a:lumMod val="75000"/>
                  </a:schemeClr>
                </a:solidFill>
              </a:rPr>
              <a:t>Maurer’s dots seen on red cells(comma-shaped)</a:t>
            </a:r>
          </a:p>
          <a:p>
            <a:pPr eaLnBrk="1" hangingPunct="1"/>
            <a:r>
              <a:rPr lang="en-US" altLang="en-US" dirty="0">
                <a:solidFill>
                  <a:schemeClr val="accent2">
                    <a:lumMod val="75000"/>
                  </a:schemeClr>
                </a:solidFill>
              </a:rPr>
              <a:t>Schizonts (red cells about to split open) have </a:t>
            </a:r>
            <a:r>
              <a:rPr lang="en-US" altLang="en-US" u="sng" dirty="0">
                <a:solidFill>
                  <a:schemeClr val="accent2">
                    <a:lumMod val="75000"/>
                  </a:schemeClr>
                </a:solidFill>
              </a:rPr>
              <a:t>8-24 merozoites</a:t>
            </a:r>
          </a:p>
          <a:p>
            <a:pPr eaLnBrk="1" hangingPunct="1"/>
            <a:r>
              <a:rPr lang="en-US" altLang="en-US" b="1" dirty="0">
                <a:solidFill>
                  <a:schemeClr val="accent2">
                    <a:lumMod val="75000"/>
                  </a:schemeClr>
                </a:solidFill>
              </a:rPr>
              <a:t>Sickle-shaped (“</a:t>
            </a:r>
            <a:r>
              <a:rPr lang="en-US" altLang="en-US" b="1" u="sng" dirty="0" err="1">
                <a:solidFill>
                  <a:schemeClr val="accent2">
                    <a:lumMod val="75000"/>
                  </a:schemeClr>
                </a:solidFill>
              </a:rPr>
              <a:t>falciform</a:t>
            </a:r>
            <a:r>
              <a:rPr lang="en-US" altLang="en-US" b="1" u="sng" dirty="0">
                <a:solidFill>
                  <a:schemeClr val="accent2">
                    <a:lumMod val="75000"/>
                  </a:schemeClr>
                </a:solidFill>
              </a:rPr>
              <a:t>”</a:t>
            </a:r>
            <a:r>
              <a:rPr lang="en-US" altLang="en-US" b="1" dirty="0">
                <a:solidFill>
                  <a:schemeClr val="accent2">
                    <a:lumMod val="75000"/>
                  </a:schemeClr>
                </a:solidFill>
              </a:rPr>
              <a:t>) gametocytes</a:t>
            </a:r>
            <a:r>
              <a:rPr lang="en-US" altLang="en-US" dirty="0">
                <a:solidFill>
                  <a:schemeClr val="accent2">
                    <a:lumMod val="75000"/>
                  </a:schemeClr>
                </a:solidFill>
              </a:rPr>
              <a:t>, hence the specific name </a:t>
            </a:r>
          </a:p>
          <a:p>
            <a:r>
              <a:rPr lang="en-US" altLang="en-US" b="1" dirty="0">
                <a:solidFill>
                  <a:schemeClr val="accent2">
                    <a:lumMod val="75000"/>
                  </a:schemeClr>
                </a:solidFill>
              </a:rPr>
              <a:t>Termed “Malignant Tertian” Malaria </a:t>
            </a:r>
            <a:r>
              <a:rPr lang="en-US" altLang="en-US" dirty="0">
                <a:solidFill>
                  <a:schemeClr val="accent2">
                    <a:lumMod val="75000"/>
                  </a:schemeClr>
                </a:solidFill>
              </a:rPr>
              <a:t>with q48h fever periodicity</a:t>
            </a:r>
          </a:p>
          <a:p>
            <a:r>
              <a:rPr lang="en-US" altLang="en-US" b="1" dirty="0">
                <a:solidFill>
                  <a:schemeClr val="accent2">
                    <a:lumMod val="75000"/>
                  </a:schemeClr>
                </a:solidFill>
              </a:rPr>
              <a:t>Knob formation </a:t>
            </a:r>
            <a:r>
              <a:rPr lang="en-US" altLang="en-US" dirty="0">
                <a:solidFill>
                  <a:schemeClr val="accent2">
                    <a:lumMod val="75000"/>
                  </a:schemeClr>
                </a:solidFill>
              </a:rPr>
              <a:t>on red cell membrane causes cells to clump up and block capillaries</a:t>
            </a:r>
          </a:p>
          <a:p>
            <a:pPr eaLnBrk="1" hangingPunct="1"/>
            <a:r>
              <a:rPr lang="en-US" altLang="en-US" b="1" dirty="0">
                <a:solidFill>
                  <a:schemeClr val="accent2">
                    <a:lumMod val="75000"/>
                  </a:schemeClr>
                </a:solidFill>
              </a:rPr>
              <a:t>RBC sequestration </a:t>
            </a:r>
            <a:r>
              <a:rPr lang="en-US" altLang="en-US" dirty="0">
                <a:solidFill>
                  <a:schemeClr val="accent2">
                    <a:lumMod val="75000"/>
                  </a:schemeClr>
                </a:solidFill>
              </a:rPr>
              <a:t>(blockage from irregular RBCs) triggers  often fatal complications in brain and kidney (cerebral malaria and blackwater fever)</a:t>
            </a:r>
          </a:p>
          <a:p>
            <a:pPr eaLnBrk="1" hangingPunct="1"/>
            <a:endParaRPr lang="en-US" altLang="en-US" dirty="0">
              <a:solidFill>
                <a:schemeClr val="accent2">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 </a:t>
            </a:r>
            <a:r>
              <a:rPr lang="en-CA" dirty="0" err="1"/>
              <a:t>vivax</a:t>
            </a:r>
            <a:endParaRPr lang="en-CA" dirty="0"/>
          </a:p>
        </p:txBody>
      </p:sp>
      <p:pic>
        <p:nvPicPr>
          <p:cNvPr id="4" name="Content Placeholder 3" descr="P vivax.tiff"/>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19200" y="304800"/>
            <a:ext cx="5715000" cy="1206500"/>
          </a:xfrm>
          <a:solidFill>
            <a:schemeClr val="accent2"/>
          </a:solidFill>
        </p:spPr>
        <p:txBody>
          <a:bodyPr/>
          <a:lstStyle/>
          <a:p>
            <a:pPr eaLnBrk="1" hangingPunct="1"/>
            <a:r>
              <a:rPr lang="en-US" altLang="en-US" dirty="0">
                <a:solidFill>
                  <a:srgbClr val="FFFF00"/>
                </a:solidFill>
              </a:rPr>
              <a:t>P. vivax</a:t>
            </a:r>
            <a:endParaRPr lang="en-US" altLang="en-US" dirty="0"/>
          </a:p>
        </p:txBody>
      </p:sp>
      <p:sp>
        <p:nvSpPr>
          <p:cNvPr id="40963" name="Rectangle 3"/>
          <p:cNvSpPr>
            <a:spLocks noGrp="1" noChangeArrowheads="1"/>
          </p:cNvSpPr>
          <p:nvPr>
            <p:ph type="body" idx="1"/>
          </p:nvPr>
        </p:nvSpPr>
        <p:spPr/>
        <p:txBody>
          <a:bodyPr>
            <a:normAutofit fontScale="85000" lnSpcReduction="10000"/>
          </a:bodyPr>
          <a:lstStyle/>
          <a:p>
            <a:pPr eaLnBrk="1" hangingPunct="1"/>
            <a:r>
              <a:rPr lang="en-US" altLang="en-US" b="1" dirty="0">
                <a:solidFill>
                  <a:schemeClr val="accent2">
                    <a:lumMod val="75000"/>
                  </a:schemeClr>
                </a:solidFill>
              </a:rPr>
              <a:t>Benign Tertian Malaria </a:t>
            </a:r>
            <a:r>
              <a:rPr lang="en-US" altLang="en-US" dirty="0">
                <a:solidFill>
                  <a:schemeClr val="accent2">
                    <a:lumMod val="75000"/>
                  </a:schemeClr>
                </a:solidFill>
              </a:rPr>
              <a:t>involves larger younger erythrocytes (reticulocytes), fewer RBCs infected so less severe</a:t>
            </a:r>
          </a:p>
          <a:p>
            <a:pPr eaLnBrk="1" hangingPunct="1"/>
            <a:r>
              <a:rPr lang="en-US" altLang="en-US" dirty="0">
                <a:solidFill>
                  <a:schemeClr val="accent2">
                    <a:lumMod val="75000"/>
                  </a:schemeClr>
                </a:solidFill>
              </a:rPr>
              <a:t>Single “signet” rings of trophozoite -- </a:t>
            </a:r>
            <a:r>
              <a:rPr lang="en-US" altLang="en-US" u="sng" dirty="0">
                <a:solidFill>
                  <a:schemeClr val="accent2">
                    <a:lumMod val="75000"/>
                  </a:schemeClr>
                </a:solidFill>
              </a:rPr>
              <a:t>one-third</a:t>
            </a:r>
            <a:r>
              <a:rPr lang="en-US" altLang="en-US" dirty="0">
                <a:solidFill>
                  <a:schemeClr val="accent2">
                    <a:lumMod val="75000"/>
                  </a:schemeClr>
                </a:solidFill>
              </a:rPr>
              <a:t> of RBC diameter</a:t>
            </a:r>
          </a:p>
          <a:p>
            <a:pPr eaLnBrk="1" hangingPunct="1"/>
            <a:r>
              <a:rPr lang="en-US" altLang="en-US" b="1" dirty="0">
                <a:solidFill>
                  <a:schemeClr val="accent2">
                    <a:lumMod val="75000"/>
                  </a:schemeClr>
                </a:solidFill>
              </a:rPr>
              <a:t>Amoeboid trophozoites </a:t>
            </a:r>
            <a:r>
              <a:rPr lang="en-US" altLang="en-US" dirty="0">
                <a:solidFill>
                  <a:schemeClr val="accent2">
                    <a:lumMod val="75000"/>
                  </a:schemeClr>
                </a:solidFill>
              </a:rPr>
              <a:t>also may be seen</a:t>
            </a:r>
          </a:p>
          <a:p>
            <a:pPr eaLnBrk="1" hangingPunct="1"/>
            <a:r>
              <a:rPr lang="en-US" altLang="en-US" u="sng" dirty="0" err="1">
                <a:solidFill>
                  <a:schemeClr val="accent2">
                    <a:lumMod val="75000"/>
                  </a:schemeClr>
                </a:solidFill>
              </a:rPr>
              <a:t>Schuffner’s</a:t>
            </a:r>
            <a:r>
              <a:rPr lang="en-US" altLang="en-US" u="sng" dirty="0">
                <a:solidFill>
                  <a:schemeClr val="accent2">
                    <a:lumMod val="75000"/>
                  </a:schemeClr>
                </a:solidFill>
              </a:rPr>
              <a:t> dots</a:t>
            </a:r>
            <a:r>
              <a:rPr lang="en-US" altLang="en-US" dirty="0">
                <a:solidFill>
                  <a:schemeClr val="accent2">
                    <a:lumMod val="75000"/>
                  </a:schemeClr>
                </a:solidFill>
              </a:rPr>
              <a:t> visible</a:t>
            </a:r>
          </a:p>
          <a:p>
            <a:pPr eaLnBrk="1" hangingPunct="1"/>
            <a:r>
              <a:rPr lang="en-US" altLang="en-US" dirty="0">
                <a:solidFill>
                  <a:schemeClr val="accent2">
                    <a:lumMod val="75000"/>
                  </a:schemeClr>
                </a:solidFill>
              </a:rPr>
              <a:t>12-24 </a:t>
            </a:r>
            <a:r>
              <a:rPr lang="en-US" altLang="en-US" dirty="0" err="1">
                <a:solidFill>
                  <a:schemeClr val="accent2">
                    <a:lumMod val="75000"/>
                  </a:schemeClr>
                </a:solidFill>
              </a:rPr>
              <a:t>merozoites</a:t>
            </a:r>
            <a:r>
              <a:rPr lang="en-US" altLang="en-US" dirty="0">
                <a:solidFill>
                  <a:schemeClr val="accent2">
                    <a:lumMod val="75000"/>
                  </a:schemeClr>
                </a:solidFill>
              </a:rPr>
              <a:t> (</a:t>
            </a:r>
            <a:r>
              <a:rPr lang="en-US" altLang="en-US" u="sng" dirty="0">
                <a:solidFill>
                  <a:schemeClr val="accent2">
                    <a:lumMod val="75000"/>
                  </a:schemeClr>
                </a:solidFill>
              </a:rPr>
              <a:t>16 average</a:t>
            </a:r>
            <a:r>
              <a:rPr lang="en-US" altLang="en-US" dirty="0">
                <a:solidFill>
                  <a:schemeClr val="accent2">
                    <a:lumMod val="75000"/>
                  </a:schemeClr>
                </a:solidFill>
              </a:rPr>
              <a:t>)</a:t>
            </a:r>
          </a:p>
          <a:p>
            <a:pPr eaLnBrk="1" hangingPunct="1"/>
            <a:r>
              <a:rPr lang="en-US" altLang="en-US" b="1" dirty="0">
                <a:solidFill>
                  <a:schemeClr val="accent2">
                    <a:lumMod val="75000"/>
                  </a:schemeClr>
                </a:solidFill>
              </a:rPr>
              <a:t>African blacks are resistant </a:t>
            </a:r>
            <a:r>
              <a:rPr lang="en-US" altLang="en-US" dirty="0">
                <a:solidFill>
                  <a:schemeClr val="accent2">
                    <a:lumMod val="75000"/>
                  </a:schemeClr>
                </a:solidFill>
              </a:rPr>
              <a:t>to </a:t>
            </a:r>
          </a:p>
          <a:p>
            <a:pPr marL="114300" indent="0" eaLnBrk="1" hangingPunct="1">
              <a:buNone/>
            </a:pPr>
            <a:r>
              <a:rPr lang="en-US" altLang="en-US" dirty="0">
                <a:solidFill>
                  <a:schemeClr val="accent2">
                    <a:lumMod val="75000"/>
                  </a:schemeClr>
                </a:solidFill>
              </a:rPr>
              <a:t>   P vivax as their RBCs tend to   		                                                 </a:t>
            </a:r>
          </a:p>
          <a:p>
            <a:pPr marL="114300" indent="0" eaLnBrk="1" hangingPunct="1">
              <a:buNone/>
            </a:pPr>
            <a:r>
              <a:rPr lang="en-US" altLang="en-US" dirty="0">
                <a:solidFill>
                  <a:schemeClr val="accent2">
                    <a:lumMod val="75000"/>
                  </a:schemeClr>
                </a:solidFill>
              </a:rPr>
              <a:t>   </a:t>
            </a:r>
            <a:r>
              <a:rPr lang="en-US" altLang="en-US" u="sng" dirty="0">
                <a:solidFill>
                  <a:schemeClr val="accent2">
                    <a:lumMod val="75000"/>
                  </a:schemeClr>
                </a:solidFill>
              </a:rPr>
              <a:t>lack </a:t>
            </a:r>
            <a:r>
              <a:rPr lang="en-US" altLang="en-US" dirty="0">
                <a:solidFill>
                  <a:schemeClr val="accent2">
                    <a:lumMod val="75000"/>
                  </a:schemeClr>
                </a:solidFill>
              </a:rPr>
              <a:t>the Duffy Antigen, </a:t>
            </a:r>
          </a:p>
          <a:p>
            <a:pPr marL="114300" indent="0" eaLnBrk="1" hangingPunct="1">
              <a:buNone/>
            </a:pPr>
            <a:r>
              <a:rPr lang="en-US" altLang="en-US" dirty="0">
                <a:solidFill>
                  <a:schemeClr val="accent2">
                    <a:lumMod val="75000"/>
                  </a:schemeClr>
                </a:solidFill>
              </a:rPr>
              <a:t>   necessary for infection.</a:t>
            </a:r>
          </a:p>
          <a:p>
            <a:pPr marL="114300" indent="0" eaLnBrk="1" hangingPunct="1">
              <a:buNone/>
            </a:pPr>
            <a:r>
              <a:rPr lang="en-US" altLang="en-US" b="1" dirty="0">
                <a:solidFill>
                  <a:schemeClr val="accent2">
                    <a:lumMod val="75000"/>
                  </a:schemeClr>
                </a:solidFill>
              </a:rPr>
              <a:t>Vivax persists in liver (hypnozoites)</a:t>
            </a:r>
          </a:p>
          <a:p>
            <a:pPr marL="114300" indent="0" eaLnBrk="1" hangingPunct="1">
              <a:buNone/>
            </a:pPr>
            <a:r>
              <a:rPr lang="en-US" altLang="en-US" dirty="0">
                <a:solidFill>
                  <a:schemeClr val="accent2">
                    <a:lumMod val="75000"/>
                  </a:schemeClr>
                </a:solidFill>
              </a:rPr>
              <a:t>so it can relapse after treatment unless                                     primaquine is given</a:t>
            </a:r>
          </a:p>
        </p:txBody>
      </p:sp>
      <p:pic>
        <p:nvPicPr>
          <p:cNvPr id="4" name="Picture 4" descr="slid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996952"/>
            <a:ext cx="3257872"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00100" y="548680"/>
            <a:ext cx="7772400" cy="749300"/>
          </a:xfrm>
        </p:spPr>
        <p:txBody>
          <a:bodyPr/>
          <a:lstStyle/>
          <a:p>
            <a:pPr eaLnBrk="1" hangingPunct="1">
              <a:defRPr/>
            </a:pPr>
            <a:r>
              <a:rPr lang="en-US" dirty="0">
                <a:solidFill>
                  <a:schemeClr val="accent6"/>
                </a:solidFill>
              </a:rPr>
              <a:t>Classic Malaria Symptoms</a:t>
            </a:r>
          </a:p>
        </p:txBody>
      </p:sp>
      <p:sp>
        <p:nvSpPr>
          <p:cNvPr id="27651" name="Rectangle 3"/>
          <p:cNvSpPr>
            <a:spLocks noGrp="1" noChangeArrowheads="1"/>
          </p:cNvSpPr>
          <p:nvPr>
            <p:ph type="body" idx="1"/>
          </p:nvPr>
        </p:nvSpPr>
        <p:spPr>
          <a:xfrm>
            <a:off x="228600" y="1596933"/>
            <a:ext cx="8915400" cy="5257800"/>
          </a:xfrm>
        </p:spPr>
        <p:txBody>
          <a:bodyPr>
            <a:normAutofit fontScale="92500" lnSpcReduction="10000"/>
          </a:bodyPr>
          <a:lstStyle/>
          <a:p>
            <a:pPr eaLnBrk="1" hangingPunct="1">
              <a:lnSpc>
                <a:spcPct val="90000"/>
              </a:lnSpc>
            </a:pPr>
            <a:r>
              <a:rPr lang="en-US" altLang="en-US" sz="2800" b="1" dirty="0">
                <a:solidFill>
                  <a:schemeClr val="accent2">
                    <a:lumMod val="75000"/>
                  </a:schemeClr>
                </a:solidFill>
              </a:rPr>
              <a:t>Prodrome</a:t>
            </a:r>
            <a:r>
              <a:rPr lang="en-US" altLang="en-US" sz="2800" dirty="0">
                <a:solidFill>
                  <a:schemeClr val="accent2">
                    <a:lumMod val="75000"/>
                  </a:schemeClr>
                </a:solidFill>
              </a:rPr>
              <a:t>: flu-like including </a:t>
            </a:r>
            <a:r>
              <a:rPr lang="en-US" altLang="en-US" sz="2800" u="sng" dirty="0">
                <a:solidFill>
                  <a:schemeClr val="accent2">
                    <a:lumMod val="75000"/>
                  </a:schemeClr>
                </a:solidFill>
              </a:rPr>
              <a:t>HA, fever</a:t>
            </a:r>
            <a:r>
              <a:rPr lang="en-US" altLang="en-US" sz="2800" dirty="0">
                <a:solidFill>
                  <a:schemeClr val="accent2">
                    <a:lumMod val="75000"/>
                  </a:schemeClr>
                </a:solidFill>
              </a:rPr>
              <a:t>, malaise, myalgias –resembles flu at first.</a:t>
            </a:r>
          </a:p>
          <a:p>
            <a:pPr eaLnBrk="1" hangingPunct="1">
              <a:lnSpc>
                <a:spcPct val="90000"/>
              </a:lnSpc>
            </a:pPr>
            <a:r>
              <a:rPr lang="en-US" altLang="en-US" sz="2800" b="1" dirty="0">
                <a:solidFill>
                  <a:schemeClr val="accent2">
                    <a:lumMod val="75000"/>
                  </a:schemeClr>
                </a:solidFill>
              </a:rPr>
              <a:t>Paroxysms</a:t>
            </a:r>
            <a:r>
              <a:rPr lang="en-US" altLang="en-US" sz="2800" dirty="0">
                <a:solidFill>
                  <a:schemeClr val="accent2">
                    <a:lumMod val="75000"/>
                  </a:schemeClr>
                </a:solidFill>
              </a:rPr>
              <a:t> of</a:t>
            </a:r>
            <a:r>
              <a:rPr lang="en-US" altLang="en-US" sz="2800" u="sng" dirty="0">
                <a:solidFill>
                  <a:schemeClr val="accent2">
                    <a:lumMod val="75000"/>
                  </a:schemeClr>
                </a:solidFill>
              </a:rPr>
              <a:t> rigor</a:t>
            </a:r>
            <a:r>
              <a:rPr lang="en-US" altLang="en-US" sz="2800" dirty="0">
                <a:solidFill>
                  <a:schemeClr val="accent2">
                    <a:lumMod val="75000"/>
                  </a:schemeClr>
                </a:solidFill>
              </a:rPr>
              <a:t> (shaking chills) followed by </a:t>
            </a:r>
            <a:r>
              <a:rPr lang="en-US" altLang="en-US" sz="2800" u="sng" dirty="0">
                <a:solidFill>
                  <a:schemeClr val="accent2">
                    <a:lumMod val="75000"/>
                  </a:schemeClr>
                </a:solidFill>
              </a:rPr>
              <a:t>high fever (coinciding with RBC rupture, </a:t>
            </a:r>
            <a:r>
              <a:rPr lang="en-US" altLang="en-US" sz="2800" u="sng" dirty="0" err="1">
                <a:solidFill>
                  <a:schemeClr val="accent2">
                    <a:lumMod val="75000"/>
                  </a:schemeClr>
                </a:solidFill>
              </a:rPr>
              <a:t>merozoite</a:t>
            </a:r>
            <a:r>
              <a:rPr lang="en-US" altLang="en-US" sz="2800" u="sng" dirty="0">
                <a:solidFill>
                  <a:schemeClr val="accent2">
                    <a:lumMod val="75000"/>
                  </a:schemeClr>
                </a:solidFill>
              </a:rPr>
              <a:t> release)</a:t>
            </a:r>
            <a:r>
              <a:rPr lang="en-US" altLang="en-US" sz="2800" dirty="0">
                <a:solidFill>
                  <a:schemeClr val="accent2">
                    <a:lumMod val="75000"/>
                  </a:schemeClr>
                </a:solidFill>
              </a:rPr>
              <a:t>,</a:t>
            </a:r>
            <a:r>
              <a:rPr lang="en-US" altLang="en-US" sz="2800" i="1" dirty="0">
                <a:solidFill>
                  <a:schemeClr val="accent2">
                    <a:lumMod val="75000"/>
                  </a:schemeClr>
                </a:solidFill>
              </a:rPr>
              <a:t> </a:t>
            </a:r>
            <a:r>
              <a:rPr lang="en-US" altLang="en-US" sz="2800" dirty="0">
                <a:solidFill>
                  <a:schemeClr val="accent2">
                    <a:lumMod val="75000"/>
                  </a:schemeClr>
                </a:solidFill>
              </a:rPr>
              <a:t>sweating and </a:t>
            </a:r>
            <a:r>
              <a:rPr lang="en-US" altLang="en-US" sz="2800" u="sng" dirty="0">
                <a:solidFill>
                  <a:schemeClr val="accent2">
                    <a:lumMod val="75000"/>
                  </a:schemeClr>
                </a:solidFill>
              </a:rPr>
              <a:t>headache</a:t>
            </a:r>
          </a:p>
          <a:p>
            <a:pPr eaLnBrk="1" hangingPunct="1">
              <a:lnSpc>
                <a:spcPct val="90000"/>
              </a:lnSpc>
            </a:pPr>
            <a:r>
              <a:rPr lang="en-US" altLang="en-US" sz="2800" b="1" u="sng" dirty="0">
                <a:solidFill>
                  <a:schemeClr val="accent2">
                    <a:lumMod val="75000"/>
                  </a:schemeClr>
                </a:solidFill>
              </a:rPr>
              <a:t>Periodicity</a:t>
            </a:r>
            <a:r>
              <a:rPr lang="en-US" altLang="en-US" sz="2800" u="sng" dirty="0">
                <a:solidFill>
                  <a:schemeClr val="accent2">
                    <a:lumMod val="75000"/>
                  </a:schemeClr>
                </a:solidFill>
              </a:rPr>
              <a:t> of fever often absent initially</a:t>
            </a:r>
            <a:r>
              <a:rPr lang="en-US" altLang="en-US" sz="2800" dirty="0">
                <a:solidFill>
                  <a:schemeClr val="accent2">
                    <a:lumMod val="75000"/>
                  </a:schemeClr>
                </a:solidFill>
              </a:rPr>
              <a:t> (early quotidian or daily fever)– only later does fever become  tertian (q48h) or quartan (q72h) so </a:t>
            </a:r>
            <a:r>
              <a:rPr lang="en-US" altLang="en-US" sz="2800" u="sng" dirty="0">
                <a:solidFill>
                  <a:schemeClr val="accent2">
                    <a:lumMod val="75000"/>
                  </a:schemeClr>
                </a:solidFill>
              </a:rPr>
              <a:t>periodicity is not very useful clinically </a:t>
            </a:r>
            <a:r>
              <a:rPr lang="en-US" altLang="en-US" sz="2800" dirty="0">
                <a:solidFill>
                  <a:schemeClr val="accent2">
                    <a:lumMod val="75000"/>
                  </a:schemeClr>
                </a:solidFill>
              </a:rPr>
              <a:t>and it is dangerous to wait for it to develop!  Latin terms related to 12 h day/night cycle, rather than hours.</a:t>
            </a:r>
          </a:p>
          <a:p>
            <a:pPr eaLnBrk="1" hangingPunct="1">
              <a:lnSpc>
                <a:spcPct val="90000"/>
              </a:lnSpc>
            </a:pPr>
            <a:r>
              <a:rPr lang="en-US" altLang="en-US" sz="2800" b="1" dirty="0">
                <a:solidFill>
                  <a:schemeClr val="accent2">
                    <a:lumMod val="75000"/>
                  </a:schemeClr>
                </a:solidFill>
              </a:rPr>
              <a:t>Nausea, occasional jaundice (due to hemolysis), delirium</a:t>
            </a:r>
          </a:p>
          <a:p>
            <a:pPr eaLnBrk="1" hangingPunct="1">
              <a:lnSpc>
                <a:spcPct val="90000"/>
              </a:lnSpc>
            </a:pPr>
            <a:r>
              <a:rPr lang="en-US" altLang="en-US" sz="2800" b="1" dirty="0">
                <a:solidFill>
                  <a:srgbClr val="C00000"/>
                </a:solidFill>
              </a:rPr>
              <a:t>Splenomegaly and Anemia </a:t>
            </a:r>
            <a:r>
              <a:rPr lang="en-US" altLang="en-US" sz="2800" dirty="0">
                <a:solidFill>
                  <a:schemeClr val="accent2">
                    <a:lumMod val="75000"/>
                  </a:schemeClr>
                </a:solidFill>
              </a:rPr>
              <a:t>very common signs</a:t>
            </a:r>
          </a:p>
          <a:p>
            <a:pPr marL="114300" indent="0" eaLnBrk="1" hangingPunct="1">
              <a:lnSpc>
                <a:spcPct val="90000"/>
              </a:lnSpc>
              <a:buNone/>
            </a:pPr>
            <a:endParaRPr lang="en-US" altLang="en-US" sz="2800" dirty="0">
              <a:solidFill>
                <a:schemeClr val="accent2">
                  <a:lumMod val="75000"/>
                </a:schemeClr>
              </a:solidFill>
            </a:endParaRPr>
          </a:p>
          <a:p>
            <a:pPr eaLnBrk="1" hangingPunct="1">
              <a:lnSpc>
                <a:spcPct val="90000"/>
              </a:lnSpc>
            </a:pPr>
            <a:endParaRPr lang="en-US" altLang="en-US" sz="2800" dirty="0">
              <a:solidFill>
                <a:schemeClr val="accent2">
                  <a:lumMod val="75000"/>
                </a:schemeClr>
              </a:solidFill>
            </a:endParaRPr>
          </a:p>
          <a:p>
            <a:pPr eaLnBrk="1" hangingPunct="1">
              <a:lnSpc>
                <a:spcPct val="90000"/>
              </a:lnSpc>
            </a:pPr>
            <a:endParaRPr lang="en-US" altLang="en-US" sz="2800" dirty="0">
              <a:solidFill>
                <a:schemeClr val="accent2">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FALCIPARUM MALARIA complications</a:t>
            </a:r>
          </a:p>
        </p:txBody>
      </p:sp>
      <p:sp>
        <p:nvSpPr>
          <p:cNvPr id="3" name="Content Placeholder 2"/>
          <p:cNvSpPr>
            <a:spLocks noGrp="1"/>
          </p:cNvSpPr>
          <p:nvPr>
            <p:ph idx="1"/>
          </p:nvPr>
        </p:nvSpPr>
        <p:spPr>
          <a:xfrm>
            <a:off x="457200" y="1752600"/>
            <a:ext cx="8229600" cy="5105400"/>
          </a:xfrm>
        </p:spPr>
        <p:txBody>
          <a:bodyPr>
            <a:normAutofit fontScale="92500" lnSpcReduction="20000"/>
          </a:bodyPr>
          <a:lstStyle/>
          <a:p>
            <a:r>
              <a:rPr lang="en-CA" u="sng" dirty="0">
                <a:solidFill>
                  <a:schemeClr val="accent2">
                    <a:lumMod val="75000"/>
                  </a:schemeClr>
                </a:solidFill>
              </a:rPr>
              <a:t>Typical symptoms resemble flu </a:t>
            </a:r>
            <a:r>
              <a:rPr lang="en-CA" dirty="0">
                <a:solidFill>
                  <a:schemeClr val="accent2">
                    <a:lumMod val="75000"/>
                  </a:schemeClr>
                </a:solidFill>
              </a:rPr>
              <a:t>at first then develop into tertian (q 48h) fever/rigors, severe headaches, myalgias/arthralgias</a:t>
            </a:r>
          </a:p>
          <a:p>
            <a:endParaRPr lang="en-CA" dirty="0">
              <a:solidFill>
                <a:schemeClr val="accent2">
                  <a:lumMod val="75000"/>
                </a:schemeClr>
              </a:solidFill>
            </a:endParaRPr>
          </a:p>
          <a:p>
            <a:r>
              <a:rPr lang="en-CA" u="sng" dirty="0">
                <a:solidFill>
                  <a:schemeClr val="accent2">
                    <a:lumMod val="75000"/>
                  </a:schemeClr>
                </a:solidFill>
              </a:rPr>
              <a:t>Atypical symptoms</a:t>
            </a:r>
            <a:r>
              <a:rPr lang="en-CA" dirty="0">
                <a:solidFill>
                  <a:schemeClr val="accent2">
                    <a:lumMod val="75000"/>
                  </a:schemeClr>
                </a:solidFill>
              </a:rPr>
              <a:t> include –cough/dyspnea, diarrhea, vomiting (often confusing clinician)</a:t>
            </a:r>
          </a:p>
          <a:p>
            <a:endParaRPr lang="en-CA" dirty="0">
              <a:solidFill>
                <a:schemeClr val="accent2">
                  <a:lumMod val="75000"/>
                </a:schemeClr>
              </a:solidFill>
            </a:endParaRPr>
          </a:p>
          <a:p>
            <a:r>
              <a:rPr lang="en-CA" dirty="0">
                <a:solidFill>
                  <a:schemeClr val="accent2">
                    <a:lumMod val="75000"/>
                  </a:schemeClr>
                </a:solidFill>
              </a:rPr>
              <a:t>P falciparum complications</a:t>
            </a:r>
          </a:p>
          <a:p>
            <a:pPr lvl="1"/>
            <a:r>
              <a:rPr lang="en-CA" b="1" dirty="0">
                <a:solidFill>
                  <a:schemeClr val="accent2">
                    <a:lumMod val="75000"/>
                  </a:schemeClr>
                </a:solidFill>
              </a:rPr>
              <a:t>Cerebral malaria </a:t>
            </a:r>
            <a:r>
              <a:rPr lang="en-CA" dirty="0">
                <a:solidFill>
                  <a:schemeClr val="accent2">
                    <a:lumMod val="75000"/>
                  </a:schemeClr>
                </a:solidFill>
              </a:rPr>
              <a:t>– altered level of consciousness, seizures</a:t>
            </a:r>
          </a:p>
          <a:p>
            <a:pPr lvl="1"/>
            <a:r>
              <a:rPr lang="en-CA" b="1" dirty="0">
                <a:solidFill>
                  <a:schemeClr val="accent2">
                    <a:lumMod val="75000"/>
                  </a:schemeClr>
                </a:solidFill>
              </a:rPr>
              <a:t>Black water fever</a:t>
            </a:r>
            <a:r>
              <a:rPr lang="en-CA" dirty="0">
                <a:solidFill>
                  <a:schemeClr val="accent2">
                    <a:lumMod val="75000"/>
                  </a:schemeClr>
                </a:solidFill>
              </a:rPr>
              <a:t>—dark urine due to hemolyzed blood, can lead to renal failure</a:t>
            </a:r>
          </a:p>
          <a:p>
            <a:pPr lvl="1"/>
            <a:r>
              <a:rPr lang="en-CA" b="1" dirty="0">
                <a:solidFill>
                  <a:schemeClr val="accent2">
                    <a:lumMod val="75000"/>
                  </a:schemeClr>
                </a:solidFill>
              </a:rPr>
              <a:t>Pulmonary edema</a:t>
            </a:r>
            <a:r>
              <a:rPr lang="en-CA" dirty="0">
                <a:solidFill>
                  <a:schemeClr val="accent2">
                    <a:lumMod val="75000"/>
                  </a:schemeClr>
                </a:solidFill>
              </a:rPr>
              <a:t>—acute shortness of breath</a:t>
            </a:r>
          </a:p>
          <a:p>
            <a:pPr lvl="1"/>
            <a:r>
              <a:rPr lang="en-CA" b="1" dirty="0">
                <a:solidFill>
                  <a:schemeClr val="accent2">
                    <a:lumMod val="75000"/>
                  </a:schemeClr>
                </a:solidFill>
              </a:rPr>
              <a:t>Algid malaria</a:t>
            </a:r>
            <a:r>
              <a:rPr lang="en-CA" dirty="0">
                <a:solidFill>
                  <a:schemeClr val="accent2">
                    <a:lumMod val="75000"/>
                  </a:schemeClr>
                </a:solidFill>
              </a:rPr>
              <a:t>—circulatory shock with hypothermia</a:t>
            </a:r>
          </a:p>
          <a:p>
            <a:pPr lvl="1"/>
            <a:r>
              <a:rPr lang="en-CA" dirty="0">
                <a:solidFill>
                  <a:schemeClr val="accent2">
                    <a:lumMod val="75000"/>
                  </a:schemeClr>
                </a:solidFill>
              </a:rPr>
              <a:t>Severe anemia</a:t>
            </a:r>
          </a:p>
          <a:p>
            <a:pPr lvl="1"/>
            <a:r>
              <a:rPr lang="en-CA" dirty="0">
                <a:solidFill>
                  <a:schemeClr val="accent2">
                    <a:lumMod val="75000"/>
                  </a:schemeClr>
                </a:solidFill>
              </a:rPr>
              <a:t>Stillbirth</a:t>
            </a:r>
          </a:p>
          <a:p>
            <a:pPr lvl="1"/>
            <a:r>
              <a:rPr lang="en-CA" dirty="0">
                <a:solidFill>
                  <a:schemeClr val="accent2">
                    <a:lumMod val="75000"/>
                  </a:schemeClr>
                </a:solidFill>
              </a:rPr>
              <a:t>Death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 Falciparum KEY Summary</a:t>
            </a:r>
          </a:p>
        </p:txBody>
      </p:sp>
      <p:sp>
        <p:nvSpPr>
          <p:cNvPr id="3" name="Content Placeholder 2"/>
          <p:cNvSpPr>
            <a:spLocks noGrp="1"/>
          </p:cNvSpPr>
          <p:nvPr>
            <p:ph idx="1"/>
          </p:nvPr>
        </p:nvSpPr>
        <p:spPr>
          <a:xfrm>
            <a:off x="251520" y="1752600"/>
            <a:ext cx="8435280" cy="4844752"/>
          </a:xfrm>
        </p:spPr>
        <p:txBody>
          <a:bodyPr>
            <a:normAutofit fontScale="92500" lnSpcReduction="10000"/>
          </a:bodyPr>
          <a:lstStyle/>
          <a:p>
            <a:r>
              <a:rPr lang="en-CA" b="1" dirty="0"/>
              <a:t>Causes more significant disease</a:t>
            </a:r>
            <a:r>
              <a:rPr lang="en-CA" dirty="0"/>
              <a:t>, higher fatality rate</a:t>
            </a:r>
          </a:p>
          <a:p>
            <a:r>
              <a:rPr lang="en-CA" dirty="0"/>
              <a:t>Infects RBCs of all ages (indiscriminate)</a:t>
            </a:r>
          </a:p>
          <a:p>
            <a:r>
              <a:rPr lang="en-CA" b="1" dirty="0"/>
              <a:t>High parasitemia </a:t>
            </a:r>
            <a:r>
              <a:rPr lang="en-CA" dirty="0"/>
              <a:t>(potentially &gt;5% of RBCs), causing massive hemolysis</a:t>
            </a:r>
          </a:p>
          <a:p>
            <a:r>
              <a:rPr lang="en-CA" b="1" dirty="0"/>
              <a:t>RBC sequestration/clogging </a:t>
            </a:r>
            <a:r>
              <a:rPr lang="en-CA" dirty="0"/>
              <a:t>(due to knobs on RBCs)causing capillary obstruction, especially in brain and kidneys with </a:t>
            </a:r>
            <a:r>
              <a:rPr lang="en-CA" u="sng" dirty="0"/>
              <a:t>high risk of fatality </a:t>
            </a:r>
            <a:r>
              <a:rPr lang="en-CA" dirty="0"/>
              <a:t>if untreated</a:t>
            </a:r>
          </a:p>
          <a:p>
            <a:r>
              <a:rPr lang="en-CA" b="1" dirty="0"/>
              <a:t>Causes cerebral malaria, algid malaria, black water fever</a:t>
            </a:r>
          </a:p>
          <a:p>
            <a:r>
              <a:rPr lang="en-CA" dirty="0"/>
              <a:t>More profound hypoglycemia/lactic acidosis</a:t>
            </a:r>
          </a:p>
          <a:p>
            <a:r>
              <a:rPr lang="en-CA" b="1" dirty="0"/>
              <a:t>Resistant to chloroquine </a:t>
            </a:r>
            <a:r>
              <a:rPr lang="en-CA" dirty="0"/>
              <a:t>(CRPF) outside of Central America</a:t>
            </a:r>
          </a:p>
          <a:p>
            <a:r>
              <a:rPr lang="en-CA" b="1" dirty="0"/>
              <a:t>Predominant species in tropical Africa</a:t>
            </a:r>
            <a:r>
              <a:rPr lang="en-CA" dirty="0"/>
              <a:t>, </a:t>
            </a:r>
            <a:r>
              <a:rPr lang="en-CA" b="1" dirty="0"/>
              <a:t>lowland tropics </a:t>
            </a:r>
            <a:r>
              <a:rPr lang="en-CA" dirty="0"/>
              <a:t>elsewhere, not well adapted to temperate or mountainous areas where Vivax thrives.</a:t>
            </a:r>
          </a:p>
          <a:p>
            <a:endParaRPr lang="en-CA" dirty="0"/>
          </a:p>
          <a:p>
            <a:endParaRPr lang="en-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ite matter infarcts.jp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p:pic>
      <p:sp>
        <p:nvSpPr>
          <p:cNvPr id="5" name="Title 4">
            <a:extLst>
              <a:ext uri="{FF2B5EF4-FFF2-40B4-BE49-F238E27FC236}">
                <a16:creationId xmlns:a16="http://schemas.microsoft.com/office/drawing/2014/main" id="{785DAC72-9005-DA1D-C7C2-6D5622AF6E8B}"/>
              </a:ext>
            </a:extLst>
          </p:cNvPr>
          <p:cNvSpPr>
            <a:spLocks noGrp="1"/>
          </p:cNvSpPr>
          <p:nvPr>
            <p:ph type="title"/>
          </p:nvPr>
        </p:nvSpPr>
        <p:spPr/>
        <p:txBody>
          <a:bodyPr>
            <a:normAutofit/>
          </a:bodyPr>
          <a:lstStyle/>
          <a:p>
            <a:r>
              <a:rPr lang="en-US" dirty="0"/>
              <a:t>This is your Brain on malaria: </a:t>
            </a:r>
            <a:r>
              <a:rPr lang="en-US" sz="2000" dirty="0"/>
              <a:t>capillary occlusion in P. falciparum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1533B-5C14-EBE8-D266-F127698FC7F5}"/>
              </a:ext>
            </a:extLst>
          </p:cNvPr>
          <p:cNvSpPr>
            <a:spLocks noGrp="1"/>
          </p:cNvSpPr>
          <p:nvPr>
            <p:ph type="title"/>
          </p:nvPr>
        </p:nvSpPr>
        <p:spPr/>
        <p:txBody>
          <a:bodyPr/>
          <a:lstStyle/>
          <a:p>
            <a:r>
              <a:rPr lang="en-US" dirty="0"/>
              <a:t>Questions to Ask before going</a:t>
            </a:r>
          </a:p>
        </p:txBody>
      </p:sp>
      <p:sp>
        <p:nvSpPr>
          <p:cNvPr id="3" name="Content Placeholder 2">
            <a:extLst>
              <a:ext uri="{FF2B5EF4-FFF2-40B4-BE49-F238E27FC236}">
                <a16:creationId xmlns:a16="http://schemas.microsoft.com/office/drawing/2014/main" id="{8E1BBA8A-85DD-EB3B-7FB0-B45F7551D500}"/>
              </a:ext>
            </a:extLst>
          </p:cNvPr>
          <p:cNvSpPr>
            <a:spLocks noGrp="1"/>
          </p:cNvSpPr>
          <p:nvPr>
            <p:ph idx="1"/>
          </p:nvPr>
        </p:nvSpPr>
        <p:spPr>
          <a:xfrm>
            <a:off x="0" y="1752600"/>
            <a:ext cx="9144000" cy="5105400"/>
          </a:xfrm>
        </p:spPr>
        <p:txBody>
          <a:bodyPr>
            <a:normAutofit fontScale="92500"/>
          </a:bodyPr>
          <a:lstStyle/>
          <a:p>
            <a:r>
              <a:rPr lang="en-US" u="sng" dirty="0"/>
              <a:t>Is there significant malaria risk </a:t>
            </a:r>
            <a:r>
              <a:rPr lang="en-US" dirty="0"/>
              <a:t>where I’m going? </a:t>
            </a:r>
            <a:r>
              <a:rPr lang="en-US" u="sng" dirty="0"/>
              <a:t>What type </a:t>
            </a:r>
            <a:r>
              <a:rPr lang="en-US" dirty="0"/>
              <a:t>is present: falciparum (highest risk), vivax, or both?</a:t>
            </a:r>
          </a:p>
          <a:p>
            <a:r>
              <a:rPr lang="en-US" u="sng" dirty="0"/>
              <a:t>Is this risk year-round or seasonal</a:t>
            </a:r>
            <a:r>
              <a:rPr lang="en-US" dirty="0"/>
              <a:t>? </a:t>
            </a:r>
            <a:r>
              <a:rPr lang="en-US" i="1" dirty="0"/>
              <a:t>Seasonal prophylaxis option</a:t>
            </a:r>
            <a:endParaRPr lang="en-US" dirty="0"/>
          </a:p>
          <a:p>
            <a:r>
              <a:rPr lang="en-US" dirty="0"/>
              <a:t>What can I do to </a:t>
            </a:r>
            <a:r>
              <a:rPr lang="en-US" u="sng" dirty="0"/>
              <a:t>protect myself </a:t>
            </a:r>
            <a:r>
              <a:rPr lang="en-US" dirty="0"/>
              <a:t>from mosquitoes? (Non-pharm)</a:t>
            </a:r>
          </a:p>
          <a:p>
            <a:r>
              <a:rPr lang="en-US" dirty="0"/>
              <a:t>Will I need short or long-term </a:t>
            </a:r>
            <a:r>
              <a:rPr lang="en-US" u="sng" dirty="0"/>
              <a:t>prophylaxis</a:t>
            </a:r>
            <a:r>
              <a:rPr lang="en-US" dirty="0"/>
              <a:t>? (Pharmacologic)</a:t>
            </a:r>
          </a:p>
          <a:p>
            <a:r>
              <a:rPr lang="en-US" dirty="0"/>
              <a:t>What prophylactic agent is suitable for my area? Is there drug resistance? e.g. mefloquine resistance in SE Asia</a:t>
            </a:r>
          </a:p>
          <a:p>
            <a:r>
              <a:rPr lang="en-US" dirty="0"/>
              <a:t>Will I be near a medical facility for rapid diagnosis of fever?</a:t>
            </a:r>
          </a:p>
          <a:p>
            <a:r>
              <a:rPr lang="en-US" dirty="0"/>
              <a:t>If not (more than 24 h away),will I have access to</a:t>
            </a:r>
            <a:r>
              <a:rPr lang="en-US" u="sng" dirty="0"/>
              <a:t> rapid diagnostic testing (RDT)</a:t>
            </a:r>
            <a:r>
              <a:rPr lang="en-US" dirty="0"/>
              <a:t> and </a:t>
            </a:r>
            <a:r>
              <a:rPr lang="en-US" u="sng" dirty="0"/>
              <a:t>self treatment medication</a:t>
            </a:r>
            <a:r>
              <a:rPr lang="en-US" dirty="0"/>
              <a:t>?</a:t>
            </a:r>
          </a:p>
          <a:p>
            <a:r>
              <a:rPr lang="en-US" dirty="0"/>
              <a:t>What are my colleagues using? Often nothing!</a:t>
            </a:r>
          </a:p>
          <a:p>
            <a:r>
              <a:rPr lang="en-US" dirty="0"/>
              <a:t>Can I develop malaria resistance like the natives?</a:t>
            </a:r>
          </a:p>
          <a:p>
            <a:pPr marL="114300" indent="0">
              <a:buNone/>
            </a:pPr>
            <a:r>
              <a:rPr lang="en-US" dirty="0"/>
              <a:t> </a:t>
            </a:r>
            <a:r>
              <a:rPr lang="en-US" i="1" dirty="0"/>
              <a:t>No, you shouldn’t even try since it may risk your life!</a:t>
            </a:r>
          </a:p>
        </p:txBody>
      </p:sp>
    </p:spTree>
    <p:extLst>
      <p:ext uri="{BB962C8B-B14F-4D97-AF65-F5344CB8AC3E}">
        <p14:creationId xmlns:p14="http://schemas.microsoft.com/office/powerpoint/2010/main" val="346343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304800"/>
            <a:ext cx="8991600" cy="1206500"/>
          </a:xfrm>
          <a:solidFill>
            <a:schemeClr val="accent2"/>
          </a:solidFill>
        </p:spPr>
        <p:txBody>
          <a:bodyPr>
            <a:normAutofit fontScale="90000"/>
          </a:bodyPr>
          <a:lstStyle/>
          <a:p>
            <a:pPr eaLnBrk="1" hangingPunct="1"/>
            <a:r>
              <a:rPr lang="en-US" altLang="en-US" sz="4000" dirty="0">
                <a:solidFill>
                  <a:schemeClr val="bg1"/>
                </a:solidFill>
              </a:rPr>
              <a:t>Malaria prevention Objectives</a:t>
            </a:r>
          </a:p>
        </p:txBody>
      </p:sp>
      <p:sp>
        <p:nvSpPr>
          <p:cNvPr id="100355" name="Rectangle 3"/>
          <p:cNvSpPr>
            <a:spLocks noGrp="1" noChangeArrowheads="1"/>
          </p:cNvSpPr>
          <p:nvPr>
            <p:ph type="body" idx="1"/>
          </p:nvPr>
        </p:nvSpPr>
        <p:spPr>
          <a:xfrm>
            <a:off x="539552" y="1770543"/>
            <a:ext cx="8305800" cy="4495800"/>
          </a:xfrm>
        </p:spPr>
        <p:txBody>
          <a:bodyPr/>
          <a:lstStyle/>
          <a:p>
            <a:pPr eaLnBrk="1" hangingPunct="1">
              <a:defRPr/>
            </a:pPr>
            <a:r>
              <a:rPr lang="en-US" dirty="0">
                <a:solidFill>
                  <a:schemeClr val="tx1"/>
                </a:solidFill>
              </a:rPr>
              <a:t>Discuss what’s happening with malaria.</a:t>
            </a:r>
          </a:p>
          <a:p>
            <a:pPr eaLnBrk="1" hangingPunct="1">
              <a:defRPr/>
            </a:pPr>
            <a:r>
              <a:rPr lang="en-US" dirty="0">
                <a:solidFill>
                  <a:schemeClr val="tx1"/>
                </a:solidFill>
              </a:rPr>
              <a:t>Be able to determine if there is malaria risk at your destination and the likely species involved.</a:t>
            </a:r>
          </a:p>
          <a:p>
            <a:pPr eaLnBrk="1" hangingPunct="1">
              <a:defRPr/>
            </a:pPr>
            <a:r>
              <a:rPr lang="en-US" dirty="0">
                <a:solidFill>
                  <a:schemeClr val="tx1"/>
                </a:solidFill>
              </a:rPr>
              <a:t>List common non-pharmacologic anti-malarial strategies </a:t>
            </a:r>
          </a:p>
          <a:p>
            <a:pPr eaLnBrk="1" hangingPunct="1">
              <a:defRPr/>
            </a:pPr>
            <a:r>
              <a:rPr lang="en-US" dirty="0">
                <a:solidFill>
                  <a:schemeClr val="tx1"/>
                </a:solidFill>
              </a:rPr>
              <a:t>Discuss malaria prophylaxis for short and long-term travelers.</a:t>
            </a:r>
          </a:p>
          <a:p>
            <a:pPr eaLnBrk="1" hangingPunct="1">
              <a:defRPr/>
            </a:pPr>
            <a:r>
              <a:rPr lang="en-US" dirty="0">
                <a:solidFill>
                  <a:schemeClr val="tx1"/>
                </a:solidFill>
              </a:rPr>
              <a:t>Discuss self diagnosis and self treatment for uncomplicated malaria</a:t>
            </a:r>
          </a:p>
          <a:p>
            <a:pPr eaLnBrk="1" hangingPunct="1">
              <a:buFont typeface="Symbol" panose="05050102010706020507" pitchFamily="18" charset="2"/>
              <a:buNone/>
              <a:defRPr/>
            </a:pPr>
            <a:endParaRPr lang="en-US" dirty="0"/>
          </a:p>
          <a:p>
            <a:pPr eaLnBrk="1" hangingPunct="1">
              <a:defRPr/>
            </a:pPr>
            <a:endParaRPr lang="en-US" dirty="0"/>
          </a:p>
        </p:txBody>
      </p:sp>
      <p:pic>
        <p:nvPicPr>
          <p:cNvPr id="17412" name="Picture 9" descr="mosqu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850" y="5661248"/>
            <a:ext cx="22479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3CC68-287D-5DFB-2D10-CE8018E6D17A}"/>
              </a:ext>
            </a:extLst>
          </p:cNvPr>
          <p:cNvSpPr>
            <a:spLocks noGrp="1"/>
          </p:cNvSpPr>
          <p:nvPr>
            <p:ph type="title"/>
          </p:nvPr>
        </p:nvSpPr>
        <p:spPr/>
        <p:txBody>
          <a:bodyPr/>
          <a:lstStyle/>
          <a:p>
            <a:r>
              <a:rPr lang="en-US" dirty="0"/>
              <a:t>Determining your risk</a:t>
            </a:r>
          </a:p>
        </p:txBody>
      </p:sp>
      <p:sp>
        <p:nvSpPr>
          <p:cNvPr id="3" name="Content Placeholder 2">
            <a:extLst>
              <a:ext uri="{FF2B5EF4-FFF2-40B4-BE49-F238E27FC236}">
                <a16:creationId xmlns:a16="http://schemas.microsoft.com/office/drawing/2014/main" id="{203C6AC1-93A4-CA4E-F4CF-5234A2ED6771}"/>
              </a:ext>
            </a:extLst>
          </p:cNvPr>
          <p:cNvSpPr>
            <a:spLocks noGrp="1"/>
          </p:cNvSpPr>
          <p:nvPr>
            <p:ph idx="1"/>
          </p:nvPr>
        </p:nvSpPr>
        <p:spPr>
          <a:xfrm>
            <a:off x="457200" y="1752600"/>
            <a:ext cx="8507288" cy="4988768"/>
          </a:xfrm>
        </p:spPr>
        <p:txBody>
          <a:bodyPr>
            <a:normAutofit lnSpcReduction="10000"/>
          </a:bodyPr>
          <a:lstStyle/>
          <a:p>
            <a:r>
              <a:rPr lang="en-US" u="sng" dirty="0"/>
              <a:t>Sub-Saharan Africa </a:t>
            </a:r>
            <a:r>
              <a:rPr lang="en-US" dirty="0"/>
              <a:t>(West&gt;East) and </a:t>
            </a:r>
            <a:r>
              <a:rPr lang="en-US" u="sng" dirty="0"/>
              <a:t>Oceania</a:t>
            </a:r>
            <a:r>
              <a:rPr lang="en-US" dirty="0"/>
              <a:t> (PNG, Solomon Islands) pose greatest risk of P falciparum</a:t>
            </a:r>
          </a:p>
          <a:p>
            <a:r>
              <a:rPr lang="en-US" dirty="0"/>
              <a:t>Moderate risk in </a:t>
            </a:r>
            <a:r>
              <a:rPr lang="en-US" u="sng" dirty="0"/>
              <a:t>India </a:t>
            </a:r>
            <a:r>
              <a:rPr lang="en-US" dirty="0"/>
              <a:t>(mixed vivax and falciparum)</a:t>
            </a:r>
          </a:p>
          <a:p>
            <a:r>
              <a:rPr lang="en-US" dirty="0"/>
              <a:t>Moderate to low risk in Central and South America and East Asia</a:t>
            </a:r>
          </a:p>
          <a:p>
            <a:r>
              <a:rPr lang="en-US" u="sng" dirty="0"/>
              <a:t>Night time exposure </a:t>
            </a:r>
            <a:r>
              <a:rPr lang="en-US" dirty="0"/>
              <a:t>is key (day trips into malaria regions pose minimal risk if out by dusk)</a:t>
            </a:r>
          </a:p>
          <a:p>
            <a:r>
              <a:rPr lang="en-US" u="sng" dirty="0"/>
              <a:t>Seasonal exposure</a:t>
            </a:r>
            <a:r>
              <a:rPr lang="en-US" dirty="0"/>
              <a:t>-malaria risk tends to peak towards end of rainy season (stagnant pools of water) </a:t>
            </a:r>
          </a:p>
          <a:p>
            <a:r>
              <a:rPr lang="en-US" dirty="0"/>
              <a:t>Check with CDC.gov or CDC Yellow Book 2024</a:t>
            </a:r>
          </a:p>
          <a:p>
            <a:r>
              <a:rPr lang="en-US" dirty="0"/>
              <a:t>SHORELAND’S TRAVAX (subscription fee) for specific malaria maps (</a:t>
            </a:r>
            <a:r>
              <a:rPr lang="en-US" dirty="0">
                <a:hlinkClick r:id="rId2"/>
              </a:rPr>
              <a:t>www.travax.com</a:t>
            </a:r>
            <a:r>
              <a:rPr lang="en-US" dirty="0"/>
              <a:t>)</a:t>
            </a:r>
          </a:p>
          <a:p>
            <a:r>
              <a:rPr lang="en-US" dirty="0"/>
              <a:t>Malaria Atlas Project malariaatlas.org </a:t>
            </a:r>
          </a:p>
          <a:p>
            <a:endParaRPr lang="en-US" dirty="0"/>
          </a:p>
        </p:txBody>
      </p:sp>
    </p:spTree>
    <p:extLst>
      <p:ext uri="{BB962C8B-B14F-4D97-AF65-F5344CB8AC3E}">
        <p14:creationId xmlns:p14="http://schemas.microsoft.com/office/powerpoint/2010/main" val="4116910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CC29-0840-DE2C-DE10-A8EBE32DEBEB}"/>
              </a:ext>
            </a:extLst>
          </p:cNvPr>
          <p:cNvSpPr>
            <a:spLocks noGrp="1"/>
          </p:cNvSpPr>
          <p:nvPr>
            <p:ph type="title"/>
          </p:nvPr>
        </p:nvSpPr>
        <p:spPr>
          <a:xfrm>
            <a:off x="0" y="292100"/>
            <a:ext cx="9144000" cy="698500"/>
          </a:xfrm>
        </p:spPr>
        <p:txBody>
          <a:bodyPr>
            <a:normAutofit fontScale="90000"/>
          </a:bodyPr>
          <a:lstStyle/>
          <a:p>
            <a:pPr>
              <a:defRPr/>
            </a:pPr>
            <a:r>
              <a:rPr lang="en-US" dirty="0">
                <a:solidFill>
                  <a:srgbClr val="FFFF00"/>
                </a:solidFill>
                <a:highlight>
                  <a:srgbClr val="000080"/>
                </a:highlight>
              </a:rPr>
              <a:t>India TRAVAX Map</a:t>
            </a:r>
            <a:r>
              <a:rPr lang="en-US" sz="3200" dirty="0"/>
              <a:t>: </a:t>
            </a:r>
            <a:r>
              <a:rPr lang="en-US" sz="1800" dirty="0"/>
              <a:t>risk stratification by region </a:t>
            </a:r>
            <a:r>
              <a:rPr lang="en-US" sz="1800"/>
              <a:t>and      season </a:t>
            </a:r>
            <a:endParaRPr lang="en-US" sz="1800" dirty="0"/>
          </a:p>
        </p:txBody>
      </p:sp>
      <p:pic>
        <p:nvPicPr>
          <p:cNvPr id="47107" name="Picture 2">
            <a:extLst>
              <a:ext uri="{FF2B5EF4-FFF2-40B4-BE49-F238E27FC236}">
                <a16:creationId xmlns:a16="http://schemas.microsoft.com/office/drawing/2014/main" id="{8B95C7E0-665B-5816-2DEA-6CEFF608B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57816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3">
            <a:extLst>
              <a:ext uri="{FF2B5EF4-FFF2-40B4-BE49-F238E27FC236}">
                <a16:creationId xmlns:a16="http://schemas.microsoft.com/office/drawing/2014/main" id="{BC08F07D-D8A2-2743-009A-FC9CC4AF0866}"/>
              </a:ext>
            </a:extLst>
          </p:cNvPr>
          <p:cNvSpPr txBox="1">
            <a:spLocks noChangeArrowheads="1"/>
          </p:cNvSpPr>
          <p:nvPr/>
        </p:nvSpPr>
        <p:spPr bwMode="auto">
          <a:xfrm>
            <a:off x="7315200" y="1981200"/>
            <a:ext cx="13716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North &gt; South Risk</a:t>
            </a:r>
          </a:p>
          <a:p>
            <a:pPr eaLnBrk="1" hangingPunct="1">
              <a:spcBef>
                <a:spcPct val="0"/>
              </a:spcBef>
              <a:buClrTx/>
              <a:buSzTx/>
              <a:buFontTx/>
              <a:buNone/>
            </a:pPr>
            <a:endParaRPr lang="en-US" altLang="en-US" sz="1800"/>
          </a:p>
          <a:p>
            <a:pPr eaLnBrk="1" hangingPunct="1">
              <a:spcBef>
                <a:spcPct val="0"/>
              </a:spcBef>
              <a:buClrTx/>
              <a:buSzTx/>
              <a:buFontTx/>
              <a:buNone/>
            </a:pPr>
            <a:r>
              <a:rPr lang="en-US" altLang="en-US" sz="1800"/>
              <a:t>Minimal risk in city hotels—some Mumbai concern</a:t>
            </a:r>
          </a:p>
          <a:p>
            <a:pPr eaLnBrk="1" hangingPunct="1">
              <a:spcBef>
                <a:spcPct val="0"/>
              </a:spcBef>
              <a:buClrTx/>
              <a:buSzTx/>
              <a:buFontTx/>
              <a:buNone/>
            </a:pPr>
            <a:endParaRPr lang="en-US" altLang="en-US" sz="1800"/>
          </a:p>
          <a:p>
            <a:pPr eaLnBrk="1" hangingPunct="1">
              <a:spcBef>
                <a:spcPct val="0"/>
              </a:spcBef>
              <a:buClrTx/>
              <a:buSzTx/>
              <a:buFontTx/>
              <a:buNone/>
            </a:pPr>
            <a:r>
              <a:rPr lang="en-US" altLang="en-US" sz="1800"/>
              <a:t>Risk peaks during and following Monsoon season</a:t>
            </a:r>
          </a:p>
        </p:txBody>
      </p:sp>
    </p:spTree>
    <p:extLst>
      <p:ext uri="{BB962C8B-B14F-4D97-AF65-F5344CB8AC3E}">
        <p14:creationId xmlns:p14="http://schemas.microsoft.com/office/powerpoint/2010/main" val="453219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39552" y="188640"/>
            <a:ext cx="7848872" cy="1206500"/>
          </a:xfrm>
        </p:spPr>
        <p:txBody>
          <a:bodyPr>
            <a:normAutofit fontScale="90000"/>
          </a:bodyPr>
          <a:lstStyle/>
          <a:p>
            <a:pPr eaLnBrk="1" hangingPunct="1"/>
            <a:r>
              <a:rPr lang="en-US" altLang="en-US" sz="4000" dirty="0">
                <a:solidFill>
                  <a:schemeClr val="tx1"/>
                </a:solidFill>
              </a:rPr>
              <a:t>What Works for Malaria Prevention?</a:t>
            </a:r>
          </a:p>
        </p:txBody>
      </p:sp>
      <p:sp>
        <p:nvSpPr>
          <p:cNvPr id="73731" name="Rectangle 3"/>
          <p:cNvSpPr>
            <a:spLocks noGrp="1" noChangeArrowheads="1"/>
          </p:cNvSpPr>
          <p:nvPr>
            <p:ph type="body" idx="1"/>
          </p:nvPr>
        </p:nvSpPr>
        <p:spPr>
          <a:xfrm>
            <a:off x="0" y="1484784"/>
            <a:ext cx="9144000" cy="5328592"/>
          </a:xfrm>
        </p:spPr>
        <p:txBody>
          <a:bodyPr>
            <a:normAutofit fontScale="77500" lnSpcReduction="20000"/>
          </a:bodyPr>
          <a:lstStyle/>
          <a:p>
            <a:pPr eaLnBrk="1" hangingPunct="1">
              <a:lnSpc>
                <a:spcPct val="90000"/>
              </a:lnSpc>
            </a:pPr>
            <a:r>
              <a:rPr lang="en-US" altLang="en-US" b="1" u="sng" dirty="0">
                <a:solidFill>
                  <a:schemeClr val="accent2"/>
                </a:solidFill>
              </a:rPr>
              <a:t>Permethrin Treated </a:t>
            </a:r>
            <a:r>
              <a:rPr lang="en-US" altLang="en-US" b="1" u="sng" dirty="0" err="1">
                <a:solidFill>
                  <a:schemeClr val="accent2"/>
                </a:solidFill>
              </a:rPr>
              <a:t>Bednets</a:t>
            </a:r>
            <a:r>
              <a:rPr lang="en-US" altLang="en-US" b="1" u="sng" dirty="0">
                <a:solidFill>
                  <a:schemeClr val="accent2"/>
                </a:solidFill>
              </a:rPr>
              <a:t> to protect</a:t>
            </a:r>
            <a:r>
              <a:rPr lang="en-US" altLang="en-US" sz="2400" b="1" u="sng" dirty="0">
                <a:solidFill>
                  <a:schemeClr val="accent2"/>
                </a:solidFill>
              </a:rPr>
              <a:t> children under 5 and pregnant women  </a:t>
            </a:r>
            <a:r>
              <a:rPr lang="en-US" altLang="en-US" sz="2400" dirty="0">
                <a:solidFill>
                  <a:schemeClr val="tx1"/>
                </a:solidFill>
              </a:rPr>
              <a:t>(the most vulnerable population of all)</a:t>
            </a:r>
            <a:endParaRPr lang="en-US" altLang="en-US" sz="2400" u="sng" dirty="0">
              <a:solidFill>
                <a:schemeClr val="tx1"/>
              </a:solidFill>
            </a:endParaRPr>
          </a:p>
          <a:p>
            <a:pPr eaLnBrk="1" hangingPunct="1">
              <a:lnSpc>
                <a:spcPct val="90000"/>
              </a:lnSpc>
            </a:pPr>
            <a:r>
              <a:rPr lang="en-US" altLang="en-US" b="1" u="sng" dirty="0">
                <a:solidFill>
                  <a:schemeClr val="accent2"/>
                </a:solidFill>
              </a:rPr>
              <a:t>Vector Control: d</a:t>
            </a:r>
            <a:r>
              <a:rPr lang="en-US" altLang="en-US" sz="2400" b="1" u="sng" dirty="0">
                <a:solidFill>
                  <a:schemeClr val="accent2"/>
                </a:solidFill>
              </a:rPr>
              <a:t>raining or treating nearby mosquito breeding sites</a:t>
            </a:r>
          </a:p>
          <a:p>
            <a:pPr eaLnBrk="1" hangingPunct="1">
              <a:lnSpc>
                <a:spcPct val="90000"/>
              </a:lnSpc>
            </a:pPr>
            <a:r>
              <a:rPr lang="en-US" altLang="en-US" b="1" u="sng" dirty="0">
                <a:solidFill>
                  <a:schemeClr val="accent2"/>
                </a:solidFill>
              </a:rPr>
              <a:t>Indoor</a:t>
            </a:r>
            <a:r>
              <a:rPr lang="en-US" altLang="en-US" sz="2400" b="1" u="sng" dirty="0">
                <a:solidFill>
                  <a:schemeClr val="accent2"/>
                </a:solidFill>
              </a:rPr>
              <a:t> </a:t>
            </a:r>
            <a:r>
              <a:rPr lang="en-US" altLang="en-US" b="1" u="sng" dirty="0">
                <a:solidFill>
                  <a:schemeClr val="accent2"/>
                </a:solidFill>
              </a:rPr>
              <a:t>R</a:t>
            </a:r>
            <a:r>
              <a:rPr lang="en-US" altLang="en-US" sz="2400" b="1" u="sng" dirty="0">
                <a:solidFill>
                  <a:schemeClr val="accent2"/>
                </a:solidFill>
              </a:rPr>
              <a:t>esidual </a:t>
            </a:r>
            <a:r>
              <a:rPr lang="en-US" altLang="en-US" b="1" u="sng" dirty="0">
                <a:solidFill>
                  <a:schemeClr val="accent2"/>
                </a:solidFill>
              </a:rPr>
              <a:t>S</a:t>
            </a:r>
            <a:r>
              <a:rPr lang="en-US" altLang="en-US" sz="2400" b="1" u="sng" dirty="0">
                <a:solidFill>
                  <a:schemeClr val="accent2"/>
                </a:solidFill>
              </a:rPr>
              <a:t>praying</a:t>
            </a:r>
            <a:r>
              <a:rPr lang="en-US" altLang="en-US" sz="2400" b="1" dirty="0">
                <a:solidFill>
                  <a:schemeClr val="accent2"/>
                </a:solidFill>
              </a:rPr>
              <a:t> (</a:t>
            </a:r>
            <a:r>
              <a:rPr lang="en-US" altLang="en-US" sz="2400" b="1" dirty="0" err="1">
                <a:solidFill>
                  <a:schemeClr val="accent2"/>
                </a:solidFill>
              </a:rPr>
              <a:t>pyrethrins</a:t>
            </a:r>
            <a:r>
              <a:rPr lang="en-US" altLang="en-US" sz="2400" b="1" dirty="0">
                <a:solidFill>
                  <a:schemeClr val="accent2"/>
                </a:solidFill>
              </a:rPr>
              <a:t>, DDT)/sleeping inside home</a:t>
            </a:r>
          </a:p>
          <a:p>
            <a:pPr eaLnBrk="1" hangingPunct="1">
              <a:lnSpc>
                <a:spcPct val="90000"/>
              </a:lnSpc>
            </a:pPr>
            <a:r>
              <a:rPr lang="en-US" altLang="en-US" b="1" dirty="0">
                <a:solidFill>
                  <a:schemeClr val="accent2"/>
                </a:solidFill>
              </a:rPr>
              <a:t>Wear full sleeve protective clothing</a:t>
            </a:r>
            <a:endParaRPr lang="en-US" altLang="en-US" sz="2400" b="1" dirty="0">
              <a:solidFill>
                <a:schemeClr val="accent2"/>
              </a:solidFill>
            </a:endParaRPr>
          </a:p>
          <a:p>
            <a:pPr eaLnBrk="1" hangingPunct="1">
              <a:lnSpc>
                <a:spcPct val="90000"/>
              </a:lnSpc>
            </a:pPr>
            <a:r>
              <a:rPr lang="en-US" altLang="en-US" sz="2400" b="1" dirty="0">
                <a:solidFill>
                  <a:schemeClr val="accent2"/>
                </a:solidFill>
              </a:rPr>
              <a:t>Window screens</a:t>
            </a:r>
          </a:p>
          <a:p>
            <a:pPr eaLnBrk="1" hangingPunct="1">
              <a:lnSpc>
                <a:spcPct val="90000"/>
              </a:lnSpc>
            </a:pPr>
            <a:r>
              <a:rPr lang="en-US" altLang="en-US" sz="2400" b="1" dirty="0">
                <a:solidFill>
                  <a:schemeClr val="accent2"/>
                </a:solidFill>
              </a:rPr>
              <a:t>Insect Repellants: </a:t>
            </a:r>
            <a:r>
              <a:rPr lang="en-US" altLang="en-US" sz="2400" dirty="0">
                <a:solidFill>
                  <a:schemeClr val="tx1"/>
                </a:solidFill>
              </a:rPr>
              <a:t>personal </a:t>
            </a:r>
            <a:r>
              <a:rPr lang="en-US" altLang="en-US" sz="1800" dirty="0">
                <a:solidFill>
                  <a:schemeClr val="tx1"/>
                </a:solidFill>
              </a:rPr>
              <a:t>(DEET),</a:t>
            </a:r>
            <a:r>
              <a:rPr lang="en-US" altLang="en-US" sz="2400" dirty="0">
                <a:solidFill>
                  <a:schemeClr val="tx1"/>
                </a:solidFill>
              </a:rPr>
              <a:t> clothing/nets/curtains </a:t>
            </a:r>
            <a:r>
              <a:rPr lang="en-US" altLang="en-US" sz="1800" dirty="0">
                <a:solidFill>
                  <a:schemeClr val="tx1"/>
                </a:solidFill>
              </a:rPr>
              <a:t>(</a:t>
            </a:r>
            <a:r>
              <a:rPr lang="en-US" altLang="en-US" sz="1800" dirty="0" err="1">
                <a:solidFill>
                  <a:schemeClr val="tx1"/>
                </a:solidFill>
              </a:rPr>
              <a:t>Pyrethrins</a:t>
            </a:r>
            <a:r>
              <a:rPr lang="en-US" altLang="en-US" sz="1800" dirty="0">
                <a:solidFill>
                  <a:schemeClr val="tx1"/>
                </a:solidFill>
              </a:rPr>
              <a:t>)</a:t>
            </a:r>
          </a:p>
          <a:p>
            <a:pPr eaLnBrk="1" hangingPunct="1">
              <a:lnSpc>
                <a:spcPct val="90000"/>
              </a:lnSpc>
            </a:pPr>
            <a:r>
              <a:rPr lang="en-US" altLang="en-US" b="1" dirty="0">
                <a:solidFill>
                  <a:schemeClr val="accent2"/>
                </a:solidFill>
              </a:rPr>
              <a:t>Chemo-prophylaxis</a:t>
            </a:r>
            <a:r>
              <a:rPr lang="en-US" altLang="en-US" sz="2400" b="1" dirty="0">
                <a:solidFill>
                  <a:schemeClr val="accent2"/>
                </a:solidFill>
              </a:rPr>
              <a:t>: </a:t>
            </a:r>
            <a:r>
              <a:rPr lang="en-US" altLang="en-US" sz="2400" dirty="0">
                <a:solidFill>
                  <a:schemeClr val="tx1"/>
                </a:solidFill>
              </a:rPr>
              <a:t>1. treatment of migrants from </a:t>
            </a:r>
            <a:r>
              <a:rPr lang="en-US" altLang="en-US" dirty="0">
                <a:solidFill>
                  <a:schemeClr val="tx1"/>
                </a:solidFill>
              </a:rPr>
              <a:t>high risk</a:t>
            </a:r>
            <a:r>
              <a:rPr lang="en-US" altLang="en-US" sz="2400" dirty="0">
                <a:solidFill>
                  <a:schemeClr val="tx1"/>
                </a:solidFill>
              </a:rPr>
              <a:t> areas to prevent malaria introduction/reduce transmission  and 2. malaria prophylaxis of non-immune migrants/travelers</a:t>
            </a:r>
          </a:p>
          <a:p>
            <a:pPr eaLnBrk="1" hangingPunct="1">
              <a:lnSpc>
                <a:spcPct val="90000"/>
              </a:lnSpc>
            </a:pPr>
            <a:r>
              <a:rPr lang="en-US" altLang="en-US" sz="2400" b="1" dirty="0">
                <a:solidFill>
                  <a:schemeClr val="accent2"/>
                </a:solidFill>
              </a:rPr>
              <a:t>Intermittent prophylaxis</a:t>
            </a:r>
            <a:r>
              <a:rPr lang="en-US" altLang="en-US" sz="2400" b="1" dirty="0">
                <a:solidFill>
                  <a:srgbClr val="FF0000"/>
                </a:solidFill>
              </a:rPr>
              <a:t> </a:t>
            </a:r>
            <a:r>
              <a:rPr lang="en-US" altLang="en-US" sz="2400" dirty="0">
                <a:solidFill>
                  <a:schemeClr val="tx1"/>
                </a:solidFill>
              </a:rPr>
              <a:t>of high-risk </a:t>
            </a:r>
            <a:r>
              <a:rPr lang="en-US" altLang="en-US" dirty="0">
                <a:solidFill>
                  <a:schemeClr val="tx1"/>
                </a:solidFill>
              </a:rPr>
              <a:t>native </a:t>
            </a:r>
            <a:r>
              <a:rPr lang="en-US" altLang="en-US" sz="2400" dirty="0">
                <a:solidFill>
                  <a:schemeClr val="tx1"/>
                </a:solidFill>
              </a:rPr>
              <a:t>groups: children and pregnant women</a:t>
            </a:r>
            <a:r>
              <a:rPr lang="en-US" altLang="en-US" dirty="0">
                <a:solidFill>
                  <a:schemeClr val="tx1"/>
                </a:solidFill>
              </a:rPr>
              <a:t> use </a:t>
            </a:r>
            <a:r>
              <a:rPr lang="en-US" altLang="en-US" dirty="0" err="1">
                <a:solidFill>
                  <a:schemeClr val="tx1"/>
                </a:solidFill>
              </a:rPr>
              <a:t>sulfadoxine</a:t>
            </a:r>
            <a:r>
              <a:rPr lang="en-US" altLang="en-US" dirty="0">
                <a:solidFill>
                  <a:schemeClr val="tx1"/>
                </a:solidFill>
              </a:rPr>
              <a:t>-pyrimethamine (SP) e.g.  PMC or perennial malaria chemoprophylaxis in children</a:t>
            </a:r>
            <a:endParaRPr lang="en-US" altLang="en-US" sz="2400" dirty="0">
              <a:solidFill>
                <a:schemeClr val="tx1"/>
              </a:solidFill>
            </a:endParaRPr>
          </a:p>
          <a:p>
            <a:pPr eaLnBrk="1" hangingPunct="1">
              <a:lnSpc>
                <a:spcPct val="90000"/>
              </a:lnSpc>
            </a:pPr>
            <a:r>
              <a:rPr lang="en-US" altLang="en-US" sz="2400" b="1" dirty="0">
                <a:solidFill>
                  <a:schemeClr val="accent2"/>
                </a:solidFill>
              </a:rPr>
              <a:t>R21 vaccine </a:t>
            </a:r>
            <a:r>
              <a:rPr lang="en-US" altLang="en-US" b="1" dirty="0">
                <a:solidFill>
                  <a:schemeClr val="accent2"/>
                </a:solidFill>
              </a:rPr>
              <a:t>replacing </a:t>
            </a:r>
            <a:r>
              <a:rPr lang="en-US" altLang="en-US" sz="2400" b="1" dirty="0">
                <a:solidFill>
                  <a:schemeClr val="accent2"/>
                </a:solidFill>
              </a:rPr>
              <a:t>RTS/PATH </a:t>
            </a:r>
            <a:r>
              <a:rPr lang="en-US" altLang="en-US" b="1" dirty="0">
                <a:solidFill>
                  <a:schemeClr val="accent2"/>
                </a:solidFill>
              </a:rPr>
              <a:t>Malaria </a:t>
            </a:r>
            <a:r>
              <a:rPr lang="en-US" altLang="en-US" sz="2400" b="1" dirty="0">
                <a:solidFill>
                  <a:schemeClr val="accent2"/>
                </a:solidFill>
              </a:rPr>
              <a:t>Vaccine (</a:t>
            </a:r>
            <a:r>
              <a:rPr lang="en-US" altLang="en-US" sz="2400" b="1" dirty="0" err="1">
                <a:solidFill>
                  <a:schemeClr val="accent2"/>
                </a:solidFill>
              </a:rPr>
              <a:t>Mosquirix</a:t>
            </a:r>
            <a:r>
              <a:rPr lang="en-US" altLang="en-US" sz="2400" b="1" dirty="0">
                <a:solidFill>
                  <a:schemeClr val="accent2"/>
                </a:solidFill>
              </a:rPr>
              <a:t>) for children</a:t>
            </a:r>
          </a:p>
          <a:p>
            <a:pPr eaLnBrk="1" hangingPunct="1">
              <a:lnSpc>
                <a:spcPct val="90000"/>
              </a:lnSpc>
            </a:pPr>
            <a:r>
              <a:rPr lang="en-US" altLang="en-US" sz="2400" b="1" dirty="0">
                <a:solidFill>
                  <a:schemeClr val="accent2"/>
                </a:solidFill>
              </a:rPr>
              <a:t>Cheap and available ACT first-line treatment in home </a:t>
            </a:r>
            <a:r>
              <a:rPr lang="en-US" altLang="en-US" sz="2400" dirty="0">
                <a:solidFill>
                  <a:schemeClr val="accent2"/>
                </a:solidFill>
              </a:rPr>
              <a:t>(</a:t>
            </a:r>
            <a:r>
              <a:rPr lang="en-US" altLang="en-US" sz="2400" i="1" dirty="0" err="1">
                <a:solidFill>
                  <a:schemeClr val="accent2"/>
                </a:solidFill>
              </a:rPr>
              <a:t>Coartem</a:t>
            </a:r>
            <a:r>
              <a:rPr lang="en-US" altLang="en-US" sz="2400" dirty="0">
                <a:solidFill>
                  <a:schemeClr val="accent2"/>
                </a:solidFill>
              </a:rPr>
              <a:t>)</a:t>
            </a:r>
          </a:p>
          <a:p>
            <a:pPr>
              <a:lnSpc>
                <a:spcPct val="90000"/>
              </a:lnSpc>
            </a:pPr>
            <a:r>
              <a:rPr lang="en-US" b="1" dirty="0"/>
              <a:t>Bohemia Project 2022 now giving </a:t>
            </a:r>
            <a:r>
              <a:rPr lang="en-US" b="1" dirty="0" err="1"/>
              <a:t>ivermectin,</a:t>
            </a:r>
            <a:r>
              <a:rPr lang="en-US" dirty="0" err="1"/>
              <a:t>an</a:t>
            </a:r>
            <a:r>
              <a:rPr lang="en-US" dirty="0"/>
              <a:t> </a:t>
            </a:r>
            <a:r>
              <a:rPr lang="en-US" dirty="0" err="1"/>
              <a:t>endectoside</a:t>
            </a:r>
            <a:r>
              <a:rPr lang="en-US" dirty="0"/>
              <a:t>, for mosquito control to populations and livestock in Mozambique and Kenya</a:t>
            </a:r>
          </a:p>
          <a:p>
            <a:pPr marL="114300" indent="0">
              <a:lnSpc>
                <a:spcPct val="90000"/>
              </a:lnSpc>
              <a:buNone/>
            </a:pPr>
            <a:r>
              <a:rPr lang="en-US" dirty="0"/>
              <a:t>   Bohemia stands for Broad One Health Endectocide-based Malaria Intervention in    Africa (bohemiaconsortium.org), funded by IS Global. Ivermectin given 400 micrograms/kg once a month x 3 months during the  rainy season</a:t>
            </a:r>
          </a:p>
          <a:p>
            <a:pPr eaLnBrk="1" hangingPunct="1">
              <a:lnSpc>
                <a:spcPct val="90000"/>
              </a:lnSpc>
            </a:pPr>
            <a:endParaRPr lang="en-US" altLang="en-US" sz="2400" b="1" dirty="0">
              <a:solidFill>
                <a:schemeClr val="accen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698" name="Picture 2"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5132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6324600" y="0"/>
            <a:ext cx="2819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dirty="0">
                <a:solidFill>
                  <a:schemeClr val="accent2"/>
                </a:solidFill>
              </a:rPr>
              <a:t>Bring the Right Insect Repellent!</a:t>
            </a:r>
          </a:p>
          <a:p>
            <a:pPr>
              <a:spcBef>
                <a:spcPct val="50000"/>
              </a:spcBef>
              <a:buClrTx/>
              <a:buSzTx/>
              <a:buFontTx/>
              <a:buNone/>
            </a:pPr>
            <a:r>
              <a:rPr lang="en-US" altLang="en-US" dirty="0">
                <a:solidFill>
                  <a:schemeClr val="accent2"/>
                </a:solidFill>
              </a:rPr>
              <a:t>DEET 35% SR (keep &lt; 50%)</a:t>
            </a:r>
          </a:p>
          <a:p>
            <a:pPr>
              <a:spcBef>
                <a:spcPct val="50000"/>
              </a:spcBef>
              <a:buClrTx/>
              <a:buSzTx/>
              <a:buFontTx/>
              <a:buNone/>
            </a:pPr>
            <a:r>
              <a:rPr lang="en-US" altLang="en-US" dirty="0" err="1">
                <a:solidFill>
                  <a:schemeClr val="accent2"/>
                </a:solidFill>
              </a:rPr>
              <a:t>Picaridin</a:t>
            </a:r>
            <a:r>
              <a:rPr lang="en-US" altLang="en-US" dirty="0">
                <a:solidFill>
                  <a:schemeClr val="accent2"/>
                </a:solidFill>
              </a:rPr>
              <a:t> 20%</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MALARIA prevention</a:t>
            </a:r>
          </a:p>
        </p:txBody>
      </p:sp>
      <p:sp>
        <p:nvSpPr>
          <p:cNvPr id="3" name="Content Placeholder 2"/>
          <p:cNvSpPr>
            <a:spLocks noGrp="1"/>
          </p:cNvSpPr>
          <p:nvPr>
            <p:ph sz="half" idx="1"/>
          </p:nvPr>
        </p:nvSpPr>
        <p:spPr>
          <a:xfrm>
            <a:off x="495281" y="1479584"/>
            <a:ext cx="4038600" cy="4407408"/>
          </a:xfrm>
        </p:spPr>
        <p:txBody>
          <a:bodyPr/>
          <a:lstStyle/>
          <a:p>
            <a:r>
              <a:rPr lang="en-CA" dirty="0"/>
              <a:t>Insecticide Treated Bed nets</a:t>
            </a:r>
          </a:p>
        </p:txBody>
      </p:sp>
      <p:sp>
        <p:nvSpPr>
          <p:cNvPr id="4" name="Content Placeholder 3"/>
          <p:cNvSpPr>
            <a:spLocks noGrp="1"/>
          </p:cNvSpPr>
          <p:nvPr>
            <p:ph sz="half" idx="2"/>
          </p:nvPr>
        </p:nvSpPr>
        <p:spPr/>
        <p:txBody>
          <a:bodyPr/>
          <a:lstStyle/>
          <a:p>
            <a:r>
              <a:rPr lang="en-CA" dirty="0"/>
              <a:t>Use them properly</a:t>
            </a:r>
          </a:p>
        </p:txBody>
      </p:sp>
      <p:pic>
        <p:nvPicPr>
          <p:cNvPr id="6" name="Picture 5" descr="DSCN4447-78001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5696" y="2492896"/>
            <a:ext cx="5328592" cy="39964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ox(in)">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Diagnosing  MALARIA</a:t>
            </a:r>
          </a:p>
        </p:txBody>
      </p:sp>
      <p:sp>
        <p:nvSpPr>
          <p:cNvPr id="3" name="Content Placeholder 2"/>
          <p:cNvSpPr>
            <a:spLocks noGrp="1"/>
          </p:cNvSpPr>
          <p:nvPr>
            <p:ph idx="1"/>
          </p:nvPr>
        </p:nvSpPr>
        <p:spPr>
          <a:xfrm>
            <a:off x="251520" y="1752600"/>
            <a:ext cx="8892480" cy="4772744"/>
          </a:xfrm>
        </p:spPr>
        <p:txBody>
          <a:bodyPr>
            <a:normAutofit fontScale="85000" lnSpcReduction="20000"/>
          </a:bodyPr>
          <a:lstStyle/>
          <a:p>
            <a:r>
              <a:rPr lang="en-CA" dirty="0"/>
              <a:t>Clinical suspicion based on history and symptoms—</a:t>
            </a:r>
            <a:r>
              <a:rPr lang="en-CA" u="sng" dirty="0"/>
              <a:t>flu-like illness after travel to risk area</a:t>
            </a:r>
            <a:r>
              <a:rPr lang="en-CA" dirty="0"/>
              <a:t>, a good travel history essential</a:t>
            </a:r>
          </a:p>
          <a:p>
            <a:endParaRPr lang="en-CA" dirty="0"/>
          </a:p>
          <a:p>
            <a:r>
              <a:rPr lang="en-CA" b="1" dirty="0"/>
              <a:t>Blood Smears</a:t>
            </a:r>
            <a:r>
              <a:rPr lang="en-CA" dirty="0"/>
              <a:t>: Thick (+/- malaria) and Thin (best for species ID)</a:t>
            </a:r>
          </a:p>
          <a:p>
            <a:endParaRPr lang="en-CA" dirty="0"/>
          </a:p>
          <a:p>
            <a:r>
              <a:rPr lang="en-CA" b="1" dirty="0"/>
              <a:t>Point of care testing </a:t>
            </a:r>
            <a:r>
              <a:rPr lang="en-CA" dirty="0"/>
              <a:t>(chromatography)most practical e.g. </a:t>
            </a:r>
            <a:r>
              <a:rPr lang="en-CA" i="1" dirty="0" err="1"/>
              <a:t>Binax</a:t>
            </a:r>
            <a:r>
              <a:rPr lang="en-CA" i="1" dirty="0"/>
              <a:t> Now </a:t>
            </a:r>
          </a:p>
          <a:p>
            <a:endParaRPr lang="en-CA" dirty="0"/>
          </a:p>
          <a:p>
            <a:r>
              <a:rPr lang="en-CA" dirty="0"/>
              <a:t>Must consider meningitis (LP for persistent HA), pneumonia, influenza in differential diagnosis</a:t>
            </a:r>
          </a:p>
          <a:p>
            <a:pPr marL="114300" indent="0">
              <a:buNone/>
            </a:pPr>
            <a:endParaRPr lang="en-CA" dirty="0"/>
          </a:p>
          <a:p>
            <a:r>
              <a:rPr lang="en-CA" u="sng" dirty="0"/>
              <a:t>Don’t wait for periodic fever to develop </a:t>
            </a:r>
            <a:r>
              <a:rPr lang="en-CA" dirty="0"/>
              <a:t>as it is a later sign</a:t>
            </a:r>
          </a:p>
          <a:p>
            <a:endParaRPr lang="en-CA" dirty="0"/>
          </a:p>
          <a:p>
            <a:r>
              <a:rPr lang="en-CA" dirty="0"/>
              <a:t>Ideally take blood smear when febrile and repeat negative smears if suspicion high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pPr eaLnBrk="1" hangingPunct="1"/>
            <a:r>
              <a:rPr lang="en-US" altLang="en-US" sz="4000" dirty="0">
                <a:solidFill>
                  <a:schemeClr val="accent2"/>
                </a:solidFill>
              </a:rPr>
              <a:t>Rapid Diagnostic Tests for Malaria</a:t>
            </a:r>
          </a:p>
        </p:txBody>
      </p:sp>
      <p:sp>
        <p:nvSpPr>
          <p:cNvPr id="52227" name="Rectangle 3"/>
          <p:cNvSpPr>
            <a:spLocks noGrp="1" noChangeArrowheads="1"/>
          </p:cNvSpPr>
          <p:nvPr>
            <p:ph type="body" idx="1"/>
          </p:nvPr>
        </p:nvSpPr>
        <p:spPr>
          <a:xfrm>
            <a:off x="0" y="1700808"/>
            <a:ext cx="8991600" cy="5157192"/>
          </a:xfrm>
        </p:spPr>
        <p:txBody>
          <a:bodyPr>
            <a:normAutofit/>
          </a:bodyPr>
          <a:lstStyle/>
          <a:p>
            <a:pPr eaLnBrk="1" hangingPunct="1">
              <a:lnSpc>
                <a:spcPct val="80000"/>
              </a:lnSpc>
            </a:pPr>
            <a:r>
              <a:rPr lang="en-US" altLang="en-US" sz="2800" dirty="0">
                <a:solidFill>
                  <a:schemeClr val="accent2">
                    <a:lumMod val="75000"/>
                  </a:schemeClr>
                </a:solidFill>
              </a:rPr>
              <a:t>Immuno-</a:t>
            </a:r>
            <a:r>
              <a:rPr lang="en-US" altLang="en-US" sz="2800" dirty="0" err="1">
                <a:solidFill>
                  <a:schemeClr val="accent2">
                    <a:lumMod val="75000"/>
                  </a:schemeClr>
                </a:solidFill>
              </a:rPr>
              <a:t>chromographic</a:t>
            </a:r>
            <a:r>
              <a:rPr lang="en-US" altLang="en-US" sz="2800" dirty="0">
                <a:solidFill>
                  <a:schemeClr val="accent2">
                    <a:lumMod val="75000"/>
                  </a:schemeClr>
                </a:solidFill>
              </a:rPr>
              <a:t> tests using lateral flow technique: cards, dipsticks, cassettes</a:t>
            </a:r>
          </a:p>
          <a:p>
            <a:pPr eaLnBrk="1" hangingPunct="1">
              <a:lnSpc>
                <a:spcPct val="80000"/>
              </a:lnSpc>
            </a:pPr>
            <a:r>
              <a:rPr lang="en-US" altLang="en-US" sz="2800" dirty="0">
                <a:solidFill>
                  <a:schemeClr val="accent2">
                    <a:lumMod val="75000"/>
                  </a:schemeClr>
                </a:solidFill>
              </a:rPr>
              <a:t>Detects parasite antigens produced during their growth in RBCs</a:t>
            </a:r>
          </a:p>
          <a:p>
            <a:pPr eaLnBrk="1" hangingPunct="1">
              <a:lnSpc>
                <a:spcPct val="80000"/>
              </a:lnSpc>
            </a:pPr>
            <a:r>
              <a:rPr lang="en-US" altLang="en-US" sz="2800" b="1" dirty="0">
                <a:solidFill>
                  <a:schemeClr val="accent2">
                    <a:lumMod val="75000"/>
                  </a:schemeClr>
                </a:solidFill>
              </a:rPr>
              <a:t>HRP2 </a:t>
            </a:r>
            <a:r>
              <a:rPr lang="en-US" altLang="en-US" sz="2800" dirty="0">
                <a:solidFill>
                  <a:schemeClr val="accent2">
                    <a:lumMod val="75000"/>
                  </a:schemeClr>
                </a:solidFill>
              </a:rPr>
              <a:t>(</a:t>
            </a:r>
            <a:r>
              <a:rPr lang="en-US" altLang="en-US" sz="2800" b="1" dirty="0">
                <a:solidFill>
                  <a:schemeClr val="accent2">
                    <a:lumMod val="75000"/>
                  </a:schemeClr>
                </a:solidFill>
              </a:rPr>
              <a:t>Histidine Rich Protein2</a:t>
            </a:r>
            <a:r>
              <a:rPr lang="en-US" altLang="en-US" sz="2800" dirty="0">
                <a:solidFill>
                  <a:schemeClr val="accent2">
                    <a:lumMod val="75000"/>
                  </a:schemeClr>
                </a:solidFill>
              </a:rPr>
              <a:t>) and/or              </a:t>
            </a:r>
            <a:r>
              <a:rPr lang="en-US" altLang="en-US" sz="2800" b="1" dirty="0" err="1">
                <a:solidFill>
                  <a:schemeClr val="accent2">
                    <a:lumMod val="75000"/>
                  </a:schemeClr>
                </a:solidFill>
              </a:rPr>
              <a:t>pLDH</a:t>
            </a:r>
            <a:r>
              <a:rPr lang="en-US" altLang="en-US" sz="2800" b="1" dirty="0">
                <a:solidFill>
                  <a:schemeClr val="accent2">
                    <a:lumMod val="75000"/>
                  </a:schemeClr>
                </a:solidFill>
              </a:rPr>
              <a:t> </a:t>
            </a:r>
            <a:r>
              <a:rPr lang="en-US" altLang="en-US" sz="2800" dirty="0">
                <a:solidFill>
                  <a:schemeClr val="accent2">
                    <a:lumMod val="75000"/>
                  </a:schemeClr>
                </a:solidFill>
              </a:rPr>
              <a:t>(</a:t>
            </a:r>
            <a:r>
              <a:rPr lang="en-US" altLang="en-US" sz="2800" b="1" dirty="0">
                <a:solidFill>
                  <a:schemeClr val="accent2">
                    <a:lumMod val="75000"/>
                  </a:schemeClr>
                </a:solidFill>
              </a:rPr>
              <a:t>parasite lactate dehydrogenase</a:t>
            </a:r>
            <a:r>
              <a:rPr lang="en-US" altLang="en-US" sz="2800" dirty="0">
                <a:solidFill>
                  <a:schemeClr val="accent2">
                    <a:lumMod val="75000"/>
                  </a:schemeClr>
                </a:solidFill>
              </a:rPr>
              <a:t>) typical                           </a:t>
            </a:r>
          </a:p>
          <a:p>
            <a:pPr eaLnBrk="1" hangingPunct="1">
              <a:lnSpc>
                <a:spcPct val="80000"/>
              </a:lnSpc>
            </a:pPr>
            <a:r>
              <a:rPr lang="en-US" altLang="en-US" sz="2800" dirty="0">
                <a:solidFill>
                  <a:schemeClr val="accent2">
                    <a:lumMod val="75000"/>
                  </a:schemeClr>
                </a:solidFill>
              </a:rPr>
              <a:t>ID Falciparum (HRP and </a:t>
            </a:r>
            <a:r>
              <a:rPr lang="en-US" altLang="en-US" sz="2800" dirty="0" err="1">
                <a:solidFill>
                  <a:schemeClr val="accent2">
                    <a:lumMod val="75000"/>
                  </a:schemeClr>
                </a:solidFill>
              </a:rPr>
              <a:t>pLDH</a:t>
            </a:r>
            <a:r>
              <a:rPr lang="en-US" altLang="en-US" sz="2800" dirty="0">
                <a:solidFill>
                  <a:schemeClr val="accent2">
                    <a:lumMod val="75000"/>
                  </a:schemeClr>
                </a:solidFill>
              </a:rPr>
              <a:t>) and vivax (</a:t>
            </a:r>
            <a:r>
              <a:rPr lang="en-US" altLang="en-US" sz="2800" dirty="0" err="1">
                <a:solidFill>
                  <a:schemeClr val="accent2">
                    <a:lumMod val="75000"/>
                  </a:schemeClr>
                </a:solidFill>
              </a:rPr>
              <a:t>pLDH</a:t>
            </a:r>
            <a:r>
              <a:rPr lang="en-US" altLang="en-US" sz="2800" dirty="0">
                <a:solidFill>
                  <a:schemeClr val="accent2">
                    <a:lumMod val="75000"/>
                  </a:schemeClr>
                </a:solidFill>
              </a:rPr>
              <a:t>) or all species (aldolase/</a:t>
            </a:r>
            <a:r>
              <a:rPr lang="en-US" altLang="en-US" sz="2800" dirty="0" err="1">
                <a:solidFill>
                  <a:schemeClr val="accent2">
                    <a:lumMod val="75000"/>
                  </a:schemeClr>
                </a:solidFill>
              </a:rPr>
              <a:t>pLDL</a:t>
            </a:r>
            <a:r>
              <a:rPr lang="en-US" altLang="en-US" sz="2800" dirty="0">
                <a:solidFill>
                  <a:schemeClr val="accent2">
                    <a:lumMod val="75000"/>
                  </a:schemeClr>
                </a:solidFill>
              </a:rPr>
              <a:t>)</a:t>
            </a:r>
          </a:p>
          <a:p>
            <a:pPr eaLnBrk="1" hangingPunct="1">
              <a:lnSpc>
                <a:spcPct val="80000"/>
              </a:lnSpc>
            </a:pPr>
            <a:r>
              <a:rPr lang="en-US" altLang="en-US" sz="2800" dirty="0">
                <a:solidFill>
                  <a:schemeClr val="accent2">
                    <a:lumMod val="75000"/>
                  </a:schemeClr>
                </a:solidFill>
              </a:rPr>
              <a:t>Sensitivity 84-99.5%, Specificity 81-99.5%</a:t>
            </a:r>
          </a:p>
          <a:p>
            <a:pPr eaLnBrk="1" hangingPunct="1">
              <a:lnSpc>
                <a:spcPct val="80000"/>
              </a:lnSpc>
            </a:pPr>
            <a:r>
              <a:rPr lang="en-US" altLang="en-US" sz="2800" u="sng" dirty="0">
                <a:solidFill>
                  <a:schemeClr val="accent2">
                    <a:lumMod val="75000"/>
                  </a:schemeClr>
                </a:solidFill>
              </a:rPr>
              <a:t>Once positive, tests tend to stay positive </a:t>
            </a:r>
            <a:r>
              <a:rPr lang="en-US" altLang="en-US" sz="2800" dirty="0">
                <a:solidFill>
                  <a:schemeClr val="accent2">
                    <a:lumMod val="75000"/>
                  </a:schemeClr>
                </a:solidFill>
              </a:rPr>
              <a:t>for several weeks so rapid tests are of </a:t>
            </a:r>
            <a:r>
              <a:rPr lang="en-US" altLang="en-US" sz="2800" u="sng" dirty="0">
                <a:solidFill>
                  <a:schemeClr val="accent2">
                    <a:lumMod val="75000"/>
                  </a:schemeClr>
                </a:solidFill>
              </a:rPr>
              <a:t>no use in following patient </a:t>
            </a:r>
            <a:r>
              <a:rPr lang="en-US" altLang="en-US" sz="2800" dirty="0">
                <a:solidFill>
                  <a:schemeClr val="accent2">
                    <a:lumMod val="75000"/>
                  </a:schemeClr>
                </a:solidFill>
              </a:rPr>
              <a:t>course (use blood smears)</a:t>
            </a:r>
          </a:p>
          <a:p>
            <a:pPr eaLnBrk="1" hangingPunct="1">
              <a:lnSpc>
                <a:spcPct val="80000"/>
              </a:lnSpc>
            </a:pPr>
            <a:r>
              <a:rPr lang="en-US" altLang="en-US" sz="2800" dirty="0">
                <a:solidFill>
                  <a:schemeClr val="accent2">
                    <a:lumMod val="75000"/>
                  </a:schemeClr>
                </a:solidFill>
              </a:rPr>
              <a:t>Affordable</a:t>
            </a:r>
          </a:p>
          <a:p>
            <a:pPr eaLnBrk="1" hangingPunct="1">
              <a:lnSpc>
                <a:spcPct val="80000"/>
              </a:lnSpc>
            </a:pPr>
            <a:endParaRPr lang="en-US" altLang="en-US" sz="2800" dirty="0">
              <a:solidFill>
                <a:schemeClr val="accent2">
                  <a:lumMod val="7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Point of care testing</a:t>
            </a:r>
          </a:p>
        </p:txBody>
      </p:sp>
      <p:pic>
        <p:nvPicPr>
          <p:cNvPr id="4" name="Content Placeholder 3" descr="instatest.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992" y="1628800"/>
            <a:ext cx="4283968" cy="3130152"/>
          </a:xfrm>
        </p:spPr>
      </p:pic>
      <p:pic>
        <p:nvPicPr>
          <p:cNvPr id="7" name="Picture 6" descr="point of care testi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1044" y="3501009"/>
            <a:ext cx="5992956" cy="33569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Thin and Thick smears</a:t>
            </a:r>
          </a:p>
        </p:txBody>
      </p:sp>
      <p:pic>
        <p:nvPicPr>
          <p:cNvPr id="4" name="Content Placeholder 3" descr="thick-thin smear.tiff"/>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356332"/>
          </a:xfrm>
        </p:spPr>
        <p:txBody>
          <a:bodyPr>
            <a:normAutofit fontScale="90000"/>
          </a:bodyPr>
          <a:lstStyle/>
          <a:p>
            <a:r>
              <a:rPr lang="en-CA" dirty="0"/>
              <a:t>Common MALARIA medications</a:t>
            </a:r>
          </a:p>
        </p:txBody>
      </p:sp>
      <p:sp>
        <p:nvSpPr>
          <p:cNvPr id="3" name="Content Placeholder 2"/>
          <p:cNvSpPr>
            <a:spLocks noGrp="1"/>
          </p:cNvSpPr>
          <p:nvPr>
            <p:ph idx="1"/>
          </p:nvPr>
        </p:nvSpPr>
        <p:spPr>
          <a:xfrm>
            <a:off x="-15536" y="908720"/>
            <a:ext cx="9144000" cy="5472608"/>
          </a:xfrm>
        </p:spPr>
        <p:txBody>
          <a:bodyPr>
            <a:normAutofit fontScale="25000" lnSpcReduction="20000"/>
          </a:bodyPr>
          <a:lstStyle/>
          <a:p>
            <a:endParaRPr lang="en-CA" dirty="0"/>
          </a:p>
          <a:p>
            <a:r>
              <a:rPr lang="en-CA" sz="7200" b="1" dirty="0">
                <a:solidFill>
                  <a:srgbClr val="FF0000"/>
                </a:solidFill>
              </a:rPr>
              <a:t>Chloroquine</a:t>
            </a:r>
            <a:r>
              <a:rPr lang="en-CA" sz="7200" dirty="0">
                <a:solidFill>
                  <a:srgbClr val="FF0000"/>
                </a:solidFill>
              </a:rPr>
              <a:t> </a:t>
            </a:r>
            <a:r>
              <a:rPr lang="en-CA" sz="7200" dirty="0"/>
              <a:t>(PO, IV) </a:t>
            </a:r>
            <a:r>
              <a:rPr lang="en-CA" sz="7200" u="sng" dirty="0"/>
              <a:t>not recommended </a:t>
            </a:r>
            <a:r>
              <a:rPr lang="en-CA" sz="7200" dirty="0"/>
              <a:t>outside Central America (Rx and Prophylaxis)</a:t>
            </a:r>
          </a:p>
          <a:p>
            <a:r>
              <a:rPr lang="en-CA" sz="7200" b="1" dirty="0"/>
              <a:t>Quinine</a:t>
            </a:r>
            <a:r>
              <a:rPr lang="en-CA" sz="7200" dirty="0"/>
              <a:t> (PO, IV)  with </a:t>
            </a:r>
            <a:r>
              <a:rPr lang="en-CA" sz="7200" b="1" dirty="0"/>
              <a:t>Doxycycline </a:t>
            </a:r>
            <a:r>
              <a:rPr lang="en-CA" sz="7200" dirty="0"/>
              <a:t>PO (7 days) older treatment as it’s harder to tolerate with an increased risk of hypoglycemia (especially given  IV)</a:t>
            </a:r>
          </a:p>
          <a:p>
            <a:r>
              <a:rPr lang="en-CA" sz="7200" b="1" dirty="0">
                <a:solidFill>
                  <a:srgbClr val="FF0000"/>
                </a:solidFill>
              </a:rPr>
              <a:t>Atovaquone/proguanil </a:t>
            </a:r>
            <a:r>
              <a:rPr lang="en-CA" sz="7200" dirty="0">
                <a:solidFill>
                  <a:srgbClr val="FF0000"/>
                </a:solidFill>
              </a:rPr>
              <a:t>(</a:t>
            </a:r>
            <a:r>
              <a:rPr lang="en-CA" sz="7200" b="1" i="1" dirty="0" err="1">
                <a:solidFill>
                  <a:srgbClr val="FF0000"/>
                </a:solidFill>
              </a:rPr>
              <a:t>Malarone</a:t>
            </a:r>
            <a:r>
              <a:rPr lang="en-CA" sz="7200" i="1" dirty="0">
                <a:solidFill>
                  <a:srgbClr val="FF0000"/>
                </a:solidFill>
              </a:rPr>
              <a:t>)</a:t>
            </a:r>
            <a:r>
              <a:rPr lang="en-CA" sz="7200" dirty="0">
                <a:solidFill>
                  <a:srgbClr val="FF0000"/>
                </a:solidFill>
              </a:rPr>
              <a:t> </a:t>
            </a:r>
            <a:r>
              <a:rPr lang="en-CA" sz="7200" dirty="0"/>
              <a:t>– PO only for prophylaxis or treatment</a:t>
            </a:r>
          </a:p>
          <a:p>
            <a:r>
              <a:rPr lang="en-CA" sz="7200" b="1" dirty="0">
                <a:solidFill>
                  <a:srgbClr val="FF0000"/>
                </a:solidFill>
              </a:rPr>
              <a:t>Artemether/Lumefantrine</a:t>
            </a:r>
            <a:r>
              <a:rPr lang="en-CA" sz="7200" dirty="0">
                <a:solidFill>
                  <a:srgbClr val="FF0000"/>
                </a:solidFill>
              </a:rPr>
              <a:t> (</a:t>
            </a:r>
            <a:r>
              <a:rPr lang="en-CA" sz="7200" b="1" i="1" dirty="0" err="1">
                <a:solidFill>
                  <a:srgbClr val="FF0000"/>
                </a:solidFill>
              </a:rPr>
              <a:t>Coartem</a:t>
            </a:r>
            <a:r>
              <a:rPr lang="en-CA" sz="7200" i="1" dirty="0">
                <a:solidFill>
                  <a:srgbClr val="FF0000"/>
                </a:solidFill>
              </a:rPr>
              <a:t>)</a:t>
            </a:r>
            <a:r>
              <a:rPr lang="en-CA" sz="7200" dirty="0">
                <a:solidFill>
                  <a:srgbClr val="FF0000"/>
                </a:solidFill>
              </a:rPr>
              <a:t> </a:t>
            </a:r>
            <a:r>
              <a:rPr lang="en-CA" sz="7200" dirty="0"/>
              <a:t>– PO tablets and “dispersible” forms) for treatment</a:t>
            </a:r>
          </a:p>
          <a:p>
            <a:r>
              <a:rPr lang="en-CA" sz="7200" b="1" dirty="0">
                <a:solidFill>
                  <a:srgbClr val="FF0000"/>
                </a:solidFill>
              </a:rPr>
              <a:t>Artesunate</a:t>
            </a:r>
            <a:r>
              <a:rPr lang="en-CA" sz="7200" dirty="0">
                <a:solidFill>
                  <a:srgbClr val="FF0000"/>
                </a:solidFill>
              </a:rPr>
              <a:t> </a:t>
            </a:r>
            <a:r>
              <a:rPr lang="en-CA" sz="7200" dirty="0"/>
              <a:t>(IV form of Artemisinin) approved by FDA 5/20 for treatment, but need to follow up with oral </a:t>
            </a:r>
            <a:r>
              <a:rPr lang="en-CA" sz="7200" b="1" dirty="0"/>
              <a:t>Doxycycline</a:t>
            </a:r>
            <a:r>
              <a:rPr lang="en-CA" sz="7200" dirty="0"/>
              <a:t>—Artesunate IV preferable to IV quinine for severe disease</a:t>
            </a:r>
          </a:p>
          <a:p>
            <a:r>
              <a:rPr lang="en-CA" sz="7200" b="1" dirty="0">
                <a:solidFill>
                  <a:srgbClr val="FF0000"/>
                </a:solidFill>
              </a:rPr>
              <a:t>Mefloquine</a:t>
            </a:r>
            <a:r>
              <a:rPr lang="en-CA" sz="7200" dirty="0">
                <a:solidFill>
                  <a:srgbClr val="FF0000"/>
                </a:solidFill>
              </a:rPr>
              <a:t> </a:t>
            </a:r>
            <a:r>
              <a:rPr lang="en-CA" sz="7200" dirty="0"/>
              <a:t>(PO) –notorious for neuropsychiatric effects, high resistance in SE Asia, prophylaxis or treatment</a:t>
            </a:r>
          </a:p>
          <a:p>
            <a:r>
              <a:rPr lang="en-CA" sz="7200" b="1" dirty="0">
                <a:solidFill>
                  <a:srgbClr val="FF0000"/>
                </a:solidFill>
              </a:rPr>
              <a:t>Primaquine</a:t>
            </a:r>
            <a:r>
              <a:rPr lang="en-CA" sz="7200" dirty="0"/>
              <a:t> (po) 10d course for eradication of hypnozoites in liver to prevent later relapse (P vivax and </a:t>
            </a:r>
            <a:r>
              <a:rPr lang="en-CA" sz="7200" dirty="0" err="1"/>
              <a:t>ovale</a:t>
            </a:r>
            <a:r>
              <a:rPr lang="en-CA" sz="7200" dirty="0"/>
              <a:t>). Must treat liver as well as blood phase for these species. </a:t>
            </a:r>
            <a:r>
              <a:rPr lang="en-CA" sz="7200" u="sng" dirty="0"/>
              <a:t>Testing for G6PD deficiency </a:t>
            </a:r>
            <a:r>
              <a:rPr lang="en-CA" sz="7200" dirty="0"/>
              <a:t>essential</a:t>
            </a:r>
            <a:r>
              <a:rPr lang="en-CA" sz="7200" u="sng" dirty="0"/>
              <a:t> </a:t>
            </a:r>
            <a:r>
              <a:rPr lang="en-CA" sz="7200" dirty="0"/>
              <a:t>since primaquine can cause hemolysis if present. Usually for treatment to prevent vivax relapse, occasionally for  vivax only prophylaxis</a:t>
            </a:r>
          </a:p>
          <a:p>
            <a:r>
              <a:rPr lang="en-CA" sz="7200" b="1" dirty="0">
                <a:solidFill>
                  <a:srgbClr val="FF0000"/>
                </a:solidFill>
              </a:rPr>
              <a:t>Tafenoquine</a:t>
            </a:r>
            <a:r>
              <a:rPr lang="en-CA" sz="7200" dirty="0"/>
              <a:t> </a:t>
            </a:r>
            <a:r>
              <a:rPr lang="en-CA" sz="7200" b="1" dirty="0"/>
              <a:t>(</a:t>
            </a:r>
            <a:r>
              <a:rPr lang="en-CA" sz="7200" b="1" i="1" dirty="0" err="1"/>
              <a:t>Krintafel</a:t>
            </a:r>
            <a:r>
              <a:rPr lang="en-CA" sz="7200" b="1" dirty="0"/>
              <a:t>) </a:t>
            </a:r>
            <a:r>
              <a:rPr lang="en-CA" sz="7200" dirty="0"/>
              <a:t>single po dose of 300 mg (two 150 mg tabs) approved by FDA in 2020, but 450 mg dose more effective for adults; alternative to primaquine </a:t>
            </a:r>
            <a:r>
              <a:rPr lang="en-CA" sz="7200" u="sng" dirty="0"/>
              <a:t>for radical cure of P. vivax </a:t>
            </a:r>
            <a:r>
              <a:rPr lang="en-CA" sz="7200" dirty="0"/>
              <a:t>in patients &gt;16 </a:t>
            </a:r>
            <a:r>
              <a:rPr lang="en-CA" sz="7200" dirty="0" err="1"/>
              <a:t>yrs</a:t>
            </a:r>
            <a:r>
              <a:rPr lang="en-CA" sz="7200" dirty="0"/>
              <a:t>, ideally overlapping with acute chloroquine therapy. Avoid in pregnancy and severe G6PD deficiency.</a:t>
            </a:r>
          </a:p>
          <a:p>
            <a:r>
              <a:rPr lang="en-CA" sz="4000" b="1" dirty="0">
                <a:solidFill>
                  <a:schemeClr val="tx1"/>
                </a:solidFill>
              </a:rPr>
              <a:t>Future Treatment Option:  Imatinib </a:t>
            </a:r>
            <a:r>
              <a:rPr lang="en-CA" sz="4000" dirty="0">
                <a:solidFill>
                  <a:schemeClr val="tx1"/>
                </a:solidFill>
              </a:rPr>
              <a:t>(Gleevec), </a:t>
            </a:r>
            <a:r>
              <a:rPr lang="en-CA" sz="4000" dirty="0"/>
              <a:t>a well tolerated CML drug, is 100% effective at clearing malaria in </a:t>
            </a:r>
            <a:r>
              <a:rPr lang="en-CA" sz="4000" u="sng" dirty="0"/>
              <a:t>phase 2 trials </a:t>
            </a:r>
            <a:r>
              <a:rPr lang="en-CA" sz="4000" dirty="0"/>
              <a:t>by blocking erythrocyte tyrosine kinases( RBC enzyme) and preventing merozoite release. </a:t>
            </a:r>
            <a:r>
              <a:rPr lang="en-CA" sz="4000" u="sng" dirty="0"/>
              <a:t>Not yet available for malaria treatment</a:t>
            </a:r>
            <a:r>
              <a:rPr lang="en-CA" sz="4000"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What’s happening with Malaria?</a:t>
            </a:r>
          </a:p>
        </p:txBody>
      </p:sp>
      <p:sp>
        <p:nvSpPr>
          <p:cNvPr id="3" name="Content Placeholder 2"/>
          <p:cNvSpPr>
            <a:spLocks noGrp="1"/>
          </p:cNvSpPr>
          <p:nvPr>
            <p:ph idx="1"/>
          </p:nvPr>
        </p:nvSpPr>
        <p:spPr>
          <a:xfrm>
            <a:off x="179512" y="1752600"/>
            <a:ext cx="8928992" cy="4916760"/>
          </a:xfrm>
        </p:spPr>
        <p:txBody>
          <a:bodyPr>
            <a:normAutofit fontScale="70000" lnSpcReduction="20000"/>
          </a:bodyPr>
          <a:lstStyle/>
          <a:p>
            <a:r>
              <a:rPr lang="en-CA" dirty="0"/>
              <a:t>Quarter of the worlds population remains at risk, mostly poor in the global south. Africa has by far the highest malaria mortality.</a:t>
            </a:r>
          </a:p>
          <a:p>
            <a:pPr marL="114300" indent="0">
              <a:buNone/>
            </a:pPr>
            <a:endParaRPr lang="en-CA" dirty="0"/>
          </a:p>
          <a:p>
            <a:r>
              <a:rPr lang="en-CA" dirty="0"/>
              <a:t>Malaria remains a serious threat to children under 5 and to pregnant women</a:t>
            </a:r>
          </a:p>
          <a:p>
            <a:pPr marL="114300" indent="0">
              <a:buNone/>
            </a:pPr>
            <a:endParaRPr lang="en-CA" dirty="0"/>
          </a:p>
          <a:p>
            <a:r>
              <a:rPr lang="en-CA" dirty="0"/>
              <a:t>Malaria was being reduced or eliminated in many parts of the world (e.g. Sri Lanka in 2016) but Covid interrupted control efforts in 2020. </a:t>
            </a:r>
            <a:r>
              <a:rPr lang="en-CA" dirty="0" err="1"/>
              <a:t>Tthere</a:t>
            </a:r>
            <a:r>
              <a:rPr lang="en-CA" dirty="0"/>
              <a:t> are 84 endemic countries.</a:t>
            </a:r>
          </a:p>
          <a:p>
            <a:endParaRPr lang="en-CA" dirty="0"/>
          </a:p>
          <a:p>
            <a:r>
              <a:rPr lang="en-CA" dirty="0"/>
              <a:t>Mortality is very slowly dropping due to successful bed net and public health initiatives: , 245 million cases and 625,000 deaths in 2020, 247 million cases and 619,000 deaths in 2021,   </a:t>
            </a:r>
            <a:r>
              <a:rPr lang="en-CA" i="1" dirty="0"/>
              <a:t>WHO World Malaria Report 2022</a:t>
            </a:r>
          </a:p>
          <a:p>
            <a:pPr marL="114300" indent="0">
              <a:buNone/>
            </a:pPr>
            <a:endParaRPr lang="en-US" dirty="0"/>
          </a:p>
          <a:p>
            <a:r>
              <a:rPr lang="en-US" dirty="0"/>
              <a:t>Pesticide resistant and new urban adapted mosquito species (</a:t>
            </a:r>
            <a:r>
              <a:rPr lang="en-US" i="1" dirty="0"/>
              <a:t>Anopheles </a:t>
            </a:r>
            <a:r>
              <a:rPr lang="en-US" i="1" dirty="0" err="1"/>
              <a:t>stephensii</a:t>
            </a:r>
            <a:r>
              <a:rPr lang="en-US" dirty="0"/>
              <a:t>) threaten to undo this progress.</a:t>
            </a:r>
          </a:p>
          <a:p>
            <a:endParaRPr lang="en-US" dirty="0"/>
          </a:p>
          <a:p>
            <a:r>
              <a:rPr lang="en-US" dirty="0"/>
              <a:t>A new </a:t>
            </a:r>
            <a:r>
              <a:rPr lang="en-US" b="1" dirty="0"/>
              <a:t>R21/Matrix M malaria vaccine </a:t>
            </a:r>
            <a:r>
              <a:rPr lang="en-US" dirty="0"/>
              <a:t>developed in Oxford has been approved for prevention of malaria in young children with 3 initial doses and a one year booster giving 80% protection.  This improved vaccine will replace the older RTS,S vaccine which was 40-50% effective. </a:t>
            </a:r>
            <a:r>
              <a:rPr lang="en-US" b="1" dirty="0"/>
              <a:t>No vaccine for adult travelers.</a:t>
            </a:r>
          </a:p>
          <a:p>
            <a:endParaRPr lang="en-CA" i="1" dirty="0"/>
          </a:p>
          <a:p>
            <a:endParaRPr lang="en-CA" i="1" dirty="0"/>
          </a:p>
          <a:p>
            <a:endParaRPr lang="en-CA"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Prophylactic malaria Medications</a:t>
            </a:r>
          </a:p>
        </p:txBody>
      </p:sp>
      <p:sp>
        <p:nvSpPr>
          <p:cNvPr id="3" name="Content Placeholder 2"/>
          <p:cNvSpPr>
            <a:spLocks noGrp="1"/>
          </p:cNvSpPr>
          <p:nvPr>
            <p:ph idx="1"/>
          </p:nvPr>
        </p:nvSpPr>
        <p:spPr>
          <a:xfrm>
            <a:off x="107504" y="1752600"/>
            <a:ext cx="9036496" cy="4988768"/>
          </a:xfrm>
        </p:spPr>
        <p:txBody>
          <a:bodyPr>
            <a:normAutofit fontScale="55000" lnSpcReduction="20000"/>
          </a:bodyPr>
          <a:lstStyle/>
          <a:p>
            <a:endParaRPr lang="en-CA" dirty="0"/>
          </a:p>
          <a:p>
            <a:pPr>
              <a:buNone/>
            </a:pPr>
            <a:r>
              <a:rPr lang="en-CA" b="1" dirty="0">
                <a:solidFill>
                  <a:srgbClr val="FF0000"/>
                </a:solidFill>
              </a:rPr>
              <a:t>Chloroquine phosphate 500 mg (300 mg base)</a:t>
            </a:r>
            <a:r>
              <a:rPr lang="en-CA" dirty="0"/>
              <a:t>- Once a week. Available in country.  Wide spread resistance limits use to Central America and few other areas. Safe in pregnancy, avoid in epilepsy</a:t>
            </a:r>
          </a:p>
          <a:p>
            <a:pPr>
              <a:buNone/>
            </a:pPr>
            <a:r>
              <a:rPr lang="en-CA" dirty="0"/>
              <a:t>Dose Start  1 week before, take weekly during  exposure, and one q week x 4 weeks after</a:t>
            </a:r>
          </a:p>
          <a:p>
            <a:pPr>
              <a:buNone/>
            </a:pPr>
            <a:endParaRPr lang="en-CA" dirty="0"/>
          </a:p>
          <a:p>
            <a:pPr>
              <a:buNone/>
            </a:pPr>
            <a:r>
              <a:rPr lang="en-CA" b="1" dirty="0">
                <a:solidFill>
                  <a:srgbClr val="FF0000"/>
                </a:solidFill>
              </a:rPr>
              <a:t>Doxycycline </a:t>
            </a:r>
            <a:r>
              <a:rPr lang="en-CA" b="1" dirty="0" err="1">
                <a:solidFill>
                  <a:srgbClr val="FF0000"/>
                </a:solidFill>
              </a:rPr>
              <a:t>hyclate</a:t>
            </a:r>
            <a:r>
              <a:rPr lang="en-CA" b="1" dirty="0"/>
              <a:t> </a:t>
            </a:r>
            <a:r>
              <a:rPr lang="en-CA" b="1" dirty="0">
                <a:solidFill>
                  <a:srgbClr val="FF0000"/>
                </a:solidFill>
              </a:rPr>
              <a:t>100 mg</a:t>
            </a:r>
            <a:r>
              <a:rPr lang="en-CA" dirty="0">
                <a:solidFill>
                  <a:srgbClr val="FF0000"/>
                </a:solidFill>
              </a:rPr>
              <a:t>- </a:t>
            </a:r>
            <a:r>
              <a:rPr lang="en-CA" dirty="0"/>
              <a:t>Every day. Sun sensitivity.  Not for children &lt;8  or pregnant women. Hard on stomach so take with plenty of water</a:t>
            </a:r>
          </a:p>
          <a:p>
            <a:pPr>
              <a:buNone/>
            </a:pPr>
            <a:r>
              <a:rPr lang="en-CA" dirty="0"/>
              <a:t>Dose Start 1 day before, daily during exposure, and daily x 4 weeks after (compliance issues). Inexpensive.</a:t>
            </a:r>
          </a:p>
          <a:p>
            <a:pPr>
              <a:buNone/>
            </a:pPr>
            <a:endParaRPr lang="en-CA" dirty="0"/>
          </a:p>
          <a:p>
            <a:pPr>
              <a:buNone/>
            </a:pPr>
            <a:r>
              <a:rPr lang="en-CA" b="1" dirty="0" err="1">
                <a:solidFill>
                  <a:srgbClr val="FF0000"/>
                </a:solidFill>
              </a:rPr>
              <a:t>Mefloquine</a:t>
            </a:r>
            <a:r>
              <a:rPr lang="en-CA" b="1" dirty="0">
                <a:solidFill>
                  <a:srgbClr val="FF0000"/>
                </a:solidFill>
              </a:rPr>
              <a:t> 250 mg</a:t>
            </a:r>
            <a:r>
              <a:rPr lang="en-CA" dirty="0">
                <a:solidFill>
                  <a:srgbClr val="FF0000"/>
                </a:solidFill>
              </a:rPr>
              <a:t>- </a:t>
            </a:r>
            <a:r>
              <a:rPr lang="en-CA" dirty="0"/>
              <a:t>Once a week.  Screen carefully: Vivid dreams, Depression, Anxiety, Nightmares. Lowers seizure threshold. Safe for neonates and in pregnancy (category B for prophylaxis, not treatment) Dose Start 1 week before, weekly during exposure, and once a week for 4 weeks after, Don’t use in SE Asia (resistance) or with seizures or with known mental illness.</a:t>
            </a:r>
          </a:p>
          <a:p>
            <a:pPr>
              <a:buNone/>
            </a:pPr>
            <a:endParaRPr lang="en-CA" dirty="0"/>
          </a:p>
          <a:p>
            <a:pPr>
              <a:buNone/>
            </a:pPr>
            <a:r>
              <a:rPr lang="en-CA" b="1" dirty="0" err="1">
                <a:solidFill>
                  <a:srgbClr val="FF0000"/>
                </a:solidFill>
              </a:rPr>
              <a:t>Atovaquone</a:t>
            </a:r>
            <a:r>
              <a:rPr lang="en-CA" b="1" dirty="0">
                <a:solidFill>
                  <a:srgbClr val="FF0000"/>
                </a:solidFill>
              </a:rPr>
              <a:t> </a:t>
            </a:r>
            <a:r>
              <a:rPr lang="en-CA" b="1" dirty="0" err="1">
                <a:solidFill>
                  <a:srgbClr val="FF0000"/>
                </a:solidFill>
              </a:rPr>
              <a:t>Proguanil</a:t>
            </a:r>
            <a:r>
              <a:rPr lang="en-CA" b="1" dirty="0">
                <a:solidFill>
                  <a:srgbClr val="FF0000"/>
                </a:solidFill>
              </a:rPr>
              <a:t>  250/100 (</a:t>
            </a:r>
            <a:r>
              <a:rPr lang="en-CA" b="1" i="1" dirty="0" err="1">
                <a:solidFill>
                  <a:srgbClr val="FF0000"/>
                </a:solidFill>
              </a:rPr>
              <a:t>Malarone</a:t>
            </a:r>
            <a:r>
              <a:rPr lang="en-CA" b="1" dirty="0">
                <a:solidFill>
                  <a:srgbClr val="FF0000"/>
                </a:solidFill>
              </a:rPr>
              <a:t>)</a:t>
            </a:r>
            <a:r>
              <a:rPr lang="en-CA" dirty="0">
                <a:solidFill>
                  <a:srgbClr val="FF0000"/>
                </a:solidFill>
              </a:rPr>
              <a:t>- </a:t>
            </a:r>
            <a:r>
              <a:rPr lang="en-CA" dirty="0"/>
              <a:t>Every day.  Take with Fatty food.  Safe for breast feeding and 5 kg infants. Start  one day before exposure, daily during exposure and daily x 7 days after</a:t>
            </a:r>
          </a:p>
          <a:p>
            <a:pPr>
              <a:buNone/>
            </a:pPr>
            <a:endParaRPr lang="en-CA" b="1" dirty="0"/>
          </a:p>
          <a:p>
            <a:pPr>
              <a:buNone/>
            </a:pPr>
            <a:r>
              <a:rPr lang="en-CA" b="1" dirty="0"/>
              <a:t>Tafenoquine (</a:t>
            </a:r>
            <a:r>
              <a:rPr lang="en-CA" b="1" i="1" dirty="0" err="1"/>
              <a:t>Arakoda</a:t>
            </a:r>
            <a:r>
              <a:rPr lang="en-CA" b="1" i="1" dirty="0"/>
              <a:t>)</a:t>
            </a:r>
            <a:r>
              <a:rPr lang="en-CA" b="1" dirty="0"/>
              <a:t> 100 mg </a:t>
            </a:r>
            <a:r>
              <a:rPr lang="en-CA" dirty="0"/>
              <a:t>–Take loading dose of 2 tabs (200 mg) daily x3d before travel then 2 tabs once weekly during travel (starting one week after last pretravel dose), and 2 tabs once after travel (starting one week after last travel dose). Check for G6PD deficiency. NEW OPTION but expensive &gt;$250 for 16 tabs</a:t>
            </a:r>
          </a:p>
          <a:p>
            <a:pPr>
              <a:buNone/>
            </a:pPr>
            <a:endParaRPr lang="en-CA" dirty="0"/>
          </a:p>
          <a:p>
            <a:pPr>
              <a:buNone/>
            </a:pPr>
            <a:r>
              <a:rPr lang="en-CA" b="1" dirty="0" err="1"/>
              <a:t>Primaquine</a:t>
            </a:r>
            <a:r>
              <a:rPr lang="en-CA" b="1" dirty="0"/>
              <a:t> phosphate 15 mg</a:t>
            </a:r>
            <a:r>
              <a:rPr lang="en-CA" dirty="0"/>
              <a:t>-  2 tabs (30 mg) every day x 2 weeks after travel to abort malaria in liver after long trips abroad. Not approved for routine prophylaxis but sometimes used for this </a:t>
            </a:r>
            <a:r>
              <a:rPr lang="en-CA" u="sng" dirty="0"/>
              <a:t>outside of Africa (off label</a:t>
            </a:r>
            <a:r>
              <a:rPr lang="en-CA" dirty="0"/>
              <a:t>).  Available in country.  Best reserved for </a:t>
            </a:r>
            <a:r>
              <a:rPr lang="en-CA" u="sng" dirty="0"/>
              <a:t>radical cure of Vivax and </a:t>
            </a:r>
            <a:r>
              <a:rPr lang="en-CA" u="sng" dirty="0" err="1"/>
              <a:t>Ovale</a:t>
            </a:r>
            <a:r>
              <a:rPr lang="en-CA" dirty="0"/>
              <a:t>. </a:t>
            </a:r>
            <a:r>
              <a:rPr lang="en-CA" u="sng" dirty="0"/>
              <a:t>Always check for G6PD deficiency </a:t>
            </a:r>
            <a:r>
              <a:rPr lang="en-CA" dirty="0"/>
              <a:t>before using. Tafenoquine (</a:t>
            </a:r>
            <a:r>
              <a:rPr lang="en-CA" dirty="0" err="1"/>
              <a:t>Krintafel</a:t>
            </a:r>
            <a:r>
              <a:rPr lang="en-CA" dirty="0"/>
              <a:t> brand) is a single 300 mg (150 mg tab x2) dose alternative to primaquine for radical cure of vivax.</a:t>
            </a:r>
          </a:p>
          <a:p>
            <a:pPr lvl="2"/>
            <a:endParaRPr lang="en-CA" dirty="0"/>
          </a:p>
          <a:p>
            <a:endParaRPr lang="en-C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5BC0C-9F5B-DEB1-3AEE-1BA1868F7100}"/>
              </a:ext>
            </a:extLst>
          </p:cNvPr>
          <p:cNvSpPr>
            <a:spLocks noGrp="1"/>
          </p:cNvSpPr>
          <p:nvPr>
            <p:ph type="title"/>
          </p:nvPr>
        </p:nvSpPr>
        <p:spPr/>
        <p:txBody>
          <a:bodyPr>
            <a:normAutofit fontScale="90000"/>
          </a:bodyPr>
          <a:lstStyle/>
          <a:p>
            <a:r>
              <a:rPr lang="en-US" dirty="0"/>
              <a:t>What About mefloquine prophylaxis?</a:t>
            </a:r>
          </a:p>
        </p:txBody>
      </p:sp>
      <p:sp>
        <p:nvSpPr>
          <p:cNvPr id="3" name="Content Placeholder 2">
            <a:extLst>
              <a:ext uri="{FF2B5EF4-FFF2-40B4-BE49-F238E27FC236}">
                <a16:creationId xmlns:a16="http://schemas.microsoft.com/office/drawing/2014/main" id="{62B6BBC8-9E3A-2033-0C11-ACE1362CED06}"/>
              </a:ext>
            </a:extLst>
          </p:cNvPr>
          <p:cNvSpPr>
            <a:spLocks noGrp="1"/>
          </p:cNvSpPr>
          <p:nvPr>
            <p:ph idx="1"/>
          </p:nvPr>
        </p:nvSpPr>
        <p:spPr>
          <a:xfrm>
            <a:off x="0" y="1752600"/>
            <a:ext cx="9144000" cy="5105400"/>
          </a:xfrm>
        </p:spPr>
        <p:txBody>
          <a:bodyPr>
            <a:normAutofit fontScale="77500" lnSpcReduction="20000"/>
          </a:bodyPr>
          <a:lstStyle/>
          <a:p>
            <a:r>
              <a:rPr lang="en-US" dirty="0"/>
              <a:t>Weekly convenient malaria prophylaxis that is still a reasonable option for long-term expats in high risk areas. </a:t>
            </a:r>
          </a:p>
          <a:p>
            <a:r>
              <a:rPr lang="en-US" dirty="0"/>
              <a:t>Seldom my first choice due to 2013 black box warning stating that it can cause permanent neurologic and psychiatric damage. Military has almost stopped using it.</a:t>
            </a:r>
          </a:p>
          <a:p>
            <a:r>
              <a:rPr lang="en-US" dirty="0"/>
              <a:t>Avoid in SE Asia due to resistance problems</a:t>
            </a:r>
          </a:p>
          <a:p>
            <a:r>
              <a:rPr lang="en-US" dirty="0"/>
              <a:t>Avoid if there is a significant pre-existing psychiatric history (panic attacks, bipolar disorder, chronic depression) or seizures (lowers seizure threshold)</a:t>
            </a:r>
          </a:p>
          <a:p>
            <a:r>
              <a:rPr lang="en-US" dirty="0"/>
              <a:t>Its bad reputation for making people “crazy” is partly justified, but this drug often gets blamed for depression related to culture shock.  Treatment doses (1250 mg in one day) often cause psych side effects.</a:t>
            </a:r>
          </a:p>
          <a:p>
            <a:r>
              <a:rPr lang="en-US" dirty="0"/>
              <a:t>Trial weekly dosing x 3 weeks prior to departure is good precaution. Most adverse reactions occur in this time frame. Safe for long term use if no side effects.</a:t>
            </a:r>
          </a:p>
          <a:p>
            <a:r>
              <a:rPr lang="en-US" dirty="0"/>
              <a:t>Take same day each week with food and glass of water.</a:t>
            </a:r>
          </a:p>
          <a:p>
            <a:r>
              <a:rPr lang="en-US" dirty="0"/>
              <a:t>Expect very </a:t>
            </a:r>
            <a:r>
              <a:rPr lang="en-US" u="sng" dirty="0"/>
              <a:t>vivid dreams</a:t>
            </a:r>
            <a:r>
              <a:rPr lang="en-US" dirty="0"/>
              <a:t>. May cause dizziness, tinnitus, vestibular </a:t>
            </a:r>
            <a:r>
              <a:rPr lang="en-US" dirty="0" err="1"/>
              <a:t>sx</a:t>
            </a:r>
            <a:endParaRPr lang="en-US" dirty="0"/>
          </a:p>
          <a:p>
            <a:r>
              <a:rPr lang="en-US" dirty="0"/>
              <a:t>Psychiatric symptoms may include severe anxiety, mistrust, insomnia, hallucinations, psychosis (hypervitaminosis A hypothesis) but these eventually resolve after the drug is stopped. Long half life  (2-4 weeks).</a:t>
            </a:r>
          </a:p>
        </p:txBody>
      </p:sp>
    </p:spTree>
    <p:extLst>
      <p:ext uri="{BB962C8B-B14F-4D97-AF65-F5344CB8AC3E}">
        <p14:creationId xmlns:p14="http://schemas.microsoft.com/office/powerpoint/2010/main" val="2930118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1D83A-D285-B19B-92F5-8AAEC598606A}"/>
              </a:ext>
            </a:extLst>
          </p:cNvPr>
          <p:cNvSpPr>
            <a:spLocks noGrp="1"/>
          </p:cNvSpPr>
          <p:nvPr>
            <p:ph type="title"/>
          </p:nvPr>
        </p:nvSpPr>
        <p:spPr/>
        <p:txBody>
          <a:bodyPr>
            <a:normAutofit fontScale="90000"/>
          </a:bodyPr>
          <a:lstStyle/>
          <a:p>
            <a:r>
              <a:rPr lang="en-US" dirty="0"/>
              <a:t>Malaria prophylaxis in pregnancy</a:t>
            </a:r>
          </a:p>
        </p:txBody>
      </p:sp>
      <p:sp>
        <p:nvSpPr>
          <p:cNvPr id="3" name="Content Placeholder 2">
            <a:extLst>
              <a:ext uri="{FF2B5EF4-FFF2-40B4-BE49-F238E27FC236}">
                <a16:creationId xmlns:a16="http://schemas.microsoft.com/office/drawing/2014/main" id="{48239A71-8403-8199-9394-3A6DD8CBEF7B}"/>
              </a:ext>
            </a:extLst>
          </p:cNvPr>
          <p:cNvSpPr>
            <a:spLocks noGrp="1"/>
          </p:cNvSpPr>
          <p:nvPr>
            <p:ph idx="1"/>
          </p:nvPr>
        </p:nvSpPr>
        <p:spPr>
          <a:xfrm>
            <a:off x="0" y="1752600"/>
            <a:ext cx="9252520" cy="5105400"/>
          </a:xfrm>
        </p:spPr>
        <p:txBody>
          <a:bodyPr>
            <a:normAutofit fontScale="77500" lnSpcReduction="20000"/>
          </a:bodyPr>
          <a:lstStyle/>
          <a:p>
            <a:r>
              <a:rPr lang="en-US" b="1" dirty="0"/>
              <a:t>Delay or avoid travel </a:t>
            </a:r>
            <a:r>
              <a:rPr lang="en-US" dirty="0"/>
              <a:t>in pregnancy is first CDC recommendation</a:t>
            </a:r>
          </a:p>
          <a:p>
            <a:r>
              <a:rPr lang="en-US" dirty="0"/>
              <a:t>Also wait until newborn infant weighs enough for safe prophylaxis 5 kg (or else use an insecticide treated bed net over crib every night)</a:t>
            </a:r>
          </a:p>
          <a:p>
            <a:r>
              <a:rPr lang="en-US" dirty="0"/>
              <a:t>Chloroquine safe in pregnancy but only effective in Central America where there is no resistance.</a:t>
            </a:r>
          </a:p>
          <a:p>
            <a:r>
              <a:rPr lang="en-US" b="1" dirty="0"/>
              <a:t>Mefloquine </a:t>
            </a:r>
            <a:r>
              <a:rPr lang="en-US" dirty="0"/>
              <a:t>remains the prophylactic drug of choice for chloroquine resistant areas despite concerns about psychiatric side effects.</a:t>
            </a:r>
          </a:p>
          <a:p>
            <a:r>
              <a:rPr lang="en-US" dirty="0"/>
              <a:t>Doxycycline is contraindicated (teratogenic effects after 4</a:t>
            </a:r>
            <a:r>
              <a:rPr lang="en-US" baseline="30000" dirty="0"/>
              <a:t>th</a:t>
            </a:r>
            <a:r>
              <a:rPr lang="en-US" dirty="0"/>
              <a:t> month).</a:t>
            </a:r>
          </a:p>
          <a:p>
            <a:r>
              <a:rPr lang="en-US" dirty="0"/>
              <a:t>Tafenoquine and primaquine contraindicated due to inability to test fetus for G6PD deficiency.</a:t>
            </a:r>
          </a:p>
          <a:p>
            <a:r>
              <a:rPr lang="en-US" dirty="0"/>
              <a:t>Atovaquone-proguanil (</a:t>
            </a:r>
            <a:r>
              <a:rPr lang="en-US" dirty="0" err="1"/>
              <a:t>Malarone</a:t>
            </a:r>
            <a:r>
              <a:rPr lang="en-US" dirty="0"/>
              <a:t>) not yet recommended due to insufficient evidence for safety. Proguanil is a folate antagonist so high dose folic acid (5 mg/d) should be taken if it is the only available option. </a:t>
            </a:r>
          </a:p>
          <a:p>
            <a:r>
              <a:rPr lang="en-US" b="1" dirty="0"/>
              <a:t>Recommended malaria treatment</a:t>
            </a:r>
            <a:r>
              <a:rPr lang="en-US" dirty="0"/>
              <a:t>: </a:t>
            </a:r>
            <a:r>
              <a:rPr lang="en-US" b="1" dirty="0"/>
              <a:t>quinine and clindamycin </a:t>
            </a:r>
            <a:r>
              <a:rPr lang="en-US" dirty="0"/>
              <a:t>in first trimester, artemether/lumefantrine may be used  in 2</a:t>
            </a:r>
            <a:r>
              <a:rPr lang="en-US" baseline="30000" dirty="0"/>
              <a:t>nd</a:t>
            </a:r>
            <a:r>
              <a:rPr lang="en-US" dirty="0"/>
              <a:t> and 3</a:t>
            </a:r>
            <a:r>
              <a:rPr lang="en-US" baseline="30000" dirty="0"/>
              <a:t>rd</a:t>
            </a:r>
            <a:r>
              <a:rPr lang="en-US" dirty="0"/>
              <a:t> trimester, </a:t>
            </a:r>
          </a:p>
          <a:p>
            <a:r>
              <a:rPr lang="en-US" b="1" dirty="0"/>
              <a:t>Native prophylaxis</a:t>
            </a:r>
            <a:r>
              <a:rPr lang="en-US" dirty="0"/>
              <a:t>: At least 2 doses of </a:t>
            </a:r>
            <a:r>
              <a:rPr lang="en-US" dirty="0" err="1"/>
              <a:t>sulfadoxine</a:t>
            </a:r>
            <a:r>
              <a:rPr lang="en-US" dirty="0"/>
              <a:t>-pyrimethamine used as prophylaxis starting </a:t>
            </a:r>
            <a:r>
              <a:rPr lang="en-US" u="sng" dirty="0"/>
              <a:t>after</a:t>
            </a:r>
            <a:r>
              <a:rPr lang="en-US" dirty="0"/>
              <a:t> the 1</a:t>
            </a:r>
            <a:r>
              <a:rPr lang="en-US" baseline="30000" dirty="0"/>
              <a:t>st</a:t>
            </a:r>
            <a:r>
              <a:rPr lang="en-US" dirty="0"/>
              <a:t> TM, with second dose at the beginning of the 3</a:t>
            </a:r>
            <a:r>
              <a:rPr lang="en-US" baseline="30000" dirty="0"/>
              <a:t>rd</a:t>
            </a:r>
            <a:r>
              <a:rPr lang="en-US" dirty="0"/>
              <a:t> TM. Pyrimethamine is a folate antagonist so given with low dose folic acid 0.4 mg -- high doses of folate may interfere with efficacy</a:t>
            </a:r>
          </a:p>
          <a:p>
            <a:endParaRPr lang="en-US" dirty="0"/>
          </a:p>
        </p:txBody>
      </p:sp>
    </p:spTree>
    <p:extLst>
      <p:ext uri="{BB962C8B-B14F-4D97-AF65-F5344CB8AC3E}">
        <p14:creationId xmlns:p14="http://schemas.microsoft.com/office/powerpoint/2010/main" val="3359559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SELF TREATMENT OPTIONs for mild to Moderate malaria</a:t>
            </a:r>
          </a:p>
        </p:txBody>
      </p:sp>
      <p:sp>
        <p:nvSpPr>
          <p:cNvPr id="3" name="Content Placeholder 2"/>
          <p:cNvSpPr>
            <a:spLocks noGrp="1"/>
          </p:cNvSpPr>
          <p:nvPr>
            <p:ph idx="1"/>
          </p:nvPr>
        </p:nvSpPr>
        <p:spPr/>
        <p:txBody>
          <a:bodyPr>
            <a:normAutofit/>
          </a:bodyPr>
          <a:lstStyle/>
          <a:p>
            <a:r>
              <a:rPr lang="en-US" b="1" dirty="0">
                <a:solidFill>
                  <a:srgbClr val="FF0000"/>
                </a:solidFill>
              </a:rPr>
              <a:t>Atovaquone-proguanil (</a:t>
            </a:r>
            <a:r>
              <a:rPr lang="en-US" b="1" i="1" dirty="0" err="1">
                <a:solidFill>
                  <a:srgbClr val="FF0000"/>
                </a:solidFill>
              </a:rPr>
              <a:t>Malarone</a:t>
            </a:r>
            <a:r>
              <a:rPr lang="en-US" b="1" dirty="0">
                <a:solidFill>
                  <a:srgbClr val="FF0000"/>
                </a:solidFill>
              </a:rPr>
              <a:t>)</a:t>
            </a:r>
            <a:r>
              <a:rPr lang="en-US" dirty="0">
                <a:solidFill>
                  <a:srgbClr val="FF0000"/>
                </a:solidFill>
              </a:rPr>
              <a:t> </a:t>
            </a:r>
            <a:r>
              <a:rPr lang="en-US" dirty="0"/>
              <a:t>250/100 mg 4 tablets daily x 3d (12 tabs over 3d period) but don’t use if already using </a:t>
            </a:r>
            <a:r>
              <a:rPr lang="en-US" i="1" dirty="0" err="1"/>
              <a:t>Malarone</a:t>
            </a:r>
            <a:r>
              <a:rPr lang="en-US" dirty="0"/>
              <a:t> for prophylaxis</a:t>
            </a:r>
          </a:p>
          <a:p>
            <a:r>
              <a:rPr lang="en-US" b="1" dirty="0" err="1">
                <a:solidFill>
                  <a:srgbClr val="FF0000"/>
                </a:solidFill>
              </a:rPr>
              <a:t>Artemether-Lumefantrine</a:t>
            </a:r>
            <a:r>
              <a:rPr lang="en-US" b="1" dirty="0">
                <a:solidFill>
                  <a:srgbClr val="FF0000"/>
                </a:solidFill>
              </a:rPr>
              <a:t> (</a:t>
            </a:r>
            <a:r>
              <a:rPr lang="en-US" b="1" i="1" dirty="0" err="1">
                <a:solidFill>
                  <a:srgbClr val="FF0000"/>
                </a:solidFill>
              </a:rPr>
              <a:t>Coartem</a:t>
            </a:r>
            <a:r>
              <a:rPr lang="en-US" b="1" dirty="0">
                <a:solidFill>
                  <a:srgbClr val="FF0000"/>
                </a:solidFill>
              </a:rPr>
              <a:t>) </a:t>
            </a:r>
            <a:r>
              <a:rPr lang="en-US" dirty="0"/>
              <a:t>20/120</a:t>
            </a:r>
            <a:r>
              <a:rPr lang="en-US" b="1" dirty="0"/>
              <a:t> </a:t>
            </a:r>
            <a:r>
              <a:rPr lang="en-US" dirty="0"/>
              <a:t>4 tabs at start and 4 more at 8, 24, 36, 48, and 60 hours (this translates to 4 tabs, repeat 4 tabs in 8 h, then 4 tabs twice a day x 2 more days or 24 tabs over 60 hours)</a:t>
            </a:r>
          </a:p>
          <a:p>
            <a:r>
              <a:rPr lang="en-US" b="1" dirty="0" err="1"/>
              <a:t>Mefloquine</a:t>
            </a:r>
            <a:r>
              <a:rPr lang="en-US" dirty="0"/>
              <a:t> 250 mg self treatment (3 tabs in AM and 2 in PM) is likely to cause psychiatric symptoms and should only be used if nothing else available</a:t>
            </a:r>
          </a:p>
        </p:txBody>
      </p:sp>
    </p:spTree>
    <p:extLst>
      <p:ext uri="{BB962C8B-B14F-4D97-AF65-F5344CB8AC3E}">
        <p14:creationId xmlns:p14="http://schemas.microsoft.com/office/powerpoint/2010/main" val="3911784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MALARIA Treatment</a:t>
            </a:r>
          </a:p>
        </p:txBody>
      </p:sp>
      <p:sp>
        <p:nvSpPr>
          <p:cNvPr id="3" name="Content Placeholder 2"/>
          <p:cNvSpPr>
            <a:spLocks noGrp="1"/>
          </p:cNvSpPr>
          <p:nvPr>
            <p:ph idx="1"/>
          </p:nvPr>
        </p:nvSpPr>
        <p:spPr>
          <a:xfrm>
            <a:off x="251520" y="1752600"/>
            <a:ext cx="8640960" cy="5105400"/>
          </a:xfrm>
        </p:spPr>
        <p:txBody>
          <a:bodyPr>
            <a:normAutofit/>
          </a:bodyPr>
          <a:lstStyle/>
          <a:p>
            <a:pPr lvl="0"/>
            <a:r>
              <a:rPr lang="en-US" b="1" dirty="0"/>
              <a:t>Mild Malaria- </a:t>
            </a:r>
            <a:r>
              <a:rPr lang="en-US" dirty="0"/>
              <a:t>Give </a:t>
            </a:r>
            <a:r>
              <a:rPr lang="en-US" i="1" dirty="0" err="1"/>
              <a:t>Coartem</a:t>
            </a:r>
            <a:r>
              <a:rPr lang="en-US" dirty="0"/>
              <a:t> or </a:t>
            </a:r>
            <a:r>
              <a:rPr lang="en-US" i="1" dirty="0" err="1"/>
              <a:t>Malarone</a:t>
            </a:r>
            <a:r>
              <a:rPr lang="en-US" dirty="0"/>
              <a:t> by mouth</a:t>
            </a:r>
          </a:p>
          <a:p>
            <a:pPr lvl="0"/>
            <a:r>
              <a:rPr lang="en-US" b="1" dirty="0"/>
              <a:t>Moderate Malaria-</a:t>
            </a:r>
            <a:r>
              <a:rPr lang="en-US" dirty="0"/>
              <a:t> Give Artemisinin Combination Therapy e.g. ACT  (</a:t>
            </a:r>
            <a:r>
              <a:rPr lang="en-US" dirty="0" err="1"/>
              <a:t>Coartem</a:t>
            </a:r>
            <a:r>
              <a:rPr lang="en-US" dirty="0"/>
              <a:t>: artemether with longer-acting  lumefantrine) or older combination regimen of quinine-doxycycline </a:t>
            </a:r>
          </a:p>
          <a:p>
            <a:pPr lvl="0"/>
            <a:r>
              <a:rPr lang="en-US" b="1" dirty="0"/>
              <a:t>Severe Malaria</a:t>
            </a:r>
            <a:r>
              <a:rPr lang="en-US" dirty="0"/>
              <a:t> - Give IV Artesunate (significantly better than IV Quinine) or if IV Quinine given run D10 to prevent hypoglycemia; Rectal artemether if IV not possible</a:t>
            </a:r>
          </a:p>
          <a:p>
            <a:pPr lvl="0"/>
            <a:endParaRPr lang="en-US" dirty="0"/>
          </a:p>
          <a:p>
            <a:pPr lvl="0"/>
            <a:r>
              <a:rPr lang="en-US" dirty="0"/>
              <a:t>Various hospitals have malaria protocols adapted for local  case management </a:t>
            </a:r>
          </a:p>
        </p:txBody>
      </p:sp>
    </p:spTree>
    <p:extLst>
      <p:ext uri="{BB962C8B-B14F-4D97-AF65-F5344CB8AC3E}">
        <p14:creationId xmlns:p14="http://schemas.microsoft.com/office/powerpoint/2010/main" val="1625213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521" y="332656"/>
            <a:ext cx="9144000" cy="1143000"/>
          </a:xfrm>
        </p:spPr>
        <p:txBody>
          <a:bodyPr>
            <a:normAutofit fontScale="90000"/>
          </a:bodyPr>
          <a:lstStyle/>
          <a:p>
            <a:pPr eaLnBrk="1" hangingPunct="1"/>
            <a:r>
              <a:rPr lang="en-US" altLang="en-US" sz="4000" b="1" i="1" dirty="0" err="1">
                <a:solidFill>
                  <a:schemeClr val="tx1"/>
                </a:solidFill>
              </a:rPr>
              <a:t>Coartem</a:t>
            </a:r>
            <a:r>
              <a:rPr lang="en-US" altLang="en-US" sz="4000" dirty="0">
                <a:solidFill>
                  <a:schemeClr val="tx1"/>
                </a:solidFill>
              </a:rPr>
              <a:t> (ACT) Treatment Option: </a:t>
            </a:r>
            <a:r>
              <a:rPr lang="en-US" altLang="en-US" sz="2000" dirty="0">
                <a:solidFill>
                  <a:schemeClr val="tx1"/>
                </a:solidFill>
              </a:rPr>
              <a:t>now approved in U.S. for </a:t>
            </a:r>
            <a:r>
              <a:rPr lang="en-US" altLang="en-US" sz="2000" dirty="0" err="1">
                <a:solidFill>
                  <a:schemeClr val="tx1"/>
                </a:solidFill>
              </a:rPr>
              <a:t>rx</a:t>
            </a:r>
            <a:r>
              <a:rPr lang="en-US" altLang="en-US" sz="2000" dirty="0">
                <a:solidFill>
                  <a:schemeClr val="tx1"/>
                </a:solidFill>
              </a:rPr>
              <a:t>(2009)and an alternative to </a:t>
            </a:r>
            <a:r>
              <a:rPr lang="en-US" altLang="en-US" sz="2000" dirty="0" err="1">
                <a:solidFill>
                  <a:schemeClr val="tx1"/>
                </a:solidFill>
              </a:rPr>
              <a:t>Malarone</a:t>
            </a:r>
            <a:br>
              <a:rPr lang="en-US" altLang="en-US" sz="2000" dirty="0">
                <a:solidFill>
                  <a:schemeClr val="tx1"/>
                </a:solidFill>
              </a:rPr>
            </a:br>
            <a:r>
              <a:rPr lang="en-US" altLang="en-US" sz="2000" dirty="0">
                <a:solidFill>
                  <a:schemeClr val="tx1"/>
                </a:solidFill>
              </a:rPr>
              <a:t>NOT USED FOR PROPHYLAXIS!</a:t>
            </a:r>
          </a:p>
        </p:txBody>
      </p:sp>
      <p:sp>
        <p:nvSpPr>
          <p:cNvPr id="66563" name="Rectangle 3"/>
          <p:cNvSpPr>
            <a:spLocks noGrp="1" noChangeArrowheads="1"/>
          </p:cNvSpPr>
          <p:nvPr>
            <p:ph type="body" idx="1"/>
          </p:nvPr>
        </p:nvSpPr>
        <p:spPr>
          <a:xfrm>
            <a:off x="0" y="1916832"/>
            <a:ext cx="9144000" cy="4752528"/>
          </a:xfrm>
        </p:spPr>
        <p:txBody>
          <a:bodyPr>
            <a:normAutofit fontScale="92500" lnSpcReduction="20000"/>
          </a:bodyPr>
          <a:lstStyle/>
          <a:p>
            <a:pPr eaLnBrk="1" hangingPunct="1">
              <a:lnSpc>
                <a:spcPct val="90000"/>
              </a:lnSpc>
            </a:pPr>
            <a:r>
              <a:rPr lang="en-US" altLang="en-US" sz="2800" u="sng" dirty="0" err="1">
                <a:solidFill>
                  <a:schemeClr val="tx1"/>
                </a:solidFill>
              </a:rPr>
              <a:t>Artemether</a:t>
            </a:r>
            <a:r>
              <a:rPr lang="en-US" altLang="en-US" sz="2800" u="sng" dirty="0">
                <a:solidFill>
                  <a:schemeClr val="tx1"/>
                </a:solidFill>
              </a:rPr>
              <a:t> 20 mg and </a:t>
            </a:r>
            <a:r>
              <a:rPr lang="en-US" altLang="en-US" sz="2800" u="sng" dirty="0" err="1">
                <a:solidFill>
                  <a:schemeClr val="tx1"/>
                </a:solidFill>
              </a:rPr>
              <a:t>Lumefantrine</a:t>
            </a:r>
            <a:r>
              <a:rPr lang="en-US" altLang="en-US" sz="2800" u="sng" dirty="0">
                <a:solidFill>
                  <a:schemeClr val="tx1"/>
                </a:solidFill>
              </a:rPr>
              <a:t> (</a:t>
            </a:r>
            <a:r>
              <a:rPr lang="en-US" altLang="en-US" sz="2800" i="1" u="sng" dirty="0" err="1">
                <a:solidFill>
                  <a:schemeClr val="tx1"/>
                </a:solidFill>
              </a:rPr>
              <a:t>Benflumetrol</a:t>
            </a:r>
            <a:r>
              <a:rPr lang="en-US" altLang="en-US" sz="2800" u="sng" dirty="0">
                <a:solidFill>
                  <a:schemeClr val="tx1"/>
                </a:solidFill>
              </a:rPr>
              <a:t>) 120 mg</a:t>
            </a:r>
            <a:r>
              <a:rPr lang="en-US" altLang="en-US" sz="2800" dirty="0">
                <a:solidFill>
                  <a:schemeClr val="tx1"/>
                </a:solidFill>
              </a:rPr>
              <a:t> combination (Novartis)</a:t>
            </a:r>
          </a:p>
          <a:p>
            <a:pPr eaLnBrk="1" hangingPunct="1">
              <a:lnSpc>
                <a:spcPct val="90000"/>
              </a:lnSpc>
            </a:pPr>
            <a:r>
              <a:rPr lang="en-US" altLang="en-US" sz="2800" b="1" i="1" dirty="0" err="1">
                <a:solidFill>
                  <a:schemeClr val="tx1"/>
                </a:solidFill>
              </a:rPr>
              <a:t>Coartem</a:t>
            </a:r>
            <a:r>
              <a:rPr lang="en-US" altLang="en-US" sz="2800" b="1" i="1" dirty="0">
                <a:solidFill>
                  <a:schemeClr val="tx1"/>
                </a:solidFill>
              </a:rPr>
              <a:t> = </a:t>
            </a:r>
            <a:r>
              <a:rPr lang="en-US" altLang="en-US" sz="2800" b="1" i="1" dirty="0" err="1">
                <a:solidFill>
                  <a:schemeClr val="tx1"/>
                </a:solidFill>
              </a:rPr>
              <a:t>Riamet</a:t>
            </a:r>
            <a:r>
              <a:rPr lang="en-US" altLang="en-US" sz="2800" i="1" dirty="0">
                <a:solidFill>
                  <a:schemeClr val="tx1"/>
                </a:solidFill>
              </a:rPr>
              <a:t> </a:t>
            </a:r>
            <a:r>
              <a:rPr lang="en-US" altLang="en-US" sz="2800" dirty="0">
                <a:solidFill>
                  <a:schemeClr val="tx1"/>
                </a:solidFill>
              </a:rPr>
              <a:t>(Europe) --now </a:t>
            </a:r>
            <a:r>
              <a:rPr lang="en-US" altLang="en-US" sz="2800" dirty="0" err="1">
                <a:solidFill>
                  <a:schemeClr val="tx1"/>
                </a:solidFill>
              </a:rPr>
              <a:t>Coartem</a:t>
            </a:r>
            <a:r>
              <a:rPr lang="en-US" altLang="en-US" sz="2800" dirty="0">
                <a:solidFill>
                  <a:schemeClr val="tx1"/>
                </a:solidFill>
              </a:rPr>
              <a:t> brand is available in US but costs more (about $150 for 24 tab)</a:t>
            </a:r>
          </a:p>
          <a:p>
            <a:pPr eaLnBrk="1" hangingPunct="1">
              <a:lnSpc>
                <a:spcPct val="90000"/>
              </a:lnSpc>
            </a:pPr>
            <a:r>
              <a:rPr lang="en-US" altLang="en-US" sz="2800" u="sng" dirty="0">
                <a:solidFill>
                  <a:schemeClr val="tx1"/>
                </a:solidFill>
              </a:rPr>
              <a:t>Two Day Rx</a:t>
            </a:r>
            <a:r>
              <a:rPr lang="en-US" altLang="en-US" sz="2800" dirty="0">
                <a:solidFill>
                  <a:schemeClr val="tx1"/>
                </a:solidFill>
              </a:rPr>
              <a:t>: 4 tabs @dx, repeat @ 8, 24, 48h (less resistant areas, recommended only for partially immune “native” patients)</a:t>
            </a:r>
          </a:p>
          <a:p>
            <a:pPr eaLnBrk="1" hangingPunct="1">
              <a:lnSpc>
                <a:spcPct val="90000"/>
              </a:lnSpc>
            </a:pPr>
            <a:r>
              <a:rPr lang="en-US" altLang="en-US" sz="2800" b="1" u="sng" dirty="0">
                <a:solidFill>
                  <a:schemeClr val="tx1"/>
                </a:solidFill>
              </a:rPr>
              <a:t>Three Day Rx #24 tabs</a:t>
            </a:r>
            <a:r>
              <a:rPr lang="en-US" altLang="en-US" sz="2800" dirty="0">
                <a:solidFill>
                  <a:schemeClr val="tx1"/>
                </a:solidFill>
              </a:rPr>
              <a:t>: 4 tabs @dx, then 4 tabs@8h then 4 tabs BID x 2d (resistant areas, </a:t>
            </a:r>
            <a:r>
              <a:rPr lang="en-US" altLang="en-US" sz="2800" u="sng" dirty="0">
                <a:solidFill>
                  <a:schemeClr val="tx1"/>
                </a:solidFill>
              </a:rPr>
              <a:t>non-immune patient or traveler</a:t>
            </a:r>
            <a:r>
              <a:rPr lang="en-US" altLang="en-US" sz="2800" dirty="0">
                <a:solidFill>
                  <a:schemeClr val="tx1"/>
                </a:solidFill>
              </a:rPr>
              <a:t>)</a:t>
            </a:r>
          </a:p>
          <a:p>
            <a:pPr eaLnBrk="1" hangingPunct="1">
              <a:lnSpc>
                <a:spcPct val="90000"/>
              </a:lnSpc>
            </a:pPr>
            <a:r>
              <a:rPr lang="en-US" altLang="en-US" sz="2800" dirty="0">
                <a:solidFill>
                  <a:schemeClr val="tx1"/>
                </a:solidFill>
              </a:rPr>
              <a:t>&gt;95% cure rates, no increased QT problems</a:t>
            </a:r>
          </a:p>
          <a:p>
            <a:pPr eaLnBrk="1" hangingPunct="1">
              <a:lnSpc>
                <a:spcPct val="90000"/>
              </a:lnSpc>
            </a:pPr>
            <a:r>
              <a:rPr lang="en-US" altLang="en-US" sz="2800" dirty="0">
                <a:solidFill>
                  <a:schemeClr val="tx1"/>
                </a:solidFill>
              </a:rPr>
              <a:t>Can be used in small children (5-10 kg)</a:t>
            </a:r>
          </a:p>
          <a:p>
            <a:pPr eaLnBrk="1" hangingPunct="1">
              <a:lnSpc>
                <a:spcPct val="90000"/>
              </a:lnSpc>
            </a:pPr>
            <a:r>
              <a:rPr lang="en-US" altLang="en-US" sz="2800" dirty="0">
                <a:solidFill>
                  <a:schemeClr val="tx1"/>
                </a:solidFill>
              </a:rPr>
              <a:t>Pregnancy Category C</a:t>
            </a:r>
          </a:p>
          <a:p>
            <a:pPr eaLnBrk="1" hangingPunct="1">
              <a:lnSpc>
                <a:spcPct val="90000"/>
              </a:lnSpc>
            </a:pPr>
            <a:r>
              <a:rPr lang="en-US" altLang="en-US" sz="2800" dirty="0">
                <a:solidFill>
                  <a:schemeClr val="tx1"/>
                </a:solidFill>
              </a:rPr>
              <a:t>Well-tolerated; good “standby” treatment for traveler</a:t>
            </a: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54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260648"/>
            <a:ext cx="8568952" cy="600680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Atovaquone-proguanil</a:t>
            </a:r>
            <a:r>
              <a:rPr lang="en-US" dirty="0"/>
              <a:t> 250/100 (</a:t>
            </a:r>
            <a:r>
              <a:rPr lang="en-US" i="1" dirty="0" err="1"/>
              <a:t>Malarone</a:t>
            </a:r>
            <a:r>
              <a:rPr lang="en-US" dirty="0"/>
              <a:t>)</a:t>
            </a:r>
          </a:p>
        </p:txBody>
      </p:sp>
      <p:sp>
        <p:nvSpPr>
          <p:cNvPr id="3" name="Content Placeholder 2"/>
          <p:cNvSpPr>
            <a:spLocks noGrp="1"/>
          </p:cNvSpPr>
          <p:nvPr>
            <p:ph idx="1"/>
          </p:nvPr>
        </p:nvSpPr>
        <p:spPr/>
        <p:txBody>
          <a:bodyPr>
            <a:normAutofit fontScale="85000" lnSpcReduction="10000"/>
          </a:bodyPr>
          <a:lstStyle/>
          <a:p>
            <a:r>
              <a:rPr lang="en-US" b="1" dirty="0" err="1"/>
              <a:t>Atovaquone</a:t>
            </a:r>
            <a:r>
              <a:rPr lang="en-US" dirty="0"/>
              <a:t> is anti-parasitic used as alternative to Sulfa for </a:t>
            </a:r>
            <a:r>
              <a:rPr lang="en-US" i="1" dirty="0"/>
              <a:t>Pneumocystis </a:t>
            </a:r>
            <a:r>
              <a:rPr lang="en-US" i="1" dirty="0" err="1"/>
              <a:t>carinii</a:t>
            </a:r>
            <a:r>
              <a:rPr lang="en-US" i="1" dirty="0"/>
              <a:t> </a:t>
            </a:r>
            <a:r>
              <a:rPr lang="en-US" dirty="0"/>
              <a:t>pneumonia</a:t>
            </a:r>
          </a:p>
          <a:p>
            <a:r>
              <a:rPr lang="en-US" b="1" dirty="0" err="1"/>
              <a:t>Proguanil</a:t>
            </a:r>
            <a:r>
              <a:rPr lang="en-US" b="1" dirty="0"/>
              <a:t> </a:t>
            </a:r>
            <a:r>
              <a:rPr lang="en-US" dirty="0"/>
              <a:t>is an older British antimalarial with resistance problems when used alone.</a:t>
            </a:r>
          </a:p>
          <a:p>
            <a:r>
              <a:rPr lang="en-US" b="1" dirty="0">
                <a:solidFill>
                  <a:schemeClr val="tx1"/>
                </a:solidFill>
              </a:rPr>
              <a:t>Uncomplicated malaria treatment: 4 tablets a day x 3 days</a:t>
            </a:r>
          </a:p>
          <a:p>
            <a:r>
              <a:rPr lang="en-US" dirty="0"/>
              <a:t>Pediatric dose: ¼ adult strength</a:t>
            </a:r>
          </a:p>
          <a:p>
            <a:r>
              <a:rPr lang="en-US" b="1" dirty="0">
                <a:solidFill>
                  <a:schemeClr val="tx1"/>
                </a:solidFill>
              </a:rPr>
              <a:t>Prophylaxis: one tab daily starting one day prior to travel, daily during risk period, and daily x 7 days after exposure. </a:t>
            </a:r>
          </a:p>
          <a:p>
            <a:r>
              <a:rPr lang="en-US" dirty="0">
                <a:solidFill>
                  <a:schemeClr val="tx1"/>
                </a:solidFill>
              </a:rPr>
              <a:t>If malaria develops while using </a:t>
            </a:r>
            <a:r>
              <a:rPr lang="en-US" dirty="0" err="1">
                <a:solidFill>
                  <a:schemeClr val="tx1"/>
                </a:solidFill>
              </a:rPr>
              <a:t>Malarone</a:t>
            </a:r>
            <a:r>
              <a:rPr lang="en-US" dirty="0">
                <a:solidFill>
                  <a:schemeClr val="tx1"/>
                </a:solidFill>
              </a:rPr>
              <a:t> prophylaxis, it is recommended to use another drug for treatment</a:t>
            </a:r>
          </a:p>
          <a:p>
            <a:r>
              <a:rPr lang="en-US" dirty="0"/>
              <a:t>Atovaquone is Pregnancy Category C, not approved in pregnancy but not felt to be very harmful. Proguanil is a folate antagonist</a:t>
            </a:r>
          </a:p>
        </p:txBody>
      </p:sp>
    </p:spTree>
    <p:extLst>
      <p:ext uri="{BB962C8B-B14F-4D97-AF65-F5344CB8AC3E}">
        <p14:creationId xmlns:p14="http://schemas.microsoft.com/office/powerpoint/2010/main" val="1119099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Malaria in the Traveler</a:t>
            </a:r>
          </a:p>
        </p:txBody>
      </p:sp>
      <p:sp>
        <p:nvSpPr>
          <p:cNvPr id="3" name="Content Placeholder 2"/>
          <p:cNvSpPr>
            <a:spLocks noGrp="1"/>
          </p:cNvSpPr>
          <p:nvPr>
            <p:ph idx="1"/>
          </p:nvPr>
        </p:nvSpPr>
        <p:spPr/>
        <p:txBody>
          <a:bodyPr>
            <a:normAutofit fontScale="85000" lnSpcReduction="20000"/>
          </a:bodyPr>
          <a:lstStyle/>
          <a:p>
            <a:r>
              <a:rPr lang="en-US" b="1" u="sng" dirty="0"/>
              <a:t>VFR (visiting friends and relatives) travelers </a:t>
            </a:r>
            <a:r>
              <a:rPr lang="en-US" b="1" dirty="0"/>
              <a:t>and </a:t>
            </a:r>
            <a:r>
              <a:rPr lang="en-US" b="1" u="sng" dirty="0"/>
              <a:t>travelers to Africa </a:t>
            </a:r>
            <a:r>
              <a:rPr lang="en-US" b="1" dirty="0"/>
              <a:t>at highest risk</a:t>
            </a:r>
          </a:p>
          <a:p>
            <a:endParaRPr lang="en-US" dirty="0"/>
          </a:p>
          <a:p>
            <a:r>
              <a:rPr lang="en-US" dirty="0"/>
              <a:t>Higher incidence of Cerebral Malaria due to lack of immunity</a:t>
            </a:r>
          </a:p>
          <a:p>
            <a:endParaRPr lang="en-US" dirty="0"/>
          </a:p>
          <a:p>
            <a:r>
              <a:rPr lang="en-US" dirty="0"/>
              <a:t>May be missed on initial blood smear- use capillary sample</a:t>
            </a:r>
          </a:p>
          <a:p>
            <a:endParaRPr lang="en-US" dirty="0"/>
          </a:p>
          <a:p>
            <a:r>
              <a:rPr lang="en-US" dirty="0"/>
              <a:t>May not exhibit classic cyclical fever pattern initially</a:t>
            </a:r>
          </a:p>
          <a:p>
            <a:endParaRPr lang="en-US" dirty="0"/>
          </a:p>
          <a:p>
            <a:r>
              <a:rPr lang="en-US" b="1" dirty="0"/>
              <a:t>Prophylaxis often not taken appropriately</a:t>
            </a:r>
            <a:r>
              <a:rPr lang="en-US" dirty="0"/>
              <a:t>, and malaria symptoms may be masked by inadequate prophylaxis</a:t>
            </a:r>
          </a:p>
          <a:p>
            <a:endParaRPr lang="en-US" dirty="0"/>
          </a:p>
          <a:p>
            <a:r>
              <a:rPr lang="en-US" b="1" u="sng" dirty="0"/>
              <a:t>Not acceptable to wait for smear/test results </a:t>
            </a:r>
            <a:r>
              <a:rPr lang="en-US" dirty="0"/>
              <a:t>if malaria suspected, consider starting therapy ASAP while noting therapy  always be stopped later when malaria ruled out. </a:t>
            </a:r>
          </a:p>
          <a:p>
            <a:pPr marL="114300" indent="0">
              <a:buNone/>
            </a:pPr>
            <a:endParaRPr lang="en-US" dirty="0"/>
          </a:p>
        </p:txBody>
      </p:sp>
    </p:spTree>
    <p:extLst>
      <p:ext uri="{BB962C8B-B14F-4D97-AF65-F5344CB8AC3E}">
        <p14:creationId xmlns:p14="http://schemas.microsoft.com/office/powerpoint/2010/main" val="23112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Prevention and prophylaxis Summary</a:t>
            </a:r>
          </a:p>
        </p:txBody>
      </p:sp>
      <p:sp>
        <p:nvSpPr>
          <p:cNvPr id="3" name="Content Placeholder 2"/>
          <p:cNvSpPr>
            <a:spLocks noGrp="1"/>
          </p:cNvSpPr>
          <p:nvPr>
            <p:ph idx="1"/>
          </p:nvPr>
        </p:nvSpPr>
        <p:spPr/>
        <p:txBody>
          <a:bodyPr>
            <a:normAutofit lnSpcReduction="10000"/>
          </a:bodyPr>
          <a:lstStyle/>
          <a:p>
            <a:endParaRPr lang="en-CA" dirty="0"/>
          </a:p>
          <a:p>
            <a:endParaRPr lang="en-CA" dirty="0"/>
          </a:p>
          <a:p>
            <a:r>
              <a:rPr lang="en-CA" dirty="0"/>
              <a:t>Minimize exposure (Use </a:t>
            </a:r>
            <a:r>
              <a:rPr lang="en-CA" b="1" dirty="0"/>
              <a:t>Repellents</a:t>
            </a:r>
            <a:r>
              <a:rPr lang="en-CA" dirty="0"/>
              <a:t>)</a:t>
            </a:r>
          </a:p>
          <a:p>
            <a:endParaRPr lang="en-CA" dirty="0"/>
          </a:p>
          <a:p>
            <a:r>
              <a:rPr lang="en-CA" dirty="0"/>
              <a:t>Reduce mosquito bites (</a:t>
            </a:r>
            <a:r>
              <a:rPr lang="en-CA" b="1" dirty="0"/>
              <a:t>Insecticide Treated Bed nets, Window screens</a:t>
            </a:r>
            <a:r>
              <a:rPr lang="en-CA" dirty="0"/>
              <a:t>)</a:t>
            </a:r>
          </a:p>
          <a:p>
            <a:endParaRPr lang="en-CA" dirty="0"/>
          </a:p>
          <a:p>
            <a:r>
              <a:rPr lang="en-CA" dirty="0"/>
              <a:t>Take </a:t>
            </a:r>
            <a:r>
              <a:rPr lang="en-CA" b="1" dirty="0"/>
              <a:t>Prophylaxis </a:t>
            </a:r>
            <a:r>
              <a:rPr lang="en-CA" dirty="0"/>
              <a:t>as directed when at risk</a:t>
            </a:r>
          </a:p>
          <a:p>
            <a:endParaRPr lang="en-CA" dirty="0"/>
          </a:p>
          <a:p>
            <a:r>
              <a:rPr lang="en-CA" dirty="0"/>
              <a:t>Consider </a:t>
            </a:r>
            <a:r>
              <a:rPr lang="en-CA" b="1" dirty="0"/>
              <a:t>Self Treatment </a:t>
            </a:r>
            <a:r>
              <a:rPr lang="en-CA" dirty="0"/>
              <a:t>if febrile and unable to get care in 24 hours</a:t>
            </a:r>
          </a:p>
          <a:p>
            <a:endParaRPr lang="en-CA" dirty="0"/>
          </a:p>
          <a:p>
            <a:pPr>
              <a:buNone/>
            </a:pPr>
            <a:endParaRPr lang="en-CA" dirty="0"/>
          </a:p>
          <a:p>
            <a:pPr lvl="2">
              <a:buNone/>
            </a:pPr>
            <a:endParaRPr lang="en-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Malaria </a:t>
            </a:r>
          </a:p>
        </p:txBody>
      </p:sp>
      <p:sp>
        <p:nvSpPr>
          <p:cNvPr id="3" name="Content Placeholder 2"/>
          <p:cNvSpPr>
            <a:spLocks noGrp="1"/>
          </p:cNvSpPr>
          <p:nvPr>
            <p:ph idx="1"/>
          </p:nvPr>
        </p:nvSpPr>
        <p:spPr/>
        <p:txBody>
          <a:bodyPr>
            <a:normAutofit fontScale="85000" lnSpcReduction="20000"/>
          </a:bodyPr>
          <a:lstStyle/>
          <a:p>
            <a:r>
              <a:rPr lang="en-CA" dirty="0"/>
              <a:t>Parasitic infection transmitted by Anopheles mosquitoes which are active at night.</a:t>
            </a:r>
          </a:p>
          <a:p>
            <a:pPr marL="114300" indent="0">
              <a:buNone/>
            </a:pPr>
            <a:endParaRPr lang="en-CA" dirty="0"/>
          </a:p>
          <a:p>
            <a:r>
              <a:rPr lang="en-CA" dirty="0"/>
              <a:t>5 species of Plasmodium cause human malaria: </a:t>
            </a:r>
          </a:p>
          <a:p>
            <a:pPr marL="114300" indent="0">
              <a:buNone/>
            </a:pPr>
            <a:r>
              <a:rPr lang="en-CA" b="1" i="1" dirty="0"/>
              <a:t>    P. falciparum, vivax, </a:t>
            </a:r>
            <a:r>
              <a:rPr lang="en-CA" b="1" i="1" dirty="0" err="1"/>
              <a:t>ovale</a:t>
            </a:r>
            <a:r>
              <a:rPr lang="en-CA" b="1" i="1" dirty="0"/>
              <a:t>, </a:t>
            </a:r>
            <a:r>
              <a:rPr lang="en-CA" b="1" i="1" dirty="0" err="1"/>
              <a:t>malariae</a:t>
            </a:r>
            <a:r>
              <a:rPr lang="en-CA" b="1" i="1" dirty="0"/>
              <a:t>, </a:t>
            </a:r>
            <a:r>
              <a:rPr lang="en-CA" b="1" i="1" dirty="0" err="1"/>
              <a:t>knowlesii</a:t>
            </a:r>
            <a:endParaRPr lang="en-CA" b="1" i="1" dirty="0"/>
          </a:p>
          <a:p>
            <a:pPr marL="114300" indent="0">
              <a:buNone/>
            </a:pPr>
            <a:r>
              <a:rPr lang="en-CA" i="1" dirty="0"/>
              <a:t>    </a:t>
            </a:r>
          </a:p>
          <a:p>
            <a:pPr marL="114300" indent="0">
              <a:buNone/>
            </a:pPr>
            <a:r>
              <a:rPr lang="en-CA" b="1" i="1" dirty="0"/>
              <a:t>    Most malaria in the world is due to P. falciparum    </a:t>
            </a:r>
          </a:p>
          <a:p>
            <a:pPr marL="114300" indent="0">
              <a:buNone/>
            </a:pPr>
            <a:r>
              <a:rPr lang="en-CA" b="1" i="1" dirty="0"/>
              <a:t>    and P. vivax</a:t>
            </a:r>
          </a:p>
          <a:p>
            <a:pPr marL="114300" indent="0">
              <a:buNone/>
            </a:pPr>
            <a:endParaRPr lang="en-CA" i="1" dirty="0"/>
          </a:p>
          <a:p>
            <a:r>
              <a:rPr lang="en-CA" b="1" u="sng" dirty="0"/>
              <a:t>95% of malarial deaths are due to </a:t>
            </a:r>
            <a:r>
              <a:rPr lang="en-CA" b="1" i="1" u="sng" dirty="0"/>
              <a:t>P. falciparum</a:t>
            </a:r>
          </a:p>
          <a:p>
            <a:endParaRPr lang="en-CA" i="1" dirty="0"/>
          </a:p>
          <a:p>
            <a:r>
              <a:rPr lang="en-CA" b="1" dirty="0"/>
              <a:t>Relapsing Malaria</a:t>
            </a:r>
            <a:r>
              <a:rPr lang="en-CA" dirty="0"/>
              <a:t>: 2 species (</a:t>
            </a:r>
            <a:r>
              <a:rPr lang="en-CA" i="1" dirty="0"/>
              <a:t>P. vivax and </a:t>
            </a:r>
            <a:r>
              <a:rPr lang="en-CA" i="1" dirty="0" err="1"/>
              <a:t>ovale</a:t>
            </a:r>
            <a:r>
              <a:rPr lang="en-CA" dirty="0"/>
              <a:t>) may persist in liver for upwards of 30 years causing episodic recurrences, </a:t>
            </a:r>
            <a:r>
              <a:rPr lang="en-CA" i="1" dirty="0"/>
              <a:t>P. </a:t>
            </a:r>
            <a:r>
              <a:rPr lang="en-CA" i="1" dirty="0" err="1"/>
              <a:t>malariae</a:t>
            </a:r>
            <a:r>
              <a:rPr lang="en-CA" i="1" dirty="0"/>
              <a:t> </a:t>
            </a:r>
            <a:r>
              <a:rPr lang="en-CA" dirty="0"/>
              <a:t>may also persist for years in blood with few symptoms.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28600" y="304800"/>
            <a:ext cx="8763000" cy="1206500"/>
          </a:xfrm>
        </p:spPr>
        <p:txBody>
          <a:bodyPr>
            <a:normAutofit fontScale="90000"/>
          </a:bodyPr>
          <a:lstStyle/>
          <a:p>
            <a:pPr eaLnBrk="1" hangingPunct="1"/>
            <a:r>
              <a:rPr lang="en-US" altLang="en-US" sz="4000" dirty="0">
                <a:solidFill>
                  <a:schemeClr val="accent2"/>
                </a:solidFill>
              </a:rPr>
              <a:t>What Returning Travelers Should Know</a:t>
            </a:r>
          </a:p>
        </p:txBody>
      </p:sp>
      <p:sp>
        <p:nvSpPr>
          <p:cNvPr id="76803" name="Rectangle 3"/>
          <p:cNvSpPr>
            <a:spLocks noGrp="1" noChangeArrowheads="1"/>
          </p:cNvSpPr>
          <p:nvPr>
            <p:ph type="body" idx="1"/>
          </p:nvPr>
        </p:nvSpPr>
        <p:spPr>
          <a:xfrm>
            <a:off x="0" y="1600200"/>
            <a:ext cx="8991600" cy="5257800"/>
          </a:xfrm>
        </p:spPr>
        <p:txBody>
          <a:bodyPr>
            <a:normAutofit fontScale="92500" lnSpcReduction="20000"/>
          </a:bodyPr>
          <a:lstStyle/>
          <a:p>
            <a:pPr eaLnBrk="1" hangingPunct="1"/>
            <a:r>
              <a:rPr lang="en-US" altLang="en-US" sz="2800" b="1" dirty="0">
                <a:solidFill>
                  <a:schemeClr val="tx1"/>
                </a:solidFill>
              </a:rPr>
              <a:t>Always give your doctor a travel history </a:t>
            </a:r>
            <a:r>
              <a:rPr lang="en-US" altLang="en-US" sz="2800" dirty="0">
                <a:solidFill>
                  <a:schemeClr val="tx1"/>
                </a:solidFill>
              </a:rPr>
              <a:t>if you develop a febrile illness within a </a:t>
            </a:r>
            <a:r>
              <a:rPr lang="en-US" altLang="en-US" sz="2800" u="sng" dirty="0">
                <a:solidFill>
                  <a:schemeClr val="tx1"/>
                </a:solidFill>
              </a:rPr>
              <a:t>year </a:t>
            </a:r>
            <a:r>
              <a:rPr lang="en-US" altLang="en-US" sz="2800" dirty="0">
                <a:solidFill>
                  <a:schemeClr val="tx1"/>
                </a:solidFill>
              </a:rPr>
              <a:t>of returning from a malarial area</a:t>
            </a:r>
          </a:p>
          <a:p>
            <a:pPr eaLnBrk="1" hangingPunct="1"/>
            <a:r>
              <a:rPr lang="en-US" altLang="en-US" sz="2800" b="1" dirty="0">
                <a:solidFill>
                  <a:schemeClr val="tx1"/>
                </a:solidFill>
              </a:rPr>
              <a:t>Any febrile illness within </a:t>
            </a:r>
            <a:r>
              <a:rPr lang="en-US" altLang="en-US" sz="2800" b="1" u="sng" dirty="0">
                <a:solidFill>
                  <a:schemeClr val="tx1"/>
                </a:solidFill>
              </a:rPr>
              <a:t>3 months</a:t>
            </a:r>
            <a:r>
              <a:rPr lang="en-US" altLang="en-US" sz="2800" b="1" dirty="0">
                <a:solidFill>
                  <a:schemeClr val="tx1"/>
                </a:solidFill>
              </a:rPr>
              <a:t> of return could be life-threatening </a:t>
            </a:r>
            <a:r>
              <a:rPr lang="en-US" altLang="en-US" sz="2800" b="1" i="1" dirty="0">
                <a:solidFill>
                  <a:schemeClr val="tx1"/>
                </a:solidFill>
              </a:rPr>
              <a:t>P. falciparum</a:t>
            </a:r>
            <a:r>
              <a:rPr lang="en-US" altLang="en-US" sz="2800" b="1" dirty="0">
                <a:solidFill>
                  <a:schemeClr val="tx1"/>
                </a:solidFill>
              </a:rPr>
              <a:t> </a:t>
            </a:r>
            <a:r>
              <a:rPr lang="en-US" altLang="en-US" sz="2800" dirty="0">
                <a:solidFill>
                  <a:schemeClr val="tx1"/>
                </a:solidFill>
              </a:rPr>
              <a:t>malaria and </a:t>
            </a:r>
            <a:r>
              <a:rPr lang="en-US" altLang="en-US" sz="2800" b="1" i="1" dirty="0">
                <a:solidFill>
                  <a:schemeClr val="tx1"/>
                </a:solidFill>
              </a:rPr>
              <a:t>P. vivax</a:t>
            </a:r>
            <a:r>
              <a:rPr lang="en-US" altLang="en-US" sz="2800" dirty="0">
                <a:solidFill>
                  <a:schemeClr val="tx1"/>
                </a:solidFill>
              </a:rPr>
              <a:t> malaria can (rarely) take as long as 1 year to manifest.</a:t>
            </a:r>
          </a:p>
          <a:p>
            <a:pPr eaLnBrk="1" hangingPunct="1"/>
            <a:r>
              <a:rPr lang="en-US" altLang="en-US" sz="2800" b="1" dirty="0">
                <a:solidFill>
                  <a:schemeClr val="tx1"/>
                </a:solidFill>
              </a:rPr>
              <a:t>You will not be allowed to donate blood for </a:t>
            </a:r>
            <a:r>
              <a:rPr lang="en-US" altLang="en-US" sz="2800" b="1" u="sng" dirty="0">
                <a:solidFill>
                  <a:schemeClr val="tx1"/>
                </a:solidFill>
              </a:rPr>
              <a:t>1year </a:t>
            </a:r>
            <a:r>
              <a:rPr lang="en-US" altLang="en-US" sz="2800" dirty="0">
                <a:solidFill>
                  <a:schemeClr val="tx1"/>
                </a:solidFill>
              </a:rPr>
              <a:t>after returning from a visit to a </a:t>
            </a:r>
            <a:r>
              <a:rPr lang="en-US" altLang="en-US" sz="2800" dirty="0" err="1">
                <a:solidFill>
                  <a:schemeClr val="tx1"/>
                </a:solidFill>
              </a:rPr>
              <a:t>malarious</a:t>
            </a:r>
            <a:r>
              <a:rPr lang="en-US" altLang="en-US" sz="2800" dirty="0">
                <a:solidFill>
                  <a:schemeClr val="tx1"/>
                </a:solidFill>
              </a:rPr>
              <a:t> region </a:t>
            </a:r>
          </a:p>
          <a:p>
            <a:pPr eaLnBrk="1" hangingPunct="1"/>
            <a:r>
              <a:rPr lang="en-US" altLang="en-US" sz="2800" dirty="0">
                <a:solidFill>
                  <a:schemeClr val="tx1"/>
                </a:solidFill>
              </a:rPr>
              <a:t>Residents of </a:t>
            </a:r>
            <a:r>
              <a:rPr lang="en-US" altLang="en-US" sz="2800" dirty="0" err="1">
                <a:solidFill>
                  <a:schemeClr val="tx1"/>
                </a:solidFill>
              </a:rPr>
              <a:t>malarious</a:t>
            </a:r>
            <a:r>
              <a:rPr lang="en-US" altLang="en-US" sz="2800" dirty="0">
                <a:solidFill>
                  <a:schemeClr val="tx1"/>
                </a:solidFill>
              </a:rPr>
              <a:t> regions (and those treated for malaria) are not allowed to donate blood for </a:t>
            </a:r>
            <a:r>
              <a:rPr lang="en-US" altLang="en-US" sz="2800" u="sng" dirty="0">
                <a:solidFill>
                  <a:schemeClr val="tx1"/>
                </a:solidFill>
              </a:rPr>
              <a:t>3 years</a:t>
            </a:r>
          </a:p>
          <a:p>
            <a:pPr eaLnBrk="1" hangingPunct="1"/>
            <a:r>
              <a:rPr lang="en-US" altLang="en-US" sz="2800" b="1" u="sng" dirty="0">
                <a:solidFill>
                  <a:schemeClr val="tx1"/>
                </a:solidFill>
              </a:rPr>
              <a:t>Minimum</a:t>
            </a:r>
            <a:r>
              <a:rPr lang="en-US" altLang="en-US" sz="2800" b="1" dirty="0">
                <a:solidFill>
                  <a:schemeClr val="tx1"/>
                </a:solidFill>
              </a:rPr>
              <a:t> incubation time for malaria is </a:t>
            </a:r>
            <a:r>
              <a:rPr lang="en-US" altLang="en-US" sz="2800" b="1" u="sng" dirty="0">
                <a:solidFill>
                  <a:schemeClr val="tx1"/>
                </a:solidFill>
              </a:rPr>
              <a:t>1 week </a:t>
            </a:r>
            <a:r>
              <a:rPr lang="en-US" altLang="en-US" sz="2800" b="1" dirty="0">
                <a:solidFill>
                  <a:schemeClr val="tx1"/>
                </a:solidFill>
              </a:rPr>
              <a:t>after being bitten by an infectious mosquito</a:t>
            </a:r>
            <a:r>
              <a:rPr lang="en-US" altLang="en-US" sz="2800" dirty="0">
                <a:solidFill>
                  <a:schemeClr val="tx1"/>
                </a:solidFill>
              </a:rPr>
              <a:t> (</a:t>
            </a:r>
            <a:r>
              <a:rPr lang="en-US" altLang="en-US" sz="2800" i="1" dirty="0">
                <a:solidFill>
                  <a:schemeClr val="tx1"/>
                </a:solidFill>
              </a:rPr>
              <a:t>P. falciparum</a:t>
            </a:r>
            <a:r>
              <a:rPr lang="en-US" altLang="en-US" sz="2800" dirty="0">
                <a:solidFill>
                  <a:schemeClr val="tx1"/>
                </a:solidFill>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860388"/>
          </a:xfrm>
        </p:spPr>
        <p:txBody>
          <a:bodyPr anchorCtr="1">
            <a:normAutofit fontScale="90000"/>
          </a:bodyPr>
          <a:lstStyle/>
          <a:p>
            <a:pPr fontAlgn="auto">
              <a:spcAft>
                <a:spcPts val="0"/>
              </a:spcAft>
              <a:defRPr/>
            </a:pPr>
            <a:r>
              <a:rPr lang="en-US" dirty="0">
                <a:effectLst>
                  <a:outerShdw blurRad="38100" dist="38100" dir="2700000" algn="tl">
                    <a:srgbClr val="000000"/>
                  </a:outerShdw>
                </a:effectLst>
              </a:rPr>
              <a:t>The A,B,C,D of Malaria Prevention</a:t>
            </a:r>
          </a:p>
        </p:txBody>
      </p:sp>
      <p:sp>
        <p:nvSpPr>
          <p:cNvPr id="5" name="Content Placeholder 4"/>
          <p:cNvSpPr>
            <a:spLocks noGrp="1"/>
          </p:cNvSpPr>
          <p:nvPr>
            <p:ph idx="1"/>
          </p:nvPr>
        </p:nvSpPr>
        <p:spPr>
          <a:xfrm>
            <a:off x="838200" y="2348880"/>
            <a:ext cx="7772400" cy="3747120"/>
          </a:xfrm>
          <a:solidFill>
            <a:schemeClr val="bg1"/>
          </a:solidFill>
        </p:spPr>
        <p:txBody>
          <a:bodyPr>
            <a:normAutofit/>
          </a:bodyPr>
          <a:lstStyle/>
          <a:p>
            <a:pPr marL="274320" indent="-274320" fontAlgn="auto">
              <a:spcAft>
                <a:spcPts val="0"/>
              </a:spcAft>
              <a:buClr>
                <a:schemeClr val="accent3"/>
              </a:buClr>
              <a:buFont typeface="Wingdings 2"/>
              <a:buChar char=""/>
              <a:defRPr/>
            </a:pPr>
            <a:r>
              <a:rPr lang="en-US" dirty="0">
                <a:effectLst>
                  <a:outerShdw blurRad="38100" dist="38100" dir="2700000" algn="tl">
                    <a:srgbClr val="000000"/>
                  </a:outerShdw>
                </a:effectLst>
              </a:rPr>
              <a:t>A be </a:t>
            </a:r>
            <a:r>
              <a:rPr lang="en-US" u="sng" dirty="0">
                <a:solidFill>
                  <a:srgbClr val="FFFF00"/>
                </a:solidFill>
                <a:effectLst>
                  <a:outerShdw blurRad="38100" dist="38100" dir="2700000" algn="tl">
                    <a:srgbClr val="000000"/>
                  </a:outerShdw>
                </a:effectLst>
                <a:highlight>
                  <a:srgbClr val="FF0000"/>
                </a:highlight>
                <a:ea typeface="Arial Unicode MS" pitchFamily="34" charset="-128"/>
                <a:cs typeface="Arial Unicode MS" pitchFamily="34" charset="-128"/>
              </a:rPr>
              <a:t>Aware</a:t>
            </a:r>
            <a:r>
              <a:rPr lang="en-US" dirty="0">
                <a:effectLst>
                  <a:outerShdw blurRad="38100" dist="38100" dir="2700000" algn="tl">
                    <a:srgbClr val="000000"/>
                  </a:outerShdw>
                </a:effectLst>
                <a:highlight>
                  <a:srgbClr val="FF0000"/>
                </a:highlight>
              </a:rPr>
              <a:t> </a:t>
            </a:r>
            <a:r>
              <a:rPr lang="en-US" dirty="0">
                <a:effectLst>
                  <a:outerShdw blurRad="38100" dist="38100" dir="2700000" algn="tl">
                    <a:srgbClr val="000000"/>
                  </a:outerShdw>
                </a:effectLst>
              </a:rPr>
              <a:t>of malaria risk at your destination</a:t>
            </a:r>
          </a:p>
          <a:p>
            <a:pPr marL="274320" indent="-274320" fontAlgn="auto">
              <a:spcAft>
                <a:spcPts val="0"/>
              </a:spcAft>
              <a:buClr>
                <a:schemeClr val="accent3"/>
              </a:buClr>
              <a:buFont typeface="Wingdings 2"/>
              <a:buChar char=""/>
              <a:defRPr/>
            </a:pPr>
            <a:r>
              <a:rPr lang="en-US" dirty="0">
                <a:effectLst>
                  <a:outerShdw blurRad="38100" dist="38100" dir="2700000" algn="tl">
                    <a:srgbClr val="000000"/>
                  </a:outerShdw>
                </a:effectLst>
              </a:rPr>
              <a:t>B avoid being </a:t>
            </a:r>
            <a:r>
              <a:rPr lang="en-US" u="sng" dirty="0">
                <a:solidFill>
                  <a:srgbClr val="FFFF00"/>
                </a:solidFill>
                <a:effectLst>
                  <a:outerShdw blurRad="38100" dist="38100" dir="2700000" algn="tl">
                    <a:srgbClr val="000000"/>
                  </a:outerShdw>
                </a:effectLst>
                <a:highlight>
                  <a:srgbClr val="FF0000"/>
                </a:highlight>
                <a:ea typeface="Arial Unicode MS" pitchFamily="34" charset="-128"/>
                <a:cs typeface="Arial Unicode MS" pitchFamily="34" charset="-128"/>
              </a:rPr>
              <a:t>Bitten</a:t>
            </a:r>
            <a:r>
              <a:rPr lang="en-US" dirty="0">
                <a:effectLst>
                  <a:outerShdw blurRad="38100" dist="38100" dir="2700000" algn="tl">
                    <a:srgbClr val="000000"/>
                  </a:outerShdw>
                </a:effectLst>
              </a:rPr>
              <a:t> by mosquitoes</a:t>
            </a:r>
          </a:p>
          <a:p>
            <a:pPr marL="274320" indent="-274320" fontAlgn="auto">
              <a:spcAft>
                <a:spcPts val="0"/>
              </a:spcAft>
              <a:buClr>
                <a:schemeClr val="accent3"/>
              </a:buClr>
              <a:buFont typeface="Wingdings 2"/>
              <a:buChar char=""/>
              <a:defRPr/>
            </a:pPr>
            <a:r>
              <a:rPr lang="en-US" dirty="0">
                <a:effectLst>
                  <a:outerShdw blurRad="38100" dist="38100" dir="2700000" algn="tl">
                    <a:srgbClr val="000000"/>
                  </a:outerShdw>
                </a:effectLst>
              </a:rPr>
              <a:t>C take </a:t>
            </a:r>
            <a:r>
              <a:rPr lang="en-US" u="sng" dirty="0">
                <a:solidFill>
                  <a:srgbClr val="FFFF00"/>
                </a:solidFill>
                <a:effectLst>
                  <a:outerShdw blurRad="38100" dist="38100" dir="2700000" algn="tl">
                    <a:srgbClr val="000000"/>
                  </a:outerShdw>
                </a:effectLst>
                <a:highlight>
                  <a:srgbClr val="FF0000"/>
                </a:highlight>
                <a:ea typeface="Arial Unicode MS" pitchFamily="34" charset="-128"/>
                <a:cs typeface="Arial Unicode MS" pitchFamily="34" charset="-128"/>
              </a:rPr>
              <a:t>Chemoprophylaxis</a:t>
            </a:r>
            <a:r>
              <a:rPr lang="en-US" u="sng" dirty="0">
                <a:effectLst>
                  <a:outerShdw blurRad="38100" dist="38100" dir="2700000" algn="tl">
                    <a:srgbClr val="000000"/>
                  </a:outerShdw>
                </a:effectLst>
              </a:rPr>
              <a:t> </a:t>
            </a:r>
            <a:r>
              <a:rPr lang="en-US" dirty="0">
                <a:effectLst>
                  <a:outerShdw blurRad="38100" dist="38100" dir="2700000" algn="tl">
                    <a:srgbClr val="000000"/>
                  </a:outerShdw>
                </a:effectLst>
              </a:rPr>
              <a:t>when appropriate</a:t>
            </a:r>
          </a:p>
          <a:p>
            <a:pPr marL="274320" indent="-274320" fontAlgn="auto">
              <a:spcAft>
                <a:spcPts val="0"/>
              </a:spcAft>
              <a:buClr>
                <a:schemeClr val="accent3"/>
              </a:buClr>
              <a:buFont typeface="Wingdings 2"/>
              <a:buChar char=""/>
              <a:defRPr/>
            </a:pPr>
            <a:r>
              <a:rPr lang="en-US" dirty="0">
                <a:effectLst>
                  <a:outerShdw blurRad="38100" dist="38100" dir="2700000" algn="tl">
                    <a:srgbClr val="000000"/>
                  </a:outerShdw>
                </a:effectLst>
              </a:rPr>
              <a:t>D immediately seek </a:t>
            </a:r>
            <a:r>
              <a:rPr lang="en-US" u="sng" dirty="0">
                <a:solidFill>
                  <a:srgbClr val="FFFF00"/>
                </a:solidFill>
                <a:effectLst>
                  <a:outerShdw blurRad="38100" dist="38100" dir="2700000" algn="tl">
                    <a:srgbClr val="000000"/>
                  </a:outerShdw>
                </a:effectLst>
                <a:highlight>
                  <a:srgbClr val="FF0000"/>
                </a:highlight>
                <a:ea typeface="Arial Unicode MS" pitchFamily="34" charset="-128"/>
                <a:cs typeface="Arial Unicode MS" pitchFamily="34" charset="-128"/>
              </a:rPr>
              <a:t>Diagnosis</a:t>
            </a:r>
            <a:r>
              <a:rPr lang="en-US" dirty="0">
                <a:effectLst>
                  <a:outerShdw blurRad="38100" dist="38100" dir="2700000" algn="tl">
                    <a:srgbClr val="000000"/>
                  </a:outerShdw>
                </a:effectLst>
                <a:highlight>
                  <a:srgbClr val="FF0000"/>
                </a:highlight>
              </a:rPr>
              <a:t> </a:t>
            </a:r>
            <a:r>
              <a:rPr lang="en-US" dirty="0">
                <a:effectLst>
                  <a:outerShdw blurRad="38100" dist="38100" dir="2700000" algn="tl">
                    <a:srgbClr val="000000"/>
                  </a:outerShdw>
                </a:effectLst>
              </a:rPr>
              <a:t>and treatment if fever develops even up to 1 year after exposure. </a:t>
            </a:r>
          </a:p>
          <a:p>
            <a:pPr marL="274320" indent="-274320" fontAlgn="auto">
              <a:spcAft>
                <a:spcPts val="0"/>
              </a:spcAft>
              <a:buClr>
                <a:schemeClr val="accent3"/>
              </a:buClr>
              <a:buFont typeface="Wingdings 2"/>
              <a:buChar char=""/>
              <a:defRPr/>
            </a:pPr>
            <a:endParaRPr lang="en-US" b="1" u="sng" dirty="0">
              <a:effectLst>
                <a:outerShdw blurRad="38100" dist="38100" dir="2700000" algn="tl">
                  <a:srgbClr val="000000"/>
                </a:outerShdw>
              </a:effectLst>
            </a:endParaRPr>
          </a:p>
          <a:p>
            <a:pPr marL="274320" indent="-274320" fontAlgn="auto">
              <a:spcAft>
                <a:spcPts val="0"/>
              </a:spcAft>
              <a:buClr>
                <a:schemeClr val="accent3"/>
              </a:buClr>
              <a:buFont typeface="Wingdings 2"/>
              <a:buChar char=""/>
              <a:defRPr/>
            </a:pPr>
            <a:endParaRPr lang="en-US" dirty="0">
              <a:effectLst>
                <a:outerShdw blurRad="38100" dist="38100" dir="2700000" algn="tl">
                  <a:srgbClr val="000000"/>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Immunity and immunization</a:t>
            </a:r>
          </a:p>
        </p:txBody>
      </p:sp>
      <p:sp>
        <p:nvSpPr>
          <p:cNvPr id="3" name="Content Placeholder 2"/>
          <p:cNvSpPr>
            <a:spLocks noGrp="1"/>
          </p:cNvSpPr>
          <p:nvPr>
            <p:ph idx="1"/>
          </p:nvPr>
        </p:nvSpPr>
        <p:spPr/>
        <p:txBody>
          <a:bodyPr>
            <a:normAutofit fontScale="92500" lnSpcReduction="20000"/>
          </a:bodyPr>
          <a:lstStyle/>
          <a:p>
            <a:endParaRPr lang="en-CA" dirty="0"/>
          </a:p>
          <a:p>
            <a:r>
              <a:rPr lang="en-CA" b="1" dirty="0"/>
              <a:t>Developing natural immunity to malaria is impractical</a:t>
            </a:r>
            <a:endParaRPr lang="en-CA" dirty="0"/>
          </a:p>
          <a:p>
            <a:r>
              <a:rPr lang="en-CA" dirty="0"/>
              <a:t>Native Immunity is species-specific and short-lived, often acquired at great risk and readily lost after time away from home.</a:t>
            </a:r>
          </a:p>
          <a:p>
            <a:r>
              <a:rPr lang="en-CA" b="1" dirty="0"/>
              <a:t>Pregnancy lessens immunity</a:t>
            </a:r>
          </a:p>
          <a:p>
            <a:r>
              <a:rPr lang="en-CA" dirty="0"/>
              <a:t>HIV/AIDS worsens malaria and vice versa</a:t>
            </a:r>
          </a:p>
          <a:p>
            <a:r>
              <a:rPr lang="en-CA" dirty="0"/>
              <a:t>Sickle cell and Thalassemia provide some protection against severe malaria but no immunity</a:t>
            </a:r>
          </a:p>
          <a:p>
            <a:r>
              <a:rPr lang="en-CA" b="1" dirty="0"/>
              <a:t>No effective malaria vaccine exists for travelers </a:t>
            </a:r>
            <a:r>
              <a:rPr lang="en-CA" dirty="0"/>
              <a:t>although a vaccine is in use for infants, children in high risk environments (R2/Matrix M vaccine replacing </a:t>
            </a:r>
            <a:r>
              <a:rPr lang="en-US" dirty="0"/>
              <a:t>RTS,S/AS01 PATH  for African children)</a:t>
            </a:r>
            <a:endParaRPr lang="en-CA" dirty="0"/>
          </a:p>
          <a:p>
            <a:endParaRPr lang="en-C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Bottom line Advice</a:t>
            </a:r>
          </a:p>
        </p:txBody>
      </p:sp>
      <p:sp>
        <p:nvSpPr>
          <p:cNvPr id="3" name="Content Placeholder 2"/>
          <p:cNvSpPr>
            <a:spLocks noGrp="1"/>
          </p:cNvSpPr>
          <p:nvPr>
            <p:ph idx="1"/>
          </p:nvPr>
        </p:nvSpPr>
        <p:spPr>
          <a:xfrm>
            <a:off x="457200" y="1752600"/>
            <a:ext cx="8229600" cy="5204792"/>
          </a:xfrm>
        </p:spPr>
        <p:txBody>
          <a:bodyPr>
            <a:normAutofit fontScale="85000" lnSpcReduction="20000"/>
          </a:bodyPr>
          <a:lstStyle/>
          <a:p>
            <a:r>
              <a:rPr lang="en-CA" b="1" dirty="0"/>
              <a:t>Always consider the diagnosis of malaria</a:t>
            </a:r>
            <a:r>
              <a:rPr lang="en-CA" dirty="0"/>
              <a:t> (don’t wait for periodic fever to develop)</a:t>
            </a:r>
          </a:p>
          <a:p>
            <a:r>
              <a:rPr lang="en-CA" b="1" dirty="0"/>
              <a:t>Don’t delay treatment while awaiting test results.</a:t>
            </a:r>
          </a:p>
          <a:p>
            <a:r>
              <a:rPr lang="en-CA" dirty="0"/>
              <a:t>Falciparum can be rapidly fatal</a:t>
            </a:r>
          </a:p>
          <a:p>
            <a:r>
              <a:rPr lang="en-CA" dirty="0"/>
              <a:t>Worse in children/pregnant women, comorbid conditions increase risk</a:t>
            </a:r>
          </a:p>
          <a:p>
            <a:r>
              <a:rPr lang="en-CA" dirty="0"/>
              <a:t>Malaria recurrences possible years later</a:t>
            </a:r>
          </a:p>
          <a:p>
            <a:r>
              <a:rPr lang="en-CA" b="1" dirty="0"/>
              <a:t>Take prophylaxis!</a:t>
            </a:r>
          </a:p>
          <a:p>
            <a:r>
              <a:rPr lang="en-CA" b="1" dirty="0"/>
              <a:t>Carry POC Test and </a:t>
            </a:r>
            <a:r>
              <a:rPr lang="en-CA" b="1" i="1" dirty="0" err="1"/>
              <a:t>Coartem</a:t>
            </a:r>
            <a:r>
              <a:rPr lang="en-CA" b="1" dirty="0"/>
              <a:t> or </a:t>
            </a:r>
            <a:r>
              <a:rPr lang="en-CA" b="1" i="1" dirty="0" err="1"/>
              <a:t>Malarone</a:t>
            </a:r>
            <a:r>
              <a:rPr lang="en-CA" b="1" dirty="0"/>
              <a:t> for self treatment, use if febrile and more than 24 h from care</a:t>
            </a:r>
          </a:p>
          <a:p>
            <a:r>
              <a:rPr lang="en-CA" b="1" dirty="0"/>
              <a:t>BRING SELF TREATMENT RX HOME WITH YOU </a:t>
            </a:r>
            <a:r>
              <a:rPr lang="en-CA" dirty="0"/>
              <a:t>(US docs often poor at diagnosing malaria even when given a travel history and it’s a lot cheaper to purchase overseas!)</a:t>
            </a:r>
          </a:p>
          <a:p>
            <a:r>
              <a:rPr lang="en-CA" dirty="0"/>
              <a:t>Consider trying test dose of your antimalarial prophylaxis </a:t>
            </a:r>
            <a:r>
              <a:rPr lang="en-CA" u="sng" dirty="0"/>
              <a:t>before</a:t>
            </a:r>
            <a:r>
              <a:rPr lang="en-CA" dirty="0"/>
              <a:t> you go to determine tolerability—especially important for mefloquine</a:t>
            </a:r>
          </a:p>
          <a:p>
            <a:r>
              <a:rPr lang="en-CA" b="1" dirty="0"/>
              <a:t>Don’t get Malaria!!!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chorCtr="1">
            <a:normAutofit/>
          </a:bodyPr>
          <a:lstStyle/>
          <a:p>
            <a:pPr fontAlgn="auto">
              <a:spcAft>
                <a:spcPts val="0"/>
              </a:spcAft>
              <a:defRPr/>
            </a:pPr>
            <a:r>
              <a:rPr lang="en-US" sz="4000" dirty="0">
                <a:solidFill>
                  <a:schemeClr val="accent2"/>
                </a:solidFill>
                <a:effectLst>
                  <a:outerShdw blurRad="38100" dist="38100" dir="2700000" algn="tl">
                    <a:srgbClr val="000000"/>
                  </a:outerShdw>
                </a:effectLst>
                <a:ea typeface="Arial Unicode MS" pitchFamily="34" charset="-128"/>
                <a:cs typeface="Arial Unicode MS" pitchFamily="34" charset="-128"/>
              </a:rPr>
              <a:t>Words to Heed</a:t>
            </a:r>
          </a:p>
        </p:txBody>
      </p:sp>
      <p:sp>
        <p:nvSpPr>
          <p:cNvPr id="3" name="Content Placeholder 2"/>
          <p:cNvSpPr>
            <a:spLocks noGrp="1"/>
          </p:cNvSpPr>
          <p:nvPr>
            <p:ph idx="1"/>
          </p:nvPr>
        </p:nvSpPr>
        <p:spPr>
          <a:xfrm>
            <a:off x="0" y="1628800"/>
            <a:ext cx="5867400" cy="5229200"/>
          </a:xfrm>
        </p:spPr>
        <p:txBody>
          <a:bodyPr>
            <a:normAutofit/>
          </a:bodyPr>
          <a:lstStyle/>
          <a:p>
            <a:pPr marL="274320" indent="-274320" fontAlgn="auto">
              <a:spcAft>
                <a:spcPts val="0"/>
              </a:spcAft>
              <a:buClr>
                <a:schemeClr val="accent3"/>
              </a:buClr>
              <a:buFont typeface="Symbol" panose="05050102010706020507" pitchFamily="18" charset="2"/>
              <a:buNone/>
              <a:defRPr/>
            </a:pPr>
            <a:r>
              <a:rPr lang="en-US" sz="1800" dirty="0">
                <a:effectLst>
                  <a:outerShdw blurRad="38100" dist="38100" dir="2700000" algn="tl">
                    <a:srgbClr val="000000"/>
                  </a:outerShdw>
                </a:effectLst>
              </a:rPr>
              <a:t>	</a:t>
            </a:r>
            <a:r>
              <a:rPr lang="en-US" sz="2000" dirty="0">
                <a:solidFill>
                  <a:schemeClr val="tx1"/>
                </a:solidFill>
                <a:effectLst>
                  <a:outerShdw blurRad="38100" dist="38100" dir="2700000" algn="tl">
                    <a:srgbClr val="000000"/>
                  </a:outerShdw>
                </a:effectLst>
                <a:latin typeface="Andalus" panose="02020603050405020304" pitchFamily="18" charset="-78"/>
                <a:cs typeface="Andalus" panose="02020603050405020304" pitchFamily="18" charset="-78"/>
              </a:rPr>
              <a:t>“Some travelers prefer to acquire resistance to malaria rather than to take preventative tablets, or they twitter on about homeopathic cures for this killer disease. That’s their prerogative, but they have no place expounding his ill-informed drivel to others. Travelers to Africa cannot acquire any effective resistance to malaria, and those who don’t make use of prophylactic</a:t>
            </a:r>
          </a:p>
          <a:p>
            <a:pPr marL="274320" indent="-274320" fontAlgn="auto">
              <a:spcAft>
                <a:spcPts val="0"/>
              </a:spcAft>
              <a:buClr>
                <a:schemeClr val="accent3"/>
              </a:buClr>
              <a:buFont typeface="Symbol" panose="05050102010706020507" pitchFamily="18" charset="2"/>
              <a:buNone/>
              <a:defRPr/>
            </a:pPr>
            <a:r>
              <a:rPr lang="en-US" sz="2000" dirty="0">
                <a:solidFill>
                  <a:schemeClr val="tx1"/>
                </a:solidFill>
                <a:effectLst>
                  <a:outerShdw blurRad="38100" dist="38100" dir="2700000" algn="tl">
                    <a:srgbClr val="000000"/>
                  </a:outerShdw>
                </a:effectLst>
                <a:latin typeface="Andalus" panose="02020603050405020304" pitchFamily="18" charset="-78"/>
                <a:cs typeface="Andalus" panose="02020603050405020304" pitchFamily="18" charset="-78"/>
              </a:rPr>
              <a:t>	drugs risk their life in a manner that is both foolish and unnecessary.”   </a:t>
            </a:r>
          </a:p>
          <a:p>
            <a:pPr marL="274320" indent="-274320" fontAlgn="auto">
              <a:spcAft>
                <a:spcPts val="0"/>
              </a:spcAft>
              <a:buClr>
                <a:schemeClr val="accent3"/>
              </a:buClr>
              <a:buFont typeface="Symbol" panose="05050102010706020507" pitchFamily="18" charset="2"/>
              <a:buNone/>
              <a:defRPr/>
            </a:pPr>
            <a:r>
              <a:rPr lang="en-US" sz="2000" dirty="0">
                <a:solidFill>
                  <a:schemeClr val="tx1"/>
                </a:solidFill>
                <a:effectLst>
                  <a:outerShdw blurRad="38100" dist="38100" dir="2700000" algn="tl">
                    <a:srgbClr val="000000"/>
                  </a:outerShdw>
                </a:effectLst>
                <a:latin typeface="Andalus" panose="02020603050405020304" pitchFamily="18" charset="-78"/>
                <a:cs typeface="Andalus" panose="02020603050405020304" pitchFamily="18" charset="-78"/>
              </a:rPr>
              <a:t> </a:t>
            </a:r>
          </a:p>
          <a:p>
            <a:pPr marL="274320" indent="-274320" fontAlgn="auto">
              <a:spcAft>
                <a:spcPts val="0"/>
              </a:spcAft>
              <a:buClr>
                <a:schemeClr val="accent3"/>
              </a:buClr>
              <a:buFont typeface="Symbol" panose="05050102010706020507" pitchFamily="18" charset="2"/>
              <a:buNone/>
              <a:defRPr/>
            </a:pPr>
            <a:r>
              <a:rPr lang="en-US" sz="2000" b="1" dirty="0">
                <a:solidFill>
                  <a:schemeClr val="accent2"/>
                </a:solidFill>
                <a:effectLst>
                  <a:outerShdw blurRad="38100" dist="38100" dir="2700000" algn="tl">
                    <a:srgbClr val="000000"/>
                  </a:outerShdw>
                </a:effectLst>
                <a:latin typeface="Andalus" panose="02020603050405020304" pitchFamily="18" charset="-78"/>
                <a:cs typeface="Andalus" panose="02020603050405020304" pitchFamily="18" charset="-78"/>
              </a:rPr>
              <a:t>Philip Briggs, “Uganda – The </a:t>
            </a:r>
            <a:r>
              <a:rPr lang="en-US" sz="2000" b="1" dirty="0" err="1">
                <a:solidFill>
                  <a:schemeClr val="accent2"/>
                </a:solidFill>
                <a:effectLst>
                  <a:outerShdw blurRad="38100" dist="38100" dir="2700000" algn="tl">
                    <a:srgbClr val="000000"/>
                  </a:outerShdw>
                </a:effectLst>
                <a:latin typeface="Andalus" panose="02020603050405020304" pitchFamily="18" charset="-78"/>
                <a:cs typeface="Andalus" panose="02020603050405020304" pitchFamily="18" charset="-78"/>
              </a:rPr>
              <a:t>Bradt</a:t>
            </a:r>
            <a:r>
              <a:rPr lang="en-US" sz="2000" b="1" dirty="0">
                <a:solidFill>
                  <a:schemeClr val="accent2"/>
                </a:solidFill>
                <a:effectLst>
                  <a:outerShdw blurRad="38100" dist="38100" dir="2700000" algn="tl">
                    <a:srgbClr val="000000"/>
                  </a:outerShdw>
                </a:effectLst>
                <a:latin typeface="Andalus" panose="02020603050405020304" pitchFamily="18" charset="-78"/>
                <a:cs typeface="Andalus" panose="02020603050405020304" pitchFamily="18" charset="-78"/>
              </a:rPr>
              <a:t> Travel Guide” 3rd edition.  </a:t>
            </a:r>
            <a:r>
              <a:rPr lang="en-US" sz="2000" b="1" dirty="0" err="1">
                <a:solidFill>
                  <a:schemeClr val="accent2"/>
                </a:solidFill>
                <a:effectLst>
                  <a:outerShdw blurRad="38100" dist="38100" dir="2700000" algn="tl">
                    <a:srgbClr val="000000"/>
                  </a:outerShdw>
                </a:effectLst>
                <a:latin typeface="Andalus" panose="02020603050405020304" pitchFamily="18" charset="-78"/>
                <a:cs typeface="Andalus" panose="02020603050405020304" pitchFamily="18" charset="-78"/>
              </a:rPr>
              <a:t>Bradt</a:t>
            </a:r>
            <a:endParaRPr lang="en-US" sz="2000" b="1" dirty="0">
              <a:solidFill>
                <a:schemeClr val="accent2"/>
              </a:solidFill>
              <a:effectLst>
                <a:outerShdw blurRad="38100" dist="38100" dir="2700000" algn="tl">
                  <a:srgbClr val="000000"/>
                </a:outerShdw>
              </a:effectLst>
              <a:latin typeface="Andalus" panose="02020603050405020304" pitchFamily="18" charset="-78"/>
              <a:cs typeface="Andalus" panose="02020603050405020304" pitchFamily="18" charset="-78"/>
            </a:endParaRPr>
          </a:p>
          <a:p>
            <a:pPr marL="274320" indent="-274320" fontAlgn="auto">
              <a:spcAft>
                <a:spcPts val="0"/>
              </a:spcAft>
              <a:buClr>
                <a:schemeClr val="accent3"/>
              </a:buClr>
              <a:buFont typeface="Symbol" panose="05050102010706020507" pitchFamily="18" charset="2"/>
              <a:buNone/>
              <a:defRPr/>
            </a:pPr>
            <a:r>
              <a:rPr lang="en-US" sz="2000" b="1" dirty="0">
                <a:solidFill>
                  <a:schemeClr val="accent2"/>
                </a:solidFill>
                <a:effectLst>
                  <a:outerShdw blurRad="38100" dist="38100" dir="2700000" algn="tl">
                    <a:srgbClr val="000000"/>
                  </a:outerShdw>
                </a:effectLst>
                <a:latin typeface="Andalus" panose="02020603050405020304" pitchFamily="18" charset="-78"/>
                <a:cs typeface="Andalus" panose="02020603050405020304" pitchFamily="18" charset="-78"/>
              </a:rPr>
              <a:t>Publication (UK) The Globe Pequot Press (USA), 1998</a:t>
            </a:r>
            <a:r>
              <a:rPr lang="en-US" sz="1400" b="1" dirty="0">
                <a:solidFill>
                  <a:schemeClr val="accent2"/>
                </a:solidFill>
                <a:effectLst>
                  <a:outerShdw blurRad="38100" dist="38100" dir="2700000" algn="tl">
                    <a:srgbClr val="000000"/>
                  </a:outerShdw>
                </a:effectLst>
                <a:latin typeface="Andalus" panose="02020603050405020304" pitchFamily="18" charset="-78"/>
                <a:cs typeface="Andalus" panose="02020603050405020304" pitchFamily="18" charset="-78"/>
              </a:rPr>
              <a:t> </a:t>
            </a:r>
          </a:p>
          <a:p>
            <a:pPr marL="274320" indent="-274320" fontAlgn="auto">
              <a:spcAft>
                <a:spcPts val="0"/>
              </a:spcAft>
              <a:buClr>
                <a:schemeClr val="accent3"/>
              </a:buClr>
              <a:buFont typeface="Wingdings 2"/>
              <a:buChar char=""/>
              <a:defRPr/>
            </a:pPr>
            <a:endParaRPr lang="en-US" sz="1400" b="1" dirty="0">
              <a:solidFill>
                <a:schemeClr val="accent2"/>
              </a:solidFill>
              <a:effectLst>
                <a:outerShdw blurRad="38100" dist="38100" dir="2700000" algn="tl">
                  <a:srgbClr val="000000"/>
                </a:outerShdw>
              </a:effectLst>
              <a:latin typeface="Andalus" panose="02020603050405020304" pitchFamily="18" charset="-78"/>
              <a:cs typeface="Andalus" panose="02020603050405020304" pitchFamily="18" charset="-78"/>
            </a:endParaRPr>
          </a:p>
        </p:txBody>
      </p:sp>
      <p:pic>
        <p:nvPicPr>
          <p:cNvPr id="809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524000"/>
            <a:ext cx="3124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07504" y="304800"/>
            <a:ext cx="8884096" cy="1206500"/>
          </a:xfrm>
        </p:spPr>
        <p:txBody>
          <a:bodyPr/>
          <a:lstStyle/>
          <a:p>
            <a:pPr eaLnBrk="1" hangingPunct="1"/>
            <a:r>
              <a:rPr lang="en-US" altLang="en-US" dirty="0">
                <a:solidFill>
                  <a:schemeClr val="accent2"/>
                </a:solidFill>
              </a:rPr>
              <a:t>Malaria Resources</a:t>
            </a:r>
          </a:p>
        </p:txBody>
      </p:sp>
      <p:sp>
        <p:nvSpPr>
          <p:cNvPr id="81923" name="Rectangle 3"/>
          <p:cNvSpPr>
            <a:spLocks noGrp="1" noChangeArrowheads="1"/>
          </p:cNvSpPr>
          <p:nvPr>
            <p:ph type="body" sz="half" idx="1"/>
          </p:nvPr>
        </p:nvSpPr>
        <p:spPr>
          <a:xfrm>
            <a:off x="304800" y="1600200"/>
            <a:ext cx="8839200" cy="4495800"/>
          </a:xfrm>
        </p:spPr>
        <p:txBody>
          <a:bodyPr>
            <a:normAutofit/>
          </a:bodyPr>
          <a:lstStyle/>
          <a:p>
            <a:r>
              <a:rPr lang="en-US" altLang="en-US" sz="2800" dirty="0">
                <a:solidFill>
                  <a:schemeClr val="tx1"/>
                </a:solidFill>
              </a:rPr>
              <a:t>CDC Malaria Hotline 770-488-7788 (9-5 EST)or toll free 855-856-4713</a:t>
            </a:r>
          </a:p>
          <a:p>
            <a:pPr eaLnBrk="1" hangingPunct="1"/>
            <a:r>
              <a:rPr lang="en-US" altLang="en-US" sz="2800" dirty="0">
                <a:solidFill>
                  <a:schemeClr val="tx1"/>
                </a:solidFill>
              </a:rPr>
              <a:t>CDC (after hours): 770-488-7100 : page the person on call for the CDC Malaria Branch</a:t>
            </a:r>
          </a:p>
          <a:p>
            <a:pPr eaLnBrk="1" hangingPunct="1"/>
            <a:r>
              <a:rPr lang="en-US" altLang="en-US" sz="2800" b="1" dirty="0">
                <a:solidFill>
                  <a:schemeClr val="tx1"/>
                </a:solidFill>
              </a:rPr>
              <a:t>CDC Website  </a:t>
            </a:r>
            <a:r>
              <a:rPr lang="en-US" altLang="en-US" sz="2800" dirty="0">
                <a:solidFill>
                  <a:srgbClr val="FF0000"/>
                </a:solidFill>
                <a:hlinkClick r:id="rId3">
                  <a:extLst>
                    <a:ext uri="{A12FA001-AC4F-418D-AE19-62706E023703}">
                      <ahyp:hlinkClr xmlns:ahyp="http://schemas.microsoft.com/office/drawing/2018/hyperlinkcolor" val="tx"/>
                    </a:ext>
                  </a:extLst>
                </a:hlinkClick>
              </a:rPr>
              <a:t>http://www.cdc.gov/malaria</a:t>
            </a:r>
            <a:r>
              <a:rPr lang="en-US" altLang="en-US" sz="2800" dirty="0">
                <a:solidFill>
                  <a:srgbClr val="FF0000"/>
                </a:solidFill>
              </a:rPr>
              <a:t>  </a:t>
            </a:r>
          </a:p>
          <a:p>
            <a:pPr eaLnBrk="1" hangingPunct="1"/>
            <a:r>
              <a:rPr lang="en-US" altLang="en-US" sz="2800" b="1" dirty="0">
                <a:solidFill>
                  <a:schemeClr val="tx1"/>
                </a:solidFill>
              </a:rPr>
              <a:t>CDC Health Information for </a:t>
            </a:r>
            <a:r>
              <a:rPr lang="en-US" altLang="en-US" sz="2800" b="1" dirty="0" err="1">
                <a:solidFill>
                  <a:schemeClr val="tx1"/>
                </a:solidFill>
              </a:rPr>
              <a:t>Internationffal</a:t>
            </a:r>
            <a:r>
              <a:rPr lang="en-US" altLang="en-US" sz="2800" b="1" dirty="0">
                <a:solidFill>
                  <a:schemeClr val="tx1"/>
                </a:solidFill>
              </a:rPr>
              <a:t> Travel </a:t>
            </a:r>
            <a:r>
              <a:rPr lang="en-US" altLang="en-US" sz="2800" dirty="0">
                <a:solidFill>
                  <a:schemeClr val="tx1"/>
                </a:solidFill>
              </a:rPr>
              <a:t>2020 Yellow Book (information by country)</a:t>
            </a:r>
          </a:p>
          <a:p>
            <a:pPr eaLnBrk="1" hangingPunct="1"/>
            <a:r>
              <a:rPr lang="en-US" altLang="en-US" sz="2800" b="1" dirty="0">
                <a:solidFill>
                  <a:schemeClr val="tx1"/>
                </a:solidFill>
              </a:rPr>
              <a:t>Trip Prep  </a:t>
            </a:r>
            <a:r>
              <a:rPr lang="en-US" altLang="en-US" sz="2800" dirty="0">
                <a:solidFill>
                  <a:schemeClr val="tx1"/>
                </a:solidFill>
              </a:rPr>
              <a:t>http://www.tripprep.com</a:t>
            </a:r>
          </a:p>
          <a:p>
            <a:pPr eaLnBrk="1" hangingPunct="1"/>
            <a:r>
              <a:rPr lang="en-US" altLang="en-US" sz="2800" b="1" dirty="0">
                <a:solidFill>
                  <a:schemeClr val="tx1"/>
                </a:solidFill>
              </a:rPr>
              <a:t>WHO Guidelines for Malaria  </a:t>
            </a:r>
            <a:r>
              <a:rPr lang="en-US" altLang="en-US" sz="2800" u="sng" dirty="0">
                <a:solidFill>
                  <a:schemeClr val="tx1"/>
                </a:solidFill>
              </a:rPr>
              <a:t>www.who.int</a:t>
            </a:r>
            <a:endParaRPr lang="en-US" altLang="en-US" sz="2800" dirty="0">
              <a:solidFill>
                <a:schemeClr val="tx1"/>
              </a:solidFill>
            </a:endParaRPr>
          </a:p>
          <a:p>
            <a:pPr eaLnBrk="1" hangingPunct="1"/>
            <a:endParaRPr lang="en-US" altLang="en-US" sz="2800" dirty="0">
              <a:solidFill>
                <a:schemeClr val="tx1"/>
              </a:solidFill>
            </a:endParaRPr>
          </a:p>
        </p:txBody>
      </p:sp>
      <p:pic>
        <p:nvPicPr>
          <p:cNvPr id="81924" name="Picture 4" descr="mozzy"/>
          <p:cNvPicPr>
            <a:picLocks noGrp="1" noChangeAspect="1" noChangeArrowheads="1" noCrop="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239000" y="685800"/>
            <a:ext cx="1047750" cy="762000"/>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Malaria references</a:t>
            </a:r>
          </a:p>
        </p:txBody>
      </p:sp>
      <p:sp>
        <p:nvSpPr>
          <p:cNvPr id="7" name="Content Placeholder 6"/>
          <p:cNvSpPr>
            <a:spLocks noGrp="1"/>
          </p:cNvSpPr>
          <p:nvPr>
            <p:ph idx="1"/>
          </p:nvPr>
        </p:nvSpPr>
        <p:spPr>
          <a:xfrm>
            <a:off x="457200" y="1752600"/>
            <a:ext cx="8229600" cy="5105400"/>
          </a:xfrm>
        </p:spPr>
        <p:txBody>
          <a:bodyPr>
            <a:normAutofit fontScale="85000" lnSpcReduction="20000"/>
          </a:bodyPr>
          <a:lstStyle/>
          <a:p>
            <a:r>
              <a:rPr lang="en-US" dirty="0"/>
              <a:t>Management of Severe Malaria: A Practical Handbook 3</a:t>
            </a:r>
            <a:r>
              <a:rPr lang="en-US" baseline="30000" dirty="0"/>
              <a:t>rd</a:t>
            </a:r>
            <a:r>
              <a:rPr lang="en-US" dirty="0"/>
              <a:t> Ed. World Health Organization apps.who.int </a:t>
            </a:r>
          </a:p>
          <a:p>
            <a:r>
              <a:rPr lang="en-US" dirty="0"/>
              <a:t>WHO World Malaria Report 2022</a:t>
            </a:r>
          </a:p>
          <a:p>
            <a:r>
              <a:rPr lang="en-US" dirty="0" err="1"/>
              <a:t>Trampuz</a:t>
            </a:r>
            <a:r>
              <a:rPr lang="en-US" dirty="0"/>
              <a:t> A et al. Clinical Review: Severe Malaria. Critical Care 2003; 7(4): 315-323</a:t>
            </a:r>
          </a:p>
          <a:p>
            <a:r>
              <a:rPr lang="en-US" dirty="0" err="1"/>
              <a:t>Juckett</a:t>
            </a:r>
            <a:r>
              <a:rPr lang="en-US" dirty="0"/>
              <a:t> G.  Malaria Chemoprophylaxis and Insect Avoidance.  In: Family Medicine Clinics. 2005; 7 (4): 653-673. Travel Medicine Edition, William Stauffer, ed. Saunders (Elsevier), Philadelphia</a:t>
            </a:r>
          </a:p>
          <a:p>
            <a:r>
              <a:rPr lang="en-US" dirty="0"/>
              <a:t> </a:t>
            </a:r>
            <a:r>
              <a:rPr lang="en-US" dirty="0" err="1"/>
              <a:t>Bartoloni</a:t>
            </a:r>
            <a:r>
              <a:rPr lang="en-US" dirty="0"/>
              <a:t> A, </a:t>
            </a:r>
            <a:r>
              <a:rPr lang="en-US" dirty="0" err="1"/>
              <a:t>Zammarchi</a:t>
            </a:r>
            <a:r>
              <a:rPr lang="en-US" dirty="0"/>
              <a:t> L. Clinical Aspects of Uncomplicated and Severe Malaria. Med J of </a:t>
            </a:r>
            <a:r>
              <a:rPr lang="en-US" dirty="0" err="1"/>
              <a:t>Hematol</a:t>
            </a:r>
            <a:r>
              <a:rPr lang="en-US" dirty="0"/>
              <a:t> and Inf Dis2012:4(1): e20112026M</a:t>
            </a:r>
          </a:p>
          <a:p>
            <a:r>
              <a:rPr lang="en-US" dirty="0"/>
              <a:t>The Ivermectin </a:t>
            </a:r>
            <a:r>
              <a:rPr lang="en-US" dirty="0" err="1"/>
              <a:t>Roadmappers</a:t>
            </a:r>
            <a:r>
              <a:rPr lang="en-US" dirty="0"/>
              <a:t>. A roadmap for the development of ivermectin as a complementary malaria vector control tool. Am J Trop Med </a:t>
            </a:r>
            <a:r>
              <a:rPr lang="en-US" dirty="0" err="1"/>
              <a:t>Hyg</a:t>
            </a:r>
            <a:r>
              <a:rPr lang="en-US" dirty="0"/>
              <a:t> 2020 Feb; 102(2 suppl)</a:t>
            </a:r>
          </a:p>
          <a:p>
            <a:r>
              <a:rPr lang="en-US" dirty="0" err="1"/>
              <a:t>Hombhanie</a:t>
            </a:r>
            <a:r>
              <a:rPr lang="en-US" dirty="0"/>
              <a:t> F, Huang Q. Artemisinin-</a:t>
            </a:r>
            <a:r>
              <a:rPr lang="en-US" dirty="0" err="1"/>
              <a:t>Naphthoquine</a:t>
            </a:r>
            <a:r>
              <a:rPr lang="en-US" dirty="0"/>
              <a:t> Combination (ARCO): an overview of the progress. Pharmaceuticals 2010 Dec;;3(12): 3581-3593</a:t>
            </a:r>
          </a:p>
        </p:txBody>
      </p:sp>
    </p:spTree>
    <p:extLst>
      <p:ext uri="{BB962C8B-B14F-4D97-AF65-F5344CB8AC3E}">
        <p14:creationId xmlns:p14="http://schemas.microsoft.com/office/powerpoint/2010/main" val="2317484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dirty="0"/>
              <a:t>Malaria STUDY Questions</a:t>
            </a:r>
          </a:p>
        </p:txBody>
      </p:sp>
      <p:sp>
        <p:nvSpPr>
          <p:cNvPr id="79875" name="Content Placeholder 2"/>
          <p:cNvSpPr>
            <a:spLocks noGrp="1"/>
          </p:cNvSpPr>
          <p:nvPr>
            <p:ph idx="1"/>
          </p:nvPr>
        </p:nvSpPr>
        <p:spPr>
          <a:xfrm>
            <a:off x="76200" y="1600200"/>
            <a:ext cx="8915400" cy="4495800"/>
          </a:xfrm>
        </p:spPr>
        <p:txBody>
          <a:bodyPr>
            <a:normAutofit fontScale="92500" lnSpcReduction="10000"/>
          </a:bodyPr>
          <a:lstStyle/>
          <a:p>
            <a:r>
              <a:rPr lang="en-US" altLang="en-US" dirty="0">
                <a:solidFill>
                  <a:schemeClr val="accent2"/>
                </a:solidFill>
              </a:rPr>
              <a:t>Which type of</a:t>
            </a:r>
            <a:r>
              <a:rPr lang="en-US" altLang="en-US" i="1" dirty="0">
                <a:solidFill>
                  <a:schemeClr val="accent2"/>
                </a:solidFill>
              </a:rPr>
              <a:t> </a:t>
            </a:r>
            <a:r>
              <a:rPr lang="en-US" altLang="en-US" dirty="0">
                <a:solidFill>
                  <a:schemeClr val="accent2"/>
                </a:solidFill>
              </a:rPr>
              <a:t>malaria is associated with the highest morbidity/mortality? What environment is most suitable for this species?</a:t>
            </a:r>
          </a:p>
          <a:p>
            <a:r>
              <a:rPr lang="en-US" altLang="en-US" dirty="0">
                <a:solidFill>
                  <a:schemeClr val="accent2"/>
                </a:solidFill>
              </a:rPr>
              <a:t>Which two malaria species are known as benign tertian and require terminal treatment to prevent relapse?</a:t>
            </a:r>
          </a:p>
          <a:p>
            <a:r>
              <a:rPr lang="en-US" altLang="en-US" dirty="0">
                <a:solidFill>
                  <a:schemeClr val="accent2"/>
                </a:solidFill>
              </a:rPr>
              <a:t>What are the common symptoms of malaria?</a:t>
            </a:r>
          </a:p>
          <a:p>
            <a:r>
              <a:rPr lang="en-US" altLang="en-US" dirty="0">
                <a:solidFill>
                  <a:schemeClr val="accent2"/>
                </a:solidFill>
              </a:rPr>
              <a:t>What test can you use to diagnose malaria if away from medical care?</a:t>
            </a:r>
          </a:p>
          <a:p>
            <a:r>
              <a:rPr lang="en-US" altLang="en-US" dirty="0">
                <a:solidFill>
                  <a:schemeClr val="accent2"/>
                </a:solidFill>
              </a:rPr>
              <a:t>How can you protect yourself from mosquito bites?</a:t>
            </a:r>
          </a:p>
          <a:p>
            <a:r>
              <a:rPr lang="en-US" altLang="en-US" dirty="0">
                <a:solidFill>
                  <a:schemeClr val="accent2"/>
                </a:solidFill>
              </a:rPr>
              <a:t>What are two drug options are suitable to self treat mild to moderate malaria?</a:t>
            </a:r>
          </a:p>
          <a:p>
            <a:r>
              <a:rPr lang="en-US" altLang="en-US" dirty="0">
                <a:solidFill>
                  <a:schemeClr val="accent2"/>
                </a:solidFill>
              </a:rPr>
              <a:t>What can you use for malaria prevention in pregnancy?</a:t>
            </a:r>
          </a:p>
          <a:p>
            <a:endParaRPr lang="en-US" altLang="en-US" dirty="0">
              <a:solidFill>
                <a:schemeClr val="accent2"/>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6830B-CBF5-5064-5491-F9F9191A2108}"/>
              </a:ext>
            </a:extLst>
          </p:cNvPr>
          <p:cNvSpPr>
            <a:spLocks noGrp="1"/>
          </p:cNvSpPr>
          <p:nvPr>
            <p:ph type="title"/>
          </p:nvPr>
        </p:nvSpPr>
        <p:spPr/>
        <p:txBody>
          <a:bodyPr/>
          <a:lstStyle/>
          <a:p>
            <a:r>
              <a:rPr lang="en-US" dirty="0"/>
              <a:t>Answers</a:t>
            </a:r>
          </a:p>
        </p:txBody>
      </p:sp>
      <p:sp>
        <p:nvSpPr>
          <p:cNvPr id="3" name="Content Placeholder 2">
            <a:extLst>
              <a:ext uri="{FF2B5EF4-FFF2-40B4-BE49-F238E27FC236}">
                <a16:creationId xmlns:a16="http://schemas.microsoft.com/office/drawing/2014/main" id="{7977DC33-A5C5-C156-6558-A473021D9437}"/>
              </a:ext>
            </a:extLst>
          </p:cNvPr>
          <p:cNvSpPr>
            <a:spLocks noGrp="1"/>
          </p:cNvSpPr>
          <p:nvPr>
            <p:ph idx="1"/>
          </p:nvPr>
        </p:nvSpPr>
        <p:spPr/>
        <p:txBody>
          <a:bodyPr/>
          <a:lstStyle/>
          <a:p>
            <a:r>
              <a:rPr lang="en-US" dirty="0"/>
              <a:t>Falciparum malaria, lowland tropics</a:t>
            </a:r>
          </a:p>
          <a:p>
            <a:r>
              <a:rPr lang="en-US" dirty="0"/>
              <a:t>P. vivax and </a:t>
            </a:r>
            <a:r>
              <a:rPr lang="en-US" dirty="0" err="1"/>
              <a:t>ovale</a:t>
            </a:r>
            <a:endParaRPr lang="en-US" dirty="0"/>
          </a:p>
          <a:p>
            <a:r>
              <a:rPr lang="en-US" dirty="0"/>
              <a:t>Fever, headache, chills (rigors)</a:t>
            </a:r>
          </a:p>
          <a:p>
            <a:r>
              <a:rPr lang="en-US" dirty="0"/>
              <a:t>Rapid Diagnostic Test (RDT)</a:t>
            </a:r>
          </a:p>
          <a:p>
            <a:r>
              <a:rPr lang="en-US" dirty="0"/>
              <a:t>DEET repellents, long-sleeved shirts, Insecticide treated bed nets, window screens, indoor residual sprays</a:t>
            </a:r>
          </a:p>
          <a:p>
            <a:r>
              <a:rPr lang="en-US" dirty="0" err="1"/>
              <a:t>Malarone</a:t>
            </a:r>
            <a:r>
              <a:rPr lang="en-US" dirty="0"/>
              <a:t> (atovaquone-proguanil) and </a:t>
            </a:r>
            <a:r>
              <a:rPr lang="en-US" dirty="0" err="1"/>
              <a:t>Coartem</a:t>
            </a:r>
            <a:r>
              <a:rPr lang="en-US" dirty="0"/>
              <a:t> (artemether-</a:t>
            </a:r>
            <a:r>
              <a:rPr lang="en-US" dirty="0" err="1"/>
              <a:t>lumefantrin</a:t>
            </a:r>
            <a:r>
              <a:rPr lang="en-US" dirty="0"/>
              <a:t>)</a:t>
            </a:r>
          </a:p>
          <a:p>
            <a:r>
              <a:rPr lang="en-US" dirty="0"/>
              <a:t>Mefloquine (</a:t>
            </a:r>
            <a:r>
              <a:rPr lang="en-US" dirty="0" err="1"/>
              <a:t>Malarone</a:t>
            </a:r>
            <a:r>
              <a:rPr lang="en-US" dirty="0"/>
              <a:t> category C)</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855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2"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90600"/>
            <a:ext cx="5562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685800" y="304800"/>
            <a:ext cx="815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dirty="0">
                <a:solidFill>
                  <a:schemeClr val="accent2">
                    <a:lumMod val="75000"/>
                  </a:schemeClr>
                </a:solidFill>
              </a:rPr>
              <a:t>Malaria Life Cycle: Plasmodium sexual stage in mosquito</a:t>
            </a:r>
          </a:p>
        </p:txBody>
      </p:sp>
      <p:sp>
        <p:nvSpPr>
          <p:cNvPr id="21508" name="Text Box 4"/>
          <p:cNvSpPr txBox="1">
            <a:spLocks noChangeArrowheads="1"/>
          </p:cNvSpPr>
          <p:nvPr/>
        </p:nvSpPr>
        <p:spPr bwMode="auto">
          <a:xfrm>
            <a:off x="1905000" y="3657600"/>
            <a:ext cx="1447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1400" dirty="0" err="1"/>
              <a:t>Sporozoites</a:t>
            </a:r>
            <a:r>
              <a:rPr lang="en-US" altLang="en-US" sz="1400" dirty="0"/>
              <a:t> injected into human host</a:t>
            </a:r>
          </a:p>
        </p:txBody>
      </p:sp>
      <p:sp>
        <p:nvSpPr>
          <p:cNvPr id="21509" name="Text Box 5"/>
          <p:cNvSpPr txBox="1">
            <a:spLocks noChangeArrowheads="1"/>
          </p:cNvSpPr>
          <p:nvPr/>
        </p:nvSpPr>
        <p:spPr bwMode="auto">
          <a:xfrm>
            <a:off x="5486400" y="4876800"/>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1400" dirty="0" err="1"/>
              <a:t>Trophozoites</a:t>
            </a:r>
            <a:r>
              <a:rPr lang="en-US" altLang="en-US" sz="1400" dirty="0"/>
              <a:t> in RBCs</a:t>
            </a:r>
          </a:p>
        </p:txBody>
      </p:sp>
      <p:sp>
        <p:nvSpPr>
          <p:cNvPr id="21510" name="Text Box 6"/>
          <p:cNvSpPr txBox="1">
            <a:spLocks noChangeArrowheads="1"/>
          </p:cNvSpPr>
          <p:nvPr/>
        </p:nvSpPr>
        <p:spPr bwMode="auto">
          <a:xfrm>
            <a:off x="3505200" y="6340475"/>
            <a:ext cx="152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1400" dirty="0" err="1"/>
              <a:t>Merozoites</a:t>
            </a:r>
            <a:r>
              <a:rPr lang="en-US" altLang="en-US" sz="1400" dirty="0"/>
              <a:t> from hepatocytes</a:t>
            </a:r>
          </a:p>
        </p:txBody>
      </p:sp>
      <p:sp>
        <p:nvSpPr>
          <p:cNvPr id="21511" name="Text Box 7"/>
          <p:cNvSpPr txBox="1">
            <a:spLocks noChangeArrowheads="1"/>
          </p:cNvSpPr>
          <p:nvPr/>
        </p:nvSpPr>
        <p:spPr bwMode="auto">
          <a:xfrm>
            <a:off x="6019800" y="3802063"/>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1400" dirty="0" err="1"/>
              <a:t>Merozoites</a:t>
            </a:r>
            <a:endParaRPr lang="en-US" altLang="en-US" sz="1400" dirty="0"/>
          </a:p>
        </p:txBody>
      </p:sp>
      <p:sp>
        <p:nvSpPr>
          <p:cNvPr id="21512" name="Text Box 8"/>
          <p:cNvSpPr txBox="1">
            <a:spLocks noChangeArrowheads="1"/>
          </p:cNvSpPr>
          <p:nvPr/>
        </p:nvSpPr>
        <p:spPr bwMode="auto">
          <a:xfrm>
            <a:off x="3962400" y="35814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1400" dirty="0"/>
              <a:t>Gametocytes</a:t>
            </a:r>
          </a:p>
        </p:txBody>
      </p:sp>
      <p:sp>
        <p:nvSpPr>
          <p:cNvPr id="21513" name="TextBox 8"/>
          <p:cNvSpPr txBox="1">
            <a:spLocks noChangeArrowheads="1"/>
          </p:cNvSpPr>
          <p:nvPr/>
        </p:nvSpPr>
        <p:spPr bwMode="auto">
          <a:xfrm>
            <a:off x="7543800" y="1447800"/>
            <a:ext cx="1600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dirty="0">
                <a:solidFill>
                  <a:srgbClr val="FF0000"/>
                </a:solidFill>
              </a:rPr>
              <a:t>Genus Anopheles</a:t>
            </a:r>
          </a:p>
          <a:p>
            <a:pPr eaLnBrk="1" hangingPunct="1">
              <a:spcBef>
                <a:spcPct val="0"/>
              </a:spcBef>
              <a:buClrTx/>
              <a:buSzTx/>
              <a:buFontTx/>
              <a:buNone/>
            </a:pPr>
            <a:endParaRPr lang="en-US" altLang="en-US" sz="2400" dirty="0">
              <a:solidFill>
                <a:srgbClr val="FF0000"/>
              </a:solidFill>
            </a:endParaRPr>
          </a:p>
          <a:p>
            <a:pPr eaLnBrk="1" hangingPunct="1">
              <a:spcBef>
                <a:spcPct val="0"/>
              </a:spcBef>
              <a:buClrTx/>
              <a:buSzTx/>
              <a:buFontTx/>
              <a:buNone/>
            </a:pPr>
            <a:r>
              <a:rPr lang="en-US" altLang="en-US" sz="2400" dirty="0">
                <a:solidFill>
                  <a:srgbClr val="FF0000"/>
                </a:solidFill>
              </a:rPr>
              <a:t>Evening-feeders</a:t>
            </a:r>
          </a:p>
          <a:p>
            <a:pPr eaLnBrk="1" hangingPunct="1">
              <a:spcBef>
                <a:spcPct val="0"/>
              </a:spcBef>
              <a:buClrTx/>
              <a:buSzTx/>
              <a:buFontTx/>
              <a:buNone/>
            </a:pPr>
            <a:endParaRPr lang="en-US" altLang="en-US" sz="2400" dirty="0">
              <a:solidFill>
                <a:srgbClr val="FF0000"/>
              </a:solidFill>
            </a:endParaRPr>
          </a:p>
          <a:p>
            <a:pPr eaLnBrk="1" hangingPunct="1">
              <a:spcBef>
                <a:spcPct val="0"/>
              </a:spcBef>
              <a:buClrTx/>
              <a:buSzTx/>
              <a:buFontTx/>
              <a:buNone/>
            </a:pPr>
            <a:r>
              <a:rPr lang="en-US" altLang="en-US" sz="2400" dirty="0">
                <a:solidFill>
                  <a:srgbClr val="FF0000"/>
                </a:solidFill>
              </a:rPr>
              <a:t>Silent Fliers</a:t>
            </a:r>
          </a:p>
          <a:p>
            <a:pPr eaLnBrk="1" hangingPunct="1">
              <a:spcBef>
                <a:spcPct val="0"/>
              </a:spcBef>
              <a:buClrTx/>
              <a:buSzTx/>
              <a:buFontTx/>
              <a:buNone/>
            </a:pPr>
            <a:endParaRPr lang="en-US" altLang="en-US" sz="2400" dirty="0">
              <a:solidFill>
                <a:srgbClr val="FF0000"/>
              </a:solidFill>
            </a:endParaRPr>
          </a:p>
          <a:p>
            <a:pPr eaLnBrk="1" hangingPunct="1">
              <a:spcBef>
                <a:spcPct val="0"/>
              </a:spcBef>
              <a:buClrTx/>
              <a:buSzTx/>
              <a:buFontTx/>
              <a:buNone/>
            </a:pPr>
            <a:r>
              <a:rPr lang="en-US" altLang="en-US" sz="2400" dirty="0">
                <a:solidFill>
                  <a:srgbClr val="FF0000"/>
                </a:solidFill>
              </a:rPr>
              <a:t>Attracted to dark colors, CO2 and feet</a:t>
            </a: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VECTOR: Anopheles Mosquito</a:t>
            </a:r>
          </a:p>
        </p:txBody>
      </p:sp>
      <p:sp>
        <p:nvSpPr>
          <p:cNvPr id="7" name="Content Placeholder 6"/>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11561" y="1844824"/>
            <a:ext cx="7488832" cy="420087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352425" y="5616874"/>
            <a:ext cx="607975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800" dirty="0">
                <a:solidFill>
                  <a:schemeClr val="accent2">
                    <a:lumMod val="75000"/>
                  </a:schemeClr>
                </a:solidFill>
              </a:rPr>
              <a:t>Anopheles Mosquito Lifecycle</a:t>
            </a:r>
          </a:p>
          <a:p>
            <a:pPr>
              <a:spcBef>
                <a:spcPct val="50000"/>
              </a:spcBef>
              <a:buClrTx/>
              <a:buSzTx/>
              <a:buFontTx/>
              <a:buNone/>
            </a:pPr>
            <a:r>
              <a:rPr lang="en-US" altLang="en-US" sz="1600" dirty="0">
                <a:solidFill>
                  <a:schemeClr val="accent2">
                    <a:lumMod val="75000"/>
                  </a:schemeClr>
                </a:solidFill>
              </a:rPr>
              <a:t>Anopheles larvae rest in horizontal position at water surface</a:t>
            </a:r>
          </a:p>
          <a:p>
            <a:pPr>
              <a:spcBef>
                <a:spcPct val="50000"/>
              </a:spcBef>
              <a:buClrTx/>
              <a:buSzTx/>
              <a:buFontTx/>
              <a:buNone/>
            </a:pPr>
            <a:r>
              <a:rPr lang="en-US" altLang="en-US" sz="1600" dirty="0">
                <a:solidFill>
                  <a:schemeClr val="accent2">
                    <a:lumMod val="75000"/>
                  </a:schemeClr>
                </a:solidFill>
              </a:rPr>
              <a:t>Non-Anopheles larvae hang down from  water surface</a:t>
            </a:r>
          </a:p>
        </p:txBody>
      </p:sp>
      <p:pic>
        <p:nvPicPr>
          <p:cNvPr id="23555" name="Picture 6" descr="culicida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25" y="317500"/>
            <a:ext cx="3698875"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7" descr="Anophe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18002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Ae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09800"/>
            <a:ext cx="17526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fullmosqui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0"/>
            <a:ext cx="28051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10"/>
          <p:cNvSpPr txBox="1">
            <a:spLocks noChangeArrowheads="1"/>
          </p:cNvSpPr>
          <p:nvPr/>
        </p:nvSpPr>
        <p:spPr bwMode="auto">
          <a:xfrm>
            <a:off x="1905000" y="0"/>
            <a:ext cx="381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dirty="0"/>
              <a:t>Anopheles mosquito</a:t>
            </a:r>
          </a:p>
        </p:txBody>
      </p:sp>
      <p:sp>
        <p:nvSpPr>
          <p:cNvPr id="23560" name="Text Box 11"/>
          <p:cNvSpPr txBox="1">
            <a:spLocks noChangeArrowheads="1"/>
          </p:cNvSpPr>
          <p:nvPr/>
        </p:nvSpPr>
        <p:spPr bwMode="auto">
          <a:xfrm>
            <a:off x="2438399" y="2667000"/>
            <a:ext cx="30067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2000" dirty="0">
                <a:solidFill>
                  <a:schemeClr val="accent2">
                    <a:lumMod val="75000"/>
                  </a:schemeClr>
                </a:solidFill>
              </a:rPr>
              <a:t>Non-Anopheles: Aedes</a:t>
            </a:r>
          </a:p>
          <a:p>
            <a:pPr eaLnBrk="1" hangingPunct="1">
              <a:spcBef>
                <a:spcPct val="50000"/>
              </a:spcBef>
              <a:buClrTx/>
              <a:buSzTx/>
              <a:buFontTx/>
              <a:buNone/>
            </a:pPr>
            <a:r>
              <a:rPr lang="en-US" altLang="en-US" sz="2000" dirty="0">
                <a:solidFill>
                  <a:schemeClr val="accent2">
                    <a:lumMod val="75000"/>
                  </a:schemeClr>
                </a:solidFill>
              </a:rPr>
              <a:t>Horizontal resting position</a:t>
            </a:r>
          </a:p>
          <a:p>
            <a:pPr eaLnBrk="1" hangingPunct="1">
              <a:spcBef>
                <a:spcPct val="50000"/>
              </a:spcBef>
              <a:buClrTx/>
              <a:buSzTx/>
              <a:buFontTx/>
              <a:buNone/>
            </a:pPr>
            <a:r>
              <a:rPr lang="en-US" altLang="en-US" sz="2000" dirty="0">
                <a:solidFill>
                  <a:schemeClr val="accent2">
                    <a:lumMod val="75000"/>
                  </a:schemeClr>
                </a:solidFill>
              </a:rPr>
              <a:t>Characteristic “whine”</a:t>
            </a:r>
          </a:p>
        </p:txBody>
      </p:sp>
      <p:sp>
        <p:nvSpPr>
          <p:cNvPr id="23561" name="Text Box 12"/>
          <p:cNvSpPr txBox="1">
            <a:spLocks noChangeArrowheads="1"/>
          </p:cNvSpPr>
          <p:nvPr/>
        </p:nvSpPr>
        <p:spPr bwMode="auto">
          <a:xfrm>
            <a:off x="2438399" y="612665"/>
            <a:ext cx="27432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2000" dirty="0">
                <a:solidFill>
                  <a:schemeClr val="accent2">
                    <a:lumMod val="75000"/>
                  </a:schemeClr>
                </a:solidFill>
              </a:rPr>
              <a:t>Resting posture: tilted head down</a:t>
            </a:r>
          </a:p>
          <a:p>
            <a:pPr eaLnBrk="1" hangingPunct="1">
              <a:spcBef>
                <a:spcPct val="50000"/>
              </a:spcBef>
              <a:buClrTx/>
              <a:buSzTx/>
              <a:buFontTx/>
              <a:buNone/>
            </a:pPr>
            <a:r>
              <a:rPr lang="en-US" altLang="en-US" sz="2000" dirty="0">
                <a:solidFill>
                  <a:schemeClr val="accent2">
                    <a:lumMod val="75000"/>
                  </a:schemeClr>
                </a:solidFill>
              </a:rPr>
              <a:t>Silent flier: “stealth </a:t>
            </a:r>
            <a:r>
              <a:rPr lang="en-US" altLang="en-US" sz="2000" dirty="0" err="1">
                <a:solidFill>
                  <a:schemeClr val="accent2">
                    <a:lumMod val="75000"/>
                  </a:schemeClr>
                </a:solidFill>
              </a:rPr>
              <a:t>mozzie</a:t>
            </a:r>
            <a:r>
              <a:rPr lang="en-US" altLang="en-US" sz="2000" dirty="0">
                <a:solidFill>
                  <a:schemeClr val="accent2">
                    <a:lumMod val="75000"/>
                  </a:schemeClr>
                </a:solidFill>
              </a:rPr>
              <a:t>” without significant  buzz</a:t>
            </a:r>
          </a:p>
        </p:txBody>
      </p:sp>
      <p:sp>
        <p:nvSpPr>
          <p:cNvPr id="23562" name="TextBox 9"/>
          <p:cNvSpPr txBox="1">
            <a:spLocks noChangeArrowheads="1"/>
          </p:cNvSpPr>
          <p:nvPr/>
        </p:nvSpPr>
        <p:spPr bwMode="auto">
          <a:xfrm>
            <a:off x="5791200" y="6396038"/>
            <a:ext cx="281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a:solidFill>
                  <a:schemeClr val="bg1"/>
                </a:solidFill>
              </a:rPr>
              <a:t>Horizonal larvae</a:t>
            </a:r>
          </a:p>
        </p:txBody>
      </p:sp>
      <p:sp>
        <p:nvSpPr>
          <p:cNvPr id="23563" name="TextBox 10"/>
          <p:cNvSpPr txBox="1">
            <a:spLocks noChangeArrowheads="1"/>
          </p:cNvSpPr>
          <p:nvPr/>
        </p:nvSpPr>
        <p:spPr bwMode="auto">
          <a:xfrm>
            <a:off x="3339159" y="4097337"/>
            <a:ext cx="19529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dirty="0">
                <a:solidFill>
                  <a:schemeClr val="bg1"/>
                </a:solidFill>
              </a:rPr>
              <a:t>Eggs w/ individual floats</a:t>
            </a:r>
          </a:p>
        </p:txBody>
      </p:sp>
      <p:sp>
        <p:nvSpPr>
          <p:cNvPr id="2" name="TextBox 1">
            <a:extLst>
              <a:ext uri="{FF2B5EF4-FFF2-40B4-BE49-F238E27FC236}">
                <a16:creationId xmlns:a16="http://schemas.microsoft.com/office/drawing/2014/main" id="{1D32DABB-8CA0-0D09-CC69-C42ED4AB67CD}"/>
              </a:ext>
            </a:extLst>
          </p:cNvPr>
          <p:cNvSpPr txBox="1"/>
          <p:nvPr/>
        </p:nvSpPr>
        <p:spPr>
          <a:xfrm>
            <a:off x="3186113" y="4097337"/>
            <a:ext cx="2105967" cy="1200329"/>
          </a:xfrm>
          <a:prstGeom prst="rect">
            <a:avLst/>
          </a:prstGeom>
          <a:noFill/>
        </p:spPr>
        <p:txBody>
          <a:bodyPr wrap="square" rtlCol="0">
            <a:spAutoFit/>
          </a:bodyPr>
          <a:lstStyle/>
          <a:p>
            <a:pPr algn="ctr"/>
            <a:r>
              <a:rPr lang="en-US" dirty="0"/>
              <a:t>Anopheline eggs have individual floats, not together in a raft</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Stop malaria at its source: Eliminate Breeding Grounds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a:ext>
            </a:extLst>
          </a:blip>
          <a:srcRect/>
          <a:stretch>
            <a:fillRect/>
          </a:stretch>
        </p:blipFill>
        <p:spPr>
          <a:xfrm>
            <a:off x="4648200" y="1901912"/>
            <a:ext cx="4038600" cy="4407408"/>
          </a:xfrm>
        </p:spPr>
      </p:pic>
      <p:pic>
        <p:nvPicPr>
          <p:cNvPr id="6" name="Picture 5"/>
          <p:cNvPicPr>
            <a:picLocks noChangeAspect="1"/>
          </p:cNvPicPr>
          <p:nvPr/>
        </p:nvPicPr>
        <p:blipFill>
          <a:blip r:embed="rId3"/>
          <a:stretch>
            <a:fillRect/>
          </a:stretch>
        </p:blipFill>
        <p:spPr>
          <a:xfrm>
            <a:off x="827584" y="1700808"/>
            <a:ext cx="3289300" cy="2463800"/>
          </a:xfrm>
          <a:prstGeom prst="rect">
            <a:avLst/>
          </a:prstGeom>
        </p:spPr>
      </p:pic>
      <p:pic>
        <p:nvPicPr>
          <p:cNvPr id="7" name="Picture 6"/>
          <p:cNvPicPr>
            <a:picLocks noChangeAspect="1"/>
          </p:cNvPicPr>
          <p:nvPr/>
        </p:nvPicPr>
        <p:blipFill>
          <a:blip r:embed="rId4"/>
          <a:stretch>
            <a:fillRect/>
          </a:stretch>
        </p:blipFill>
        <p:spPr>
          <a:xfrm>
            <a:off x="683568" y="4273252"/>
            <a:ext cx="3492500" cy="2324100"/>
          </a:xfrm>
          <a:prstGeom prst="rect">
            <a:avLst/>
          </a:prstGeom>
        </p:spPr>
      </p:pic>
    </p:spTree>
    <p:extLst>
      <p:ext uri="{BB962C8B-B14F-4D97-AF65-F5344CB8AC3E}">
        <p14:creationId xmlns:p14="http://schemas.microsoft.com/office/powerpoint/2010/main" val="2395056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798ED-262F-28C3-2E94-169E2D1625FB}"/>
              </a:ext>
            </a:extLst>
          </p:cNvPr>
          <p:cNvSpPr>
            <a:spLocks noGrp="1"/>
          </p:cNvSpPr>
          <p:nvPr>
            <p:ph type="title"/>
          </p:nvPr>
        </p:nvSpPr>
        <p:spPr/>
        <p:txBody>
          <a:bodyPr>
            <a:normAutofit fontScale="90000"/>
          </a:bodyPr>
          <a:lstStyle/>
          <a:p>
            <a:r>
              <a:rPr lang="en-US" b="1" i="1" dirty="0"/>
              <a:t>Anopheles </a:t>
            </a:r>
            <a:r>
              <a:rPr lang="en-US" b="1" i="1" dirty="0" err="1"/>
              <a:t>stephensi</a:t>
            </a:r>
            <a:r>
              <a:rPr lang="en-US" b="1" i="1" dirty="0"/>
              <a:t>: </a:t>
            </a:r>
            <a:br>
              <a:rPr lang="en-US" i="1" dirty="0"/>
            </a:br>
            <a:r>
              <a:rPr lang="en-US" dirty="0"/>
              <a:t>a new Threat to urban areas</a:t>
            </a:r>
          </a:p>
        </p:txBody>
      </p:sp>
      <p:sp>
        <p:nvSpPr>
          <p:cNvPr id="3" name="Content Placeholder 2">
            <a:extLst>
              <a:ext uri="{FF2B5EF4-FFF2-40B4-BE49-F238E27FC236}">
                <a16:creationId xmlns:a16="http://schemas.microsoft.com/office/drawing/2014/main" id="{26C50B48-6F54-02EC-67A8-73F60614A1B3}"/>
              </a:ext>
            </a:extLst>
          </p:cNvPr>
          <p:cNvSpPr>
            <a:spLocks noGrp="1"/>
          </p:cNvSpPr>
          <p:nvPr>
            <p:ph idx="1"/>
          </p:nvPr>
        </p:nvSpPr>
        <p:spPr>
          <a:xfrm>
            <a:off x="251520" y="1461320"/>
            <a:ext cx="8681896" cy="5352055"/>
          </a:xfrm>
        </p:spPr>
        <p:txBody>
          <a:bodyPr>
            <a:normAutofit fontScale="92500"/>
          </a:bodyPr>
          <a:lstStyle/>
          <a:p>
            <a:r>
              <a:rPr lang="en-US" b="1" dirty="0"/>
              <a:t>A. gambiae (the classic African vector), </a:t>
            </a:r>
            <a:r>
              <a:rPr lang="en-US" dirty="0"/>
              <a:t>A </a:t>
            </a:r>
            <a:r>
              <a:rPr lang="en-US" dirty="0" err="1"/>
              <a:t>coluzzii</a:t>
            </a:r>
            <a:r>
              <a:rPr lang="en-US" dirty="0"/>
              <a:t>, A </a:t>
            </a:r>
            <a:r>
              <a:rPr lang="en-US" dirty="0" err="1"/>
              <a:t>funestis</a:t>
            </a:r>
            <a:r>
              <a:rPr lang="en-US" dirty="0"/>
              <a:t>, and A </a:t>
            </a:r>
            <a:r>
              <a:rPr lang="en-US" dirty="0" err="1"/>
              <a:t>arabiensis</a:t>
            </a:r>
            <a:r>
              <a:rPr lang="en-US" dirty="0"/>
              <a:t> all predominate in rural areas</a:t>
            </a:r>
          </a:p>
          <a:p>
            <a:r>
              <a:rPr lang="en-US" b="1" i="1" dirty="0"/>
              <a:t>Anopheles </a:t>
            </a:r>
            <a:r>
              <a:rPr lang="en-US" b="1" i="1" dirty="0" err="1"/>
              <a:t>stephensi</a:t>
            </a:r>
            <a:r>
              <a:rPr lang="en-US" b="1" i="1" dirty="0"/>
              <a:t> </a:t>
            </a:r>
            <a:r>
              <a:rPr lang="en-US" dirty="0"/>
              <a:t>from south Asia became associated in 2012 with </a:t>
            </a:r>
            <a:r>
              <a:rPr lang="en-US" u="sng" dirty="0"/>
              <a:t>urban malaria outbreaks</a:t>
            </a:r>
            <a:r>
              <a:rPr lang="en-US" dirty="0"/>
              <a:t> in Ethiopia and Sudan and is now spreading to many African cities.</a:t>
            </a:r>
          </a:p>
          <a:p>
            <a:r>
              <a:rPr lang="en-US" dirty="0"/>
              <a:t>This mosquito’s range included Asia, Arabia, and the horn of Africa but it promises to be a major future vector in many African cities. It is “urban adapted.”</a:t>
            </a:r>
          </a:p>
          <a:p>
            <a:r>
              <a:rPr lang="en-US" i="1" dirty="0"/>
              <a:t>A </a:t>
            </a:r>
            <a:r>
              <a:rPr lang="en-US" i="1" dirty="0" err="1"/>
              <a:t>stephensi</a:t>
            </a:r>
            <a:r>
              <a:rPr lang="en-US" i="1" dirty="0"/>
              <a:t> </a:t>
            </a:r>
            <a:r>
              <a:rPr lang="en-US" dirty="0"/>
              <a:t>can thrive in cities and needs minimal water to reproduce. 40% of Africans live in urban centers which have been less vulnerable until now. Urban malaria threat!!</a:t>
            </a:r>
          </a:p>
          <a:p>
            <a:r>
              <a:rPr lang="en-US" dirty="0"/>
              <a:t>This species bites both indoors and outdoors and is very </a:t>
            </a:r>
            <a:r>
              <a:rPr lang="en-US" u="sng" dirty="0"/>
              <a:t>resistant </a:t>
            </a:r>
            <a:r>
              <a:rPr lang="en-US" dirty="0"/>
              <a:t>to several classes of insecticides.</a:t>
            </a:r>
          </a:p>
          <a:p>
            <a:r>
              <a:rPr lang="en-US" dirty="0"/>
              <a:t>In short, it is a super mosquito!</a:t>
            </a:r>
          </a:p>
        </p:txBody>
      </p:sp>
    </p:spTree>
    <p:extLst>
      <p:ext uri="{BB962C8B-B14F-4D97-AF65-F5344CB8AC3E}">
        <p14:creationId xmlns:p14="http://schemas.microsoft.com/office/powerpoint/2010/main" val="27663429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2242</TotalTime>
  <Words>4681</Words>
  <Application>Microsoft Office PowerPoint</Application>
  <PresentationFormat>On-screen Show (4:3)</PresentationFormat>
  <Paragraphs>371</Paragraphs>
  <Slides>48</Slides>
  <Notes>3</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Andalus</vt:lpstr>
      <vt:lpstr>Arial</vt:lpstr>
      <vt:lpstr>Book Antiqua</vt:lpstr>
      <vt:lpstr>Calibri</vt:lpstr>
      <vt:lpstr>Century Gothic</vt:lpstr>
      <vt:lpstr>Symbol</vt:lpstr>
      <vt:lpstr>Tahoma</vt:lpstr>
      <vt:lpstr>Times New Roman</vt:lpstr>
      <vt:lpstr>Wingdings 2</vt:lpstr>
      <vt:lpstr>Apothecary</vt:lpstr>
      <vt:lpstr>Malaria prevention in Expatriates and Missionaries</vt:lpstr>
      <vt:lpstr>Malaria prevention Objectives</vt:lpstr>
      <vt:lpstr>What’s happening with Malaria?</vt:lpstr>
      <vt:lpstr>Malaria </vt:lpstr>
      <vt:lpstr>PowerPoint Presentation</vt:lpstr>
      <vt:lpstr>VECTOR: Anopheles Mosquito</vt:lpstr>
      <vt:lpstr>PowerPoint Presentation</vt:lpstr>
      <vt:lpstr>Stop malaria at its source: Eliminate Breeding Grounds</vt:lpstr>
      <vt:lpstr>Anopheles stephensi:  a new Threat to urban areas</vt:lpstr>
      <vt:lpstr>5 Human Malaria Species</vt:lpstr>
      <vt:lpstr>PowerPoint Presentation</vt:lpstr>
      <vt:lpstr>P. falciparum</vt:lpstr>
      <vt:lpstr>P vivax</vt:lpstr>
      <vt:lpstr>P. vivax</vt:lpstr>
      <vt:lpstr>Classic Malaria Symptoms</vt:lpstr>
      <vt:lpstr>FALCIPARUM MALARIA complications</vt:lpstr>
      <vt:lpstr>P. Falciparum KEY Summary</vt:lpstr>
      <vt:lpstr>This is your Brain on malaria: capillary occlusion in P. falciparum</vt:lpstr>
      <vt:lpstr>Questions to Ask before going</vt:lpstr>
      <vt:lpstr>Determining your risk</vt:lpstr>
      <vt:lpstr>India TRAVAX Map: risk stratification by region and      season </vt:lpstr>
      <vt:lpstr>What Works for Malaria Prevention?</vt:lpstr>
      <vt:lpstr>PowerPoint Presentation</vt:lpstr>
      <vt:lpstr>MALARIA prevention</vt:lpstr>
      <vt:lpstr>Diagnosing  MALARIA</vt:lpstr>
      <vt:lpstr>Rapid Diagnostic Tests for Malaria</vt:lpstr>
      <vt:lpstr>Point of care testing</vt:lpstr>
      <vt:lpstr>Thin and Thick smears</vt:lpstr>
      <vt:lpstr>Common MALARIA medications</vt:lpstr>
      <vt:lpstr>Prophylactic malaria Medications</vt:lpstr>
      <vt:lpstr>What About mefloquine prophylaxis?</vt:lpstr>
      <vt:lpstr>Malaria prophylaxis in pregnancy</vt:lpstr>
      <vt:lpstr>SELF TREATMENT OPTIONs for mild to Moderate malaria</vt:lpstr>
      <vt:lpstr>MALARIA Treatment</vt:lpstr>
      <vt:lpstr>Coartem (ACT) Treatment Option: now approved in U.S. for rx(2009)and an alternative to Malarone NOT USED FOR PROPHYLAXIS!</vt:lpstr>
      <vt:lpstr>PowerPoint Presentation</vt:lpstr>
      <vt:lpstr>Atovaquone-proguanil 250/100 (Malarone)</vt:lpstr>
      <vt:lpstr>Malaria in the Traveler</vt:lpstr>
      <vt:lpstr>Prevention and prophylaxis Summary</vt:lpstr>
      <vt:lpstr>What Returning Travelers Should Know</vt:lpstr>
      <vt:lpstr>The A,B,C,D of Malaria Prevention</vt:lpstr>
      <vt:lpstr>Immunity and immunization</vt:lpstr>
      <vt:lpstr>Bottom line Advice</vt:lpstr>
      <vt:lpstr>Words to Heed</vt:lpstr>
      <vt:lpstr>Malaria Resources</vt:lpstr>
      <vt:lpstr>Malaria references</vt:lpstr>
      <vt:lpstr>Malaria STUDY Questions</vt:lpstr>
      <vt:lpstr>Answers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Malaria</dc:title>
  <dc:creator>Patrick</dc:creator>
  <cp:lastModifiedBy>Gregory Juckett</cp:lastModifiedBy>
  <cp:revision>107</cp:revision>
  <dcterms:created xsi:type="dcterms:W3CDTF">2012-10-04T04:35:43Z</dcterms:created>
  <dcterms:modified xsi:type="dcterms:W3CDTF">2023-11-08T04:46:20Z</dcterms:modified>
</cp:coreProperties>
</file>