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0" r:id="rId2"/>
    <p:sldMasterId id="2147483713" r:id="rId3"/>
    <p:sldMasterId id="2147483726" r:id="rId4"/>
    <p:sldMasterId id="2147483751" r:id="rId5"/>
    <p:sldMasterId id="2147483763" r:id="rId6"/>
    <p:sldMasterId id="2147483775" r:id="rId7"/>
    <p:sldMasterId id="2147483787" r:id="rId8"/>
    <p:sldMasterId id="2147483799" r:id="rId9"/>
    <p:sldMasterId id="2147483811" r:id="rId10"/>
    <p:sldMasterId id="2147483823" r:id="rId11"/>
    <p:sldMasterId id="2147483847" r:id="rId12"/>
    <p:sldMasterId id="2147483859" r:id="rId13"/>
    <p:sldMasterId id="2147483871" r:id="rId14"/>
    <p:sldMasterId id="2147483883" r:id="rId15"/>
    <p:sldMasterId id="2147483895" r:id="rId16"/>
  </p:sldMasterIdLst>
  <p:notesMasterIdLst>
    <p:notesMasterId r:id="rId104"/>
  </p:notesMasterIdLst>
  <p:handoutMasterIdLst>
    <p:handoutMasterId r:id="rId105"/>
  </p:handoutMasterIdLst>
  <p:sldIdLst>
    <p:sldId id="335" r:id="rId17"/>
    <p:sldId id="336" r:id="rId18"/>
    <p:sldId id="337" r:id="rId19"/>
    <p:sldId id="355" r:id="rId20"/>
    <p:sldId id="356" r:id="rId21"/>
    <p:sldId id="357" r:id="rId22"/>
    <p:sldId id="358" r:id="rId23"/>
    <p:sldId id="359" r:id="rId24"/>
    <p:sldId id="363" r:id="rId25"/>
    <p:sldId id="364" r:id="rId26"/>
    <p:sldId id="362" r:id="rId27"/>
    <p:sldId id="361" r:id="rId28"/>
    <p:sldId id="360" r:id="rId29"/>
    <p:sldId id="338" r:id="rId30"/>
    <p:sldId id="366" r:id="rId31"/>
    <p:sldId id="413" r:id="rId32"/>
    <p:sldId id="368" r:id="rId33"/>
    <p:sldId id="369" r:id="rId34"/>
    <p:sldId id="339" r:id="rId35"/>
    <p:sldId id="371" r:id="rId36"/>
    <p:sldId id="374" r:id="rId37"/>
    <p:sldId id="375" r:id="rId38"/>
    <p:sldId id="376" r:id="rId39"/>
    <p:sldId id="377" r:id="rId40"/>
    <p:sldId id="372" r:id="rId41"/>
    <p:sldId id="373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81" r:id="rId58"/>
    <p:sldId id="378" r:id="rId59"/>
    <p:sldId id="379" r:id="rId60"/>
    <p:sldId id="380" r:id="rId61"/>
    <p:sldId id="382" r:id="rId62"/>
    <p:sldId id="383" r:id="rId63"/>
    <p:sldId id="384" r:id="rId64"/>
    <p:sldId id="385" r:id="rId65"/>
    <p:sldId id="396" r:id="rId66"/>
    <p:sldId id="388" r:id="rId67"/>
    <p:sldId id="294" r:id="rId68"/>
    <p:sldId id="297" r:id="rId69"/>
    <p:sldId id="298" r:id="rId70"/>
    <p:sldId id="299" r:id="rId71"/>
    <p:sldId id="300" r:id="rId72"/>
    <p:sldId id="301" r:id="rId73"/>
    <p:sldId id="302" r:id="rId74"/>
    <p:sldId id="303" r:id="rId75"/>
    <p:sldId id="306" r:id="rId76"/>
    <p:sldId id="308" r:id="rId77"/>
    <p:sldId id="309" r:id="rId78"/>
    <p:sldId id="397" r:id="rId79"/>
    <p:sldId id="314" r:id="rId80"/>
    <p:sldId id="315" r:id="rId81"/>
    <p:sldId id="317" r:id="rId82"/>
    <p:sldId id="316" r:id="rId83"/>
    <p:sldId id="410" r:id="rId84"/>
    <p:sldId id="411" r:id="rId85"/>
    <p:sldId id="324" r:id="rId86"/>
    <p:sldId id="325" r:id="rId87"/>
    <p:sldId id="393" r:id="rId88"/>
    <p:sldId id="322" r:id="rId89"/>
    <p:sldId id="320" r:id="rId90"/>
    <p:sldId id="321" r:id="rId91"/>
    <p:sldId id="398" r:id="rId92"/>
    <p:sldId id="399" r:id="rId93"/>
    <p:sldId id="407" r:id="rId94"/>
    <p:sldId id="408" r:id="rId95"/>
    <p:sldId id="400" r:id="rId96"/>
    <p:sldId id="401" r:id="rId97"/>
    <p:sldId id="404" r:id="rId98"/>
    <p:sldId id="405" r:id="rId99"/>
    <p:sldId id="406" r:id="rId100"/>
    <p:sldId id="412" r:id="rId101"/>
    <p:sldId id="333" r:id="rId102"/>
    <p:sldId id="334" r:id="rId10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AD"/>
    <a:srgbClr val="000000"/>
    <a:srgbClr val="003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354" autoAdjust="0"/>
    <p:restoredTop sz="94673" autoAdjust="0"/>
  </p:normalViewPr>
  <p:slideViewPr>
    <p:cSldViewPr snapToGrid="0">
      <p:cViewPr varScale="1">
        <p:scale>
          <a:sx n="74" d="100"/>
          <a:sy n="74" d="100"/>
        </p:scale>
        <p:origin x="-1362" y="-90"/>
      </p:cViewPr>
      <p:guideLst>
        <p:guide orient="horz" pos="432"/>
        <p:guide orient="horz" pos="3888"/>
        <p:guide orient="horz" pos="3456"/>
        <p:guide orient="horz" pos="864"/>
        <p:guide orient="horz" pos="1728"/>
        <p:guide orient="horz" pos="2592"/>
        <p:guide pos="416"/>
        <p:guide pos="5344"/>
        <p:guide pos="4939"/>
        <p:guide pos="821"/>
        <p:guide pos="1648"/>
        <p:guide pos="4112"/>
        <p:guide pos="3296"/>
        <p:guide pos="24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260"/>
    </p:cViewPr>
  </p:sorterViewPr>
  <p:notesViewPr>
    <p:cSldViewPr snapToGrid="0">
      <p:cViewPr varScale="1">
        <p:scale>
          <a:sx n="98" d="100"/>
          <a:sy n="98" d="100"/>
        </p:scale>
        <p:origin x="-3564" y="-96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87" Type="http://schemas.openxmlformats.org/officeDocument/2006/relationships/slide" Target="slides/slide71.xml"/><Relationship Id="rId102" Type="http://schemas.openxmlformats.org/officeDocument/2006/relationships/slide" Target="slides/slide8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theme" Target="theme/theme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tableStyles" Target="tableStyles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CF0454D-96E9-4115-B8BD-78044CBA294D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9D2ACFEE-355D-445A-96A3-A1EAC1D43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9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C35CAF4-D5C3-488B-A0D3-6AD90372929E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88C03AA-59EF-47EA-B3B2-D6A9A0095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6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602" indent="-2886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4773" indent="-23095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6682" indent="-23095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8591" indent="-230955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0500" indent="-230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2410" indent="-230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4319" indent="-230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26228" indent="-230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E6827A-151B-4E96-8A26-FEB4B7BA827C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CCA4-54C0-4B2A-9FD5-36CC7D2F3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2E6A-AA3A-4299-922B-85EA60FBD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64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63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5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77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94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83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311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734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033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027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D72F-A756-460A-992A-C5B567699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056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474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12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045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126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085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564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04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403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739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0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5E66-A2F5-4881-8F8A-290819555F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99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916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070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036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81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811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765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9978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6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499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0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CE55-2DB7-463C-8A2B-076743F2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37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128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434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612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8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733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72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981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8975" y="2590800"/>
            <a:ext cx="7767638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99EB2D-EE9D-458D-A023-9BDF56485A88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  <p:pic>
        <p:nvPicPr>
          <p:cNvPr id="96263" name="Picture 7" descr="MC-G214 15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81910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40EAB-ABFB-4516-B715-2C8F8AEEA529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793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E4449-22F8-4FE1-B4ED-2333E7972CF2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692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24C24-EAD4-46E9-9DC7-33C5A77FE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47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F6D49-DC83-4032-B22A-5FBB1E427842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0154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5BB-079B-45D0-95AB-1FBAC7372D61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5146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7B834-4356-44BD-A61D-A5B3EC09712C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646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43494-692B-4294-A8D6-53E7A84483A1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0829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22E42-D4D8-4EE0-A17C-951F9FA8C7EF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35145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9DB8-4886-4B29-86B0-4D1F7043F376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4086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E6A8-1303-4110-B1BF-4D2D778DB7AF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17049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09EF9-3249-4EBD-B2FE-733BBD521972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4803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6C68-38A1-4DE8-89A9-CAD1E7CC8D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725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3D5F-D22E-4B27-AFD6-938134CB57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44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B4CB-68AC-4879-9D60-34FCF62C2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98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C57-A838-4BF9-AA33-5299549CE4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50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A4B4-FE4D-480F-B64D-AA51EBB207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190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89AC-45E8-4F85-8382-D220429F11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618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E191-7997-4966-9138-58DAB6B31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2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9251-F7F7-4C37-9917-9DAFA904F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6898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FFB6-C400-4BF6-9DF1-1B269EDE8B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789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E358A-BC6B-40F7-8F3F-BCB19A108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44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A4F3-2578-4E62-BE69-5D6EB5C27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796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2132-6441-4C98-B08B-233D67F9D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625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8975" y="2590800"/>
            <a:ext cx="7767638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62FC1F-E37C-4D11-9609-119031A71693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  <p:pic>
        <p:nvPicPr>
          <p:cNvPr id="96263" name="Picture 7" descr="MC-G214 15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777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5EAC9-B594-45B8-868B-BEB5B1021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71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9183-EBB7-4E49-8A0C-2C83E5043114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58069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BBE64-4416-4AC1-9B29-999DC02E9151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781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3ACB2-A28A-4262-BB0F-0BB94BFEA62C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0957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3246E-94BE-4AE8-94DF-D67C4539B388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1034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D603-32C2-4E4E-8517-68BAE75FE4C4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1377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7668F-3C6F-4899-86E2-8EA78AE8256F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12737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77E00-ED20-49CA-A802-2FCB610EB5EA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4454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97F9-ADE8-42B0-BD9F-25B9CFC4215C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2173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592A-5397-420F-98A3-74804C5C48D8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42173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61C34-D5C3-46E6-A971-7F0E131E3DB9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3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328C9-D602-44EF-8CCB-39EE03F86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56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16147-FC0C-4388-88A6-481EA5CB42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618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C9C33-0CC8-44AD-9755-06E622C32E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709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7D480-8629-42CC-86EE-20C8342D3F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35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3DA1-FDC4-434B-8087-CB769C7EC20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1388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06E78-9501-4581-8503-7967599477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565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5038-459F-4279-B7F8-2D0BE22490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746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BA437-1B73-406F-8B36-058D95CB0E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83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1BB95-ABB5-46FE-BABB-DFD55A3971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554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863D4-F905-4732-96DA-B4D57EC59C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541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B8897-71AE-4CBF-93D7-2D89748A3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3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1B82-250B-4F84-80A0-30E27F75F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311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3CDCC-CF8C-4FF6-A344-7F74AA401A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92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F8D309-1E80-4660-B0C4-0DF5486D3C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60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8C7A-E063-49D5-9EB5-482759F65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1310E-4F41-405A-9DDC-D8365408A0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DE72-3056-4583-8ACB-A57B9B75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2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31B-3469-48D6-A45D-E7800D400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9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B295-9AAE-4ED5-8F36-116644094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61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1134-3D53-4031-9FB9-660A94FB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6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510A4-50C2-4161-8108-F1925CB35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24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10E8-7000-441D-9AA1-B9C3DCE74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D2C1-2D93-4754-AA82-0603A7AF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3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4679-AB61-4B3E-B321-BCE85C0CA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60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956-E48D-448D-B9EA-A8BAB48A3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AEB6-3743-4696-B4A5-863FB2A91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2D5C-7123-4C2D-BF80-6551C6FA12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22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FA1E-455E-4AE4-AB5A-C64E9D4B1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79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ABD1-EDEE-48B4-BF3C-B2A3D98A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0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ADCA-BFCB-4162-B2EE-3D9ED2988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0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1198-5BEE-40F3-B31D-15958527C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2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FDE2-FEE0-4FD0-A917-F279A7B26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0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BA65-719C-4151-B43F-F8C8FACD6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11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F380B-1281-43D1-B70E-B8BA30980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9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572000"/>
            <a:ext cx="7772400" cy="13716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8975" y="2590800"/>
            <a:ext cx="7767638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301F1F-B1AB-45B3-B820-D8FD740393B9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  <p:pic>
        <p:nvPicPr>
          <p:cNvPr id="358407" name="Picture 7" descr="MC-G214 150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1953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D07E-2793-42C8-A048-936B5D4D666A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39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303A7-EE2C-48A7-B8CC-9FC34C75A262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47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FB50-B648-4F59-AFD1-5D73F159E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40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810000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DB-EB70-4EDB-B43F-9F5559BA7724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918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F7439-53BA-46C2-BF78-69392DB5BC8F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049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17BB6-821A-4F32-9BA6-7DCF5A36704E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493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FBA30-99F1-4265-A3A1-1122A8BBBE99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00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F9CC-A56C-46A3-A774-A10B1AF166BF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73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1E0A6-7F8A-4F5F-BB06-95DAF5D809DB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377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1346-5FA8-4D1E-A311-37DD12D89000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014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8788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4C6BC-7217-4A35-9F1D-636BC07713E4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902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39900"/>
            <a:ext cx="3810000" cy="4662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9900"/>
            <a:ext cx="3810000" cy="4662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62088" y="6553200"/>
            <a:ext cx="1462087" cy="1524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66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fld id="{907BAD78-64B1-4448-B4AA-DBA5F142A606}" type="slidenum">
              <a:rPr lang="en-US" altLang="en-US">
                <a:solidFill>
                  <a:srgbClr val="6699FF"/>
                </a:solidFill>
              </a:rPr>
              <a:pPr/>
              <a:t>‹#›</a:t>
            </a:fld>
            <a:endParaRPr lang="en-US" altLang="en-US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6769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6C68-38A1-4DE8-89A9-CAD1E7CC8D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72290-C029-4042-A4BA-B5A43CC98E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9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3D5F-D22E-4B27-AFD6-938134CB57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10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C57-A838-4BF9-AA33-5299549CE4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88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A4B4-FE4D-480F-B64D-AA51EBB207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06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89AC-45E8-4F85-8382-D220429F11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97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E191-7997-4966-9138-58DAB6B31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466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9251-F7F7-4C37-9917-9DAFA904F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FFB6-C400-4BF6-9DF1-1B269EDE8B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73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E358A-BC6B-40F7-8F3F-BCB19A108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70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A4F3-2578-4E62-BE69-5D6EB5C27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46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2132-6441-4C98-B08B-233D67F9D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955FE-004B-4275-A195-FA4F740EA0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62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51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0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17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29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70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70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53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26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21AA-7D4B-4C15-94D3-0B940D276C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1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30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6C68-38A1-4DE8-89A9-CAD1E7CC8D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80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A3D5F-D22E-4B27-AFD6-938134CB57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23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7C57-A838-4BF9-AA33-5299549CE4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77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7A4B4-FE4D-480F-B64D-AA51EBB207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789AC-45E8-4F85-8382-D220429F11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591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7E191-7997-4966-9138-58DAB6B31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920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79251-F7F7-4C37-9917-9DAFA904FE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70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FFB6-C400-4BF6-9DF1-1B269EDE8B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127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E358A-BC6B-40F7-8F3F-BCB19A1086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4A27D-FB53-4F3D-A4F6-7D1F54E7DE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81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7A4F3-2578-4E62-BE69-5D6EB5C270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13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82132-6441-4C98-B08B-233D67F9D2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33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83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494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42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824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1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55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600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EAA5-76E0-40F7-B23D-E374A13CB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7FAE-788F-43D5-9F02-B837E2288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32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5D96-DE97-432F-8C26-6457EF372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AF19-6E78-4F09-92BC-7E00EBC3CC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62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539A-8DB5-407E-B2E9-DB00AB0EA0B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3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A5FF9-71B2-40C0-8D28-E3B16FCA04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0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0514D-3B25-4386-AEE3-0FB4572886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26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10B05-EEC7-4D8A-9D73-763C37EA53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93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5B960-4794-41D2-94C0-2AC5BD744D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4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8CFD-9D7C-4D90-93AE-929153709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C468-3DFB-457C-AE16-6F4DE64F983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81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0EBA-5A46-4953-A0A9-B8D06A57E6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4FD97-6DD6-4AA4-BB75-9F2E700AA1E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1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9900"/>
            <a:ext cx="77724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folHlink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057DE5-D986-41A0-8A3D-C41F9C0C6CBB}" type="slidenum">
              <a:rPr lang="en-US" altLang="en-US" smtClean="0">
                <a:solidFill>
                  <a:srgbClr val="66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6699FF"/>
              </a:solidFill>
            </a:endParaRPr>
          </a:p>
        </p:txBody>
      </p:sp>
      <p:pic>
        <p:nvPicPr>
          <p:cNvPr id="95239" name="Picture 7" descr="MC-G214 150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81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3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20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78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352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24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9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6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64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B32C2-8B1F-4892-A071-9CC9C31BF4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1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9900"/>
            <a:ext cx="77724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folHlink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4DC6F-A80B-4156-9135-939641EF9F69}" type="slidenum">
              <a:rPr lang="en-US" altLang="en-US" smtClean="0">
                <a:solidFill>
                  <a:srgbClr val="66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6699FF"/>
              </a:solidFill>
            </a:endParaRPr>
          </a:p>
        </p:txBody>
      </p:sp>
      <p:pic>
        <p:nvPicPr>
          <p:cNvPr id="95239" name="Picture 7" descr="MC-G214 150"/>
          <p:cNvPicPr>
            <a:picLocks noChangeAspect="1" noChangeArrowheads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90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3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20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78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352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24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9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6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64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0EBF11-C67E-4FB1-AECF-C30247744B0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7B9A62-32D4-45CC-A2A6-8F5492DE90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12340-714A-476E-A505-DA58A76168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39900"/>
            <a:ext cx="7772400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62088" y="6553200"/>
            <a:ext cx="14620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chemeClr val="folHlin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solidFill>
                  <a:schemeClr val="folHlin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6699FF"/>
              </a:solidFill>
            </a:endParaRPr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folHlink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C16CD8-80E4-4665-85E1-C70DBB5E8C5C}" type="slidenum">
              <a:rPr lang="en-US" altLang="en-US" smtClean="0">
                <a:solidFill>
                  <a:srgbClr val="6699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6699FF"/>
              </a:solidFill>
            </a:endParaRPr>
          </a:p>
        </p:txBody>
      </p:sp>
      <p:pic>
        <p:nvPicPr>
          <p:cNvPr id="357383" name="Picture 7" descr="MC-G214 150"/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437313"/>
            <a:ext cx="1050925" cy="265112"/>
          </a:xfrm>
          <a:prstGeom prst="rect">
            <a:avLst/>
          </a:prstGeom>
          <a:noFill/>
          <a:ln>
            <a:noFill/>
          </a:ln>
          <a:effectLst>
            <a:outerShdw dist="22" dir="12821404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0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4163" indent="-284163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63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320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78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352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924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96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068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64000" indent="-2921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B32C2-8B1F-4892-A071-9CC9C31BF4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0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B32C2-8B1F-4892-A071-9CC9C31BF4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6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FA5A97-7C37-4384-B6F2-BE0799E0D9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2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18.jpe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1282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</a:rPr>
              <a:t>Malaria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Global Missions Health Conference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Louisville, Kentucky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November 2014</a:t>
            </a:r>
          </a:p>
          <a:p>
            <a:pPr algn="ctr" eaLnBrk="1" hangingPunct="1"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f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ischer.phil@mayo.edu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Animal?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2130"/>
            <a:ext cx="9143999" cy="422427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Bat?		Ebola		~13,000 cases in 2014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Dog?		Rabies	~55,000 cases/year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Animal?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2130"/>
            <a:ext cx="9143999" cy="422427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Bat?		Ebola		~13,000 cases in 2014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Dog?		Rabies	~55,000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Mosquito?	YF		~200k cases, 30k deaths/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Dengue	~50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JEV		~75k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Chikungunya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 	now in Europe and America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Malaria	~200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		~1700 deaths/day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Animal?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2130"/>
            <a:ext cx="9143999" cy="422427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Bat?		Ebola		~13,000 cases in 2014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Dog?		Rabies	~55,000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Mosquito?	YF		~200k cases, 30k deaths/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Dengue	~50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JEV		~75k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Chikungunya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 	now in Europe and America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Malaria	~200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		~1700 deaths/day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Human?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Animal?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2130"/>
            <a:ext cx="9143999" cy="422427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Bat?		Ebola		~13,000 cases in 2014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Dog?		Rabies	~55,000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Mosquito?	YF		~200k cases, 30k deaths/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Dengue	~50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JEV		~75k cases/year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Chikungunya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 	now in Europe and America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Malaria	~200 million cases/</a:t>
            </a:r>
            <a:r>
              <a:rPr lang="en-US" alt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yr</a:t>
            </a: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					~1700 deaths/day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Comic Sans MS" pitchFamily="66" charset="0"/>
              </a:rPr>
              <a:t>Serpent?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Vector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2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 sz="3000" i="1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US" altLang="en-US" sz="3000" i="1">
                <a:solidFill>
                  <a:schemeClr val="bg1"/>
                </a:solidFill>
                <a:latin typeface="Comic Sans MS" pitchFamily="66" charset="0"/>
              </a:rPr>
              <a:t>Not only poor people should experience this…</a:t>
            </a:r>
          </a:p>
        </p:txBody>
      </p:sp>
      <p:pic>
        <p:nvPicPr>
          <p:cNvPr id="382983" name="Picture 7" descr="article-1136463-034F113A000005DC-75_468x3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4577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latin typeface="Comic Sans MS" pitchFamily="66" charset="0"/>
              </a:rPr>
              <a:t>g</a:t>
            </a:r>
            <a:r>
              <a:rPr lang="en-US" altLang="en-US" dirty="0" smtClean="0">
                <a:solidFill>
                  <a:srgbClr val="FFFF00"/>
                </a:solidFill>
                <a:latin typeface="Comic Sans MS" pitchFamily="66" charset="0"/>
              </a:rPr>
              <a:t>ood news</a:t>
            </a:r>
            <a:endParaRPr lang="en-US" alt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Since turn of millennium…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		only about half as many deaths/year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		~20% drop in number living at risk</a:t>
            </a:r>
          </a:p>
          <a:p>
            <a:pPr algn="r"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itchFamily="66" charset="0"/>
              </a:rPr>
              <a:t>Noor et al.  </a:t>
            </a:r>
            <a:r>
              <a:rPr lang="en-US" altLang="en-US" sz="2000" i="1" dirty="0" smtClean="0">
                <a:solidFill>
                  <a:schemeClr val="bg1"/>
                </a:solidFill>
                <a:latin typeface="Comic Sans MS" pitchFamily="66" charset="0"/>
              </a:rPr>
              <a:t>J Infect Dis</a:t>
            </a:r>
            <a:r>
              <a:rPr lang="en-US" altLang="en-US" sz="2000" dirty="0" smtClean="0">
                <a:solidFill>
                  <a:schemeClr val="bg1"/>
                </a:solidFill>
                <a:latin typeface="Comic Sans MS" pitchFamily="66" charset="0"/>
              </a:rPr>
              <a:t> 383:1739, 2014</a:t>
            </a:r>
            <a:endParaRPr lang="en-US" alt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i="1">
                <a:solidFill>
                  <a:srgbClr val="FFFF00"/>
                </a:solidFill>
                <a:latin typeface="Comic Sans MS" pitchFamily="66" charset="0"/>
              </a:rPr>
              <a:t>Anopheles</a:t>
            </a:r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 Mosquitoes</a:t>
            </a:r>
            <a:endParaRPr lang="en-US" altLang="en-US" i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Females eat blood, not males.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Usually bite from 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dusk to dawn.</a:t>
            </a: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Eat indoors and outside.</a:t>
            </a:r>
          </a:p>
        </p:txBody>
      </p:sp>
    </p:spTree>
    <p:extLst>
      <p:ext uri="{BB962C8B-B14F-4D97-AF65-F5344CB8AC3E}">
        <p14:creationId xmlns:p14="http://schemas.microsoft.com/office/powerpoint/2010/main" val="3858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“Bottoms Up”</a:t>
            </a:r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86055" name="Picture 7" descr="Anopheles gambi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298132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4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Victims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Objectives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79302"/>
            <a:ext cx="8229600" cy="443569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Know about the parasites causing malaria, the insects that transmit malaria, and the people who get malaria.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Be able to prevent and manage malaria during pregnancy, childhood, and travel.</a:t>
            </a:r>
          </a:p>
          <a:p>
            <a:pPr eaLnBrk="1" hangingPunct="1"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  <a:latin typeface="Comic Sans MS" pitchFamily="66" charset="0"/>
              </a:rPr>
              <a:t>Disclosures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:  None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0613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Victims</a:t>
            </a:r>
            <a: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7730" y="1603420"/>
            <a:ext cx="8608453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omic Sans MS" pitchFamily="66" charset="0"/>
              </a:rPr>
              <a:t>Pregnant </a:t>
            </a: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Women</a:t>
            </a: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Malaria in Pregnancy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Insects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Attraction of Mosquitoes to Women</a:t>
            </a:r>
            <a:br>
              <a:rPr lang="en-US" alt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Lindsay et al. </a:t>
            </a:r>
            <a:r>
              <a:rPr lang="en-US" altLang="en-US" sz="2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Lancet</a:t>
            </a: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355:1972, 2000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86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6.3 (pregnant) vs. 3.1 (non-pregnant)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Anopheles</a:t>
            </a:r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in room per night</a:t>
            </a:r>
          </a:p>
        </p:txBody>
      </p:sp>
    </p:spTree>
    <p:extLst>
      <p:ext uri="{BB962C8B-B14F-4D97-AF65-F5344CB8AC3E}">
        <p14:creationId xmlns:p14="http://schemas.microsoft.com/office/powerpoint/2010/main" val="32973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4478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Entry into Bednets by Mosquitoes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140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14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Ansell et al. </a:t>
            </a:r>
            <a:r>
              <a:rPr lang="en-US" altLang="en-US" sz="2800" i="1">
                <a:solidFill>
                  <a:schemeClr val="bg1"/>
                </a:solidFill>
                <a:latin typeface="Comic Sans MS" pitchFamily="66" charset="0"/>
              </a:rPr>
              <a:t>Trans R Soc Trop Med Hyg</a:t>
            </a: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96:113, 2002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1.7 - 4.5 times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more mosquitoes in net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if woman pregnant</a:t>
            </a: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Malaria in Pregnancy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Insects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Pregnant women are</a:t>
            </a:r>
          </a:p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particularly attractive to mosquitoes.</a:t>
            </a:r>
          </a:p>
        </p:txBody>
      </p:sp>
    </p:spTree>
    <p:extLst>
      <p:ext uri="{BB962C8B-B14F-4D97-AF65-F5344CB8AC3E}">
        <p14:creationId xmlns:p14="http://schemas.microsoft.com/office/powerpoint/2010/main" val="388503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0613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Victims</a:t>
            </a:r>
            <a: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7730" y="1603420"/>
            <a:ext cx="8608453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omic Sans MS" pitchFamily="66" charset="0"/>
              </a:rPr>
              <a:t>Pregnant </a:t>
            </a: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Women</a:t>
            </a: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Children				90% of deaths</a:t>
            </a:r>
            <a:endParaRPr lang="en-US" altLang="en-US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30613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Victims</a:t>
            </a:r>
            <a: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7730" y="1603420"/>
            <a:ext cx="8608453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Comic Sans MS" pitchFamily="66" charset="0"/>
              </a:rPr>
              <a:t>Pregnant </a:t>
            </a: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Women</a:t>
            </a: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Children				90% of deaths</a:t>
            </a:r>
            <a:endParaRPr lang="en-US" altLang="en-US" sz="36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Travelers			1500/year in US</a:t>
            </a:r>
            <a: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1800" dirty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2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Once upon a time…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Malari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2893" r="2499" b="5348"/>
          <a:stretch>
            <a:fillRect/>
          </a:stretch>
        </p:blipFill>
        <p:spPr bwMode="auto">
          <a:xfrm>
            <a:off x="228600" y="5334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42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6" name="Picture 2" descr="MomAndBabyOnC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9048" b="4469"/>
          <a:stretch>
            <a:fillRect/>
          </a:stretch>
        </p:blipFill>
        <p:spPr bwMode="auto">
          <a:xfrm>
            <a:off x="381000" y="304800"/>
            <a:ext cx="845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91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The Villains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763000" cy="25908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The newborn had fever during the night, but we gave chloroquine.  The baby is fine now.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7620000" cy="2209800"/>
          </a:xfrm>
        </p:spPr>
        <p:txBody>
          <a:bodyPr/>
          <a:lstStyle/>
          <a:p>
            <a:pPr algn="r"/>
            <a:r>
              <a:rPr lang="en-US" altLang="en-US">
                <a:latin typeface="Comic Sans MS" pitchFamily="66" charset="0"/>
              </a:rPr>
              <a:t>Nurse, on rounds, 1987</a:t>
            </a:r>
          </a:p>
        </p:txBody>
      </p:sp>
    </p:spTree>
    <p:extLst>
      <p:ext uri="{BB962C8B-B14F-4D97-AF65-F5344CB8AC3E}">
        <p14:creationId xmlns:p14="http://schemas.microsoft.com/office/powerpoint/2010/main" val="63990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67638" cy="2590800"/>
          </a:xfrm>
        </p:spPr>
        <p:txBody>
          <a:bodyPr/>
          <a:lstStyle/>
          <a:p>
            <a:pPr algn="l"/>
            <a:r>
              <a:rPr lang="en-US" altLang="en-US">
                <a:latin typeface="Comic Sans MS" pitchFamily="66" charset="0"/>
              </a:rPr>
              <a:t>In indigineous populations, “the incidence of congenital malaria is exceedingly low.”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1371600"/>
          </a:xfrm>
        </p:spPr>
        <p:txBody>
          <a:bodyPr/>
          <a:lstStyle/>
          <a:p>
            <a:pPr algn="l"/>
            <a:r>
              <a:rPr lang="en-US" altLang="en-US" sz="2800">
                <a:latin typeface="Comic Sans MS" pitchFamily="66" charset="0"/>
              </a:rPr>
              <a:t>		   Sir G. Covell</a:t>
            </a:r>
          </a:p>
          <a:p>
            <a:pPr algn="l"/>
            <a:r>
              <a:rPr lang="en-US" altLang="en-US" sz="2800" i="1">
                <a:latin typeface="Comic Sans MS" pitchFamily="66" charset="0"/>
              </a:rPr>
              <a:t>		   Tropical Disease Bulletin</a:t>
            </a:r>
            <a:r>
              <a:rPr lang="en-US" altLang="en-US" sz="2800">
                <a:latin typeface="Comic Sans MS" pitchFamily="66" charset="0"/>
              </a:rPr>
              <a:t> 1950</a:t>
            </a:r>
          </a:p>
        </p:txBody>
      </p:sp>
    </p:spTree>
    <p:extLst>
      <p:ext uri="{BB962C8B-B14F-4D97-AF65-F5344CB8AC3E}">
        <p14:creationId xmlns:p14="http://schemas.microsoft.com/office/powerpoint/2010/main" val="132568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Malari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" r="4425" b="6522"/>
          <a:stretch>
            <a:fillRect/>
          </a:stretch>
        </p:blipFill>
        <p:spPr bwMode="auto">
          <a:xfrm>
            <a:off x="304800" y="457200"/>
            <a:ext cx="85344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28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838200"/>
            <a:ext cx="8763000" cy="25908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The newborn had fever during the night.  The malaria smear was positive, and we gave chloroquine.  The baby is fine now. 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2209800"/>
          </a:xfrm>
        </p:spPr>
        <p:txBody>
          <a:bodyPr/>
          <a:lstStyle/>
          <a:p>
            <a:pPr algn="r"/>
            <a:r>
              <a:rPr lang="en-US" altLang="en-US">
                <a:latin typeface="Comic Sans MS" pitchFamily="66" charset="0"/>
              </a:rPr>
              <a:t>Nurse, on rounds, 1987</a:t>
            </a:r>
          </a:p>
        </p:txBody>
      </p:sp>
    </p:spTree>
    <p:extLst>
      <p:ext uri="{BB962C8B-B14F-4D97-AF65-F5344CB8AC3E}">
        <p14:creationId xmlns:p14="http://schemas.microsoft.com/office/powerpoint/2010/main" val="3398982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Malari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1151" r="5084" b="6369"/>
          <a:stretch>
            <a:fillRect/>
          </a:stretch>
        </p:blipFill>
        <p:spPr bwMode="auto">
          <a:xfrm>
            <a:off x="152400" y="457200"/>
            <a:ext cx="883920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8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67638" cy="52578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Stop.</a:t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/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>Look.</a:t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/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>Listen.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1371600"/>
          </a:xfrm>
        </p:spPr>
        <p:txBody>
          <a:bodyPr/>
          <a:lstStyle/>
          <a:p>
            <a:pPr algn="l"/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3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Malari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6372" r="4311" b="9395"/>
          <a:stretch>
            <a:fillRect/>
          </a:stretch>
        </p:blipFill>
        <p:spPr bwMode="auto">
          <a:xfrm>
            <a:off x="228600" y="609600"/>
            <a:ext cx="86868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29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67638" cy="3429000"/>
          </a:xfrm>
        </p:spPr>
        <p:txBody>
          <a:bodyPr/>
          <a:lstStyle/>
          <a:p>
            <a:r>
              <a:rPr lang="en-US" altLang="en-US">
                <a:latin typeface="Comic Sans MS" pitchFamily="66" charset="0"/>
              </a:rPr>
              <a:t>What </a:t>
            </a:r>
            <a:r>
              <a:rPr lang="en-US" altLang="en-US" i="1">
                <a:latin typeface="Comic Sans MS" pitchFamily="66" charset="0"/>
              </a:rPr>
              <a:t>are</a:t>
            </a:r>
            <a:r>
              <a:rPr lang="en-US" altLang="en-US">
                <a:latin typeface="Comic Sans MS" pitchFamily="66" charset="0"/>
              </a:rPr>
              <a:t> the effects</a:t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/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>of maternal malaria</a:t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/>
            </a:r>
            <a:br>
              <a:rPr lang="en-US" altLang="en-US">
                <a:latin typeface="Comic Sans MS" pitchFamily="66" charset="0"/>
              </a:rPr>
            </a:br>
            <a:r>
              <a:rPr lang="en-US" altLang="en-US">
                <a:latin typeface="Comic Sans MS" pitchFamily="66" charset="0"/>
              </a:rPr>
              <a:t>on newborns?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962400"/>
            <a:ext cx="7772400" cy="1371600"/>
          </a:xfrm>
        </p:spPr>
        <p:txBody>
          <a:bodyPr/>
          <a:lstStyle/>
          <a:p>
            <a:pPr algn="l"/>
            <a:endParaRPr lang="en-US" alt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6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Malaria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6216" r="4274" b="7307"/>
          <a:stretch>
            <a:fillRect/>
          </a:stretch>
        </p:blipFill>
        <p:spPr bwMode="auto">
          <a:xfrm>
            <a:off x="228600" y="457200"/>
            <a:ext cx="8686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84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304800"/>
            <a:ext cx="7767637" cy="2590800"/>
          </a:xfrm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305800" cy="45720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>
                <a:solidFill>
                  <a:srgbClr val="FFFF00"/>
                </a:solidFill>
                <a:latin typeface="Comic Sans MS" pitchFamily="66" charset="0"/>
              </a:rPr>
              <a:t>Fever?</a:t>
            </a:r>
          </a:p>
          <a:p>
            <a:pPr algn="l">
              <a:lnSpc>
                <a:spcPct val="80000"/>
              </a:lnSpc>
            </a:pPr>
            <a:endParaRPr lang="en-US" altLang="en-US">
              <a:latin typeface="Comic Sans MS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66" charset="0"/>
              </a:rPr>
              <a:t>	36 of 297 newborns with parasites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66" charset="0"/>
              </a:rPr>
              <a:t>	18 of 297 newborns with fever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66" charset="0"/>
              </a:rPr>
              <a:t>		6 of 18 with parasites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66" charset="0"/>
              </a:rPr>
              <a:t>		Fever ~ Parasitemia (RR 3.4)</a:t>
            </a:r>
          </a:p>
          <a:p>
            <a:pPr algn="l">
              <a:lnSpc>
                <a:spcPct val="80000"/>
              </a:lnSpc>
            </a:pPr>
            <a:r>
              <a:rPr lang="en-US" altLang="en-US">
                <a:latin typeface="Comic Sans MS" pitchFamily="66" charset="0"/>
              </a:rPr>
              <a:t>			</a:t>
            </a:r>
            <a:r>
              <a:rPr lang="en-US" altLang="en-US" sz="2400" i="1">
                <a:latin typeface="Comic Sans MS" pitchFamily="66" charset="0"/>
              </a:rPr>
              <a:t>Clin Infect Dis</a:t>
            </a:r>
            <a:r>
              <a:rPr lang="en-US" altLang="en-US" sz="2400">
                <a:latin typeface="Comic Sans MS" pitchFamily="66" charset="0"/>
              </a:rPr>
              <a:t> 16:127-132, 1993</a:t>
            </a:r>
            <a:r>
              <a:rPr lang="en-US" altLang="en-US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636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i="1" dirty="0" smtClean="0">
                <a:solidFill>
                  <a:srgbClr val="FFFF00"/>
                </a:solidFill>
                <a:latin typeface="Comic Sans MS" pitchFamily="66" charset="0"/>
              </a:rPr>
              <a:t>Plasmodium  </a:t>
            </a:r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and Human Malaria</a:t>
            </a:r>
            <a:r>
              <a:rPr lang="en-US" altLang="en-US" sz="3600" i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3600" i="1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3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How many </a:t>
            </a:r>
            <a:r>
              <a:rPr lang="en-US" altLang="en-US" i="1" dirty="0" smtClean="0">
                <a:solidFill>
                  <a:schemeClr val="bg1"/>
                </a:solidFill>
                <a:latin typeface="Comic Sans MS" pitchFamily="66" charset="0"/>
              </a:rPr>
              <a:t>Plasmodium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 species cause malaria in humans?</a:t>
            </a:r>
          </a:p>
          <a:p>
            <a:pPr eaLnBrk="1" hangingPunct="1">
              <a:buFontTx/>
              <a:buNone/>
            </a:pPr>
            <a:endParaRPr lang="en-US" altLang="en-US" sz="1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A.  3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B.  4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C.  5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D.  6</a:t>
            </a:r>
          </a:p>
        </p:txBody>
      </p:sp>
    </p:spTree>
    <p:extLst>
      <p:ext uri="{BB962C8B-B14F-4D97-AF65-F5344CB8AC3E}">
        <p14:creationId xmlns:p14="http://schemas.microsoft.com/office/powerpoint/2010/main" val="12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304800"/>
            <a:ext cx="7767637" cy="2590800"/>
          </a:xfrm>
        </p:spPr>
        <p:txBody>
          <a:bodyPr/>
          <a:lstStyle/>
          <a:p>
            <a:endParaRPr lang="en-US" altLang="en-US">
              <a:latin typeface="Comic Sans MS" pitchFamily="66" charset="0"/>
            </a:endParaRP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305800" cy="4572000"/>
          </a:xfrm>
        </p:spPr>
        <p:txBody>
          <a:bodyPr/>
          <a:lstStyle/>
          <a:p>
            <a:pPr algn="l"/>
            <a:r>
              <a:rPr lang="en-US" altLang="en-US" sz="2800">
                <a:solidFill>
                  <a:srgbClr val="FFFF00"/>
                </a:solidFill>
                <a:latin typeface="Comic Sans MS" pitchFamily="66" charset="0"/>
              </a:rPr>
              <a:t>Neonatal Death?</a:t>
            </a:r>
          </a:p>
          <a:p>
            <a:pPr algn="l"/>
            <a:endParaRPr lang="en-US" altLang="en-US" sz="2800">
              <a:latin typeface="Comic Sans MS" pitchFamily="66" charset="0"/>
            </a:endParaRPr>
          </a:p>
          <a:p>
            <a:pPr algn="l"/>
            <a:r>
              <a:rPr lang="en-US" altLang="en-US" sz="2800">
                <a:latin typeface="Comic Sans MS" pitchFamily="66" charset="0"/>
              </a:rPr>
              <a:t>6 of 297 newborns died in 1</a:t>
            </a:r>
            <a:r>
              <a:rPr lang="en-US" altLang="en-US" sz="2800" baseline="30000">
                <a:latin typeface="Comic Sans MS" pitchFamily="66" charset="0"/>
              </a:rPr>
              <a:t>st</a:t>
            </a:r>
            <a:r>
              <a:rPr lang="en-US" altLang="en-US" sz="2800">
                <a:latin typeface="Comic Sans MS" pitchFamily="66" charset="0"/>
              </a:rPr>
              <a:t> 48 h</a:t>
            </a:r>
          </a:p>
          <a:p>
            <a:pPr algn="l"/>
            <a:r>
              <a:rPr lang="en-US" altLang="en-US" sz="2800">
                <a:latin typeface="Comic Sans MS" pitchFamily="66" charset="0"/>
              </a:rPr>
              <a:t>     5 of 6 with maternal parasites (RR 12.4)</a:t>
            </a:r>
          </a:p>
          <a:p>
            <a:pPr algn="l"/>
            <a:r>
              <a:rPr lang="en-US" altLang="en-US" sz="2800">
                <a:latin typeface="Comic Sans MS" pitchFamily="66" charset="0"/>
              </a:rPr>
              <a:t>     3 of 6 with neonatal parasites (RR 7.2)</a:t>
            </a:r>
          </a:p>
          <a:p>
            <a:pPr algn="l"/>
            <a:r>
              <a:rPr lang="en-US" altLang="en-US" sz="2800">
                <a:latin typeface="Comic Sans MS" pitchFamily="66" charset="0"/>
              </a:rPr>
              <a:t>			       </a:t>
            </a:r>
            <a:r>
              <a:rPr lang="en-US" altLang="en-US" sz="2000" i="1">
                <a:latin typeface="Comic Sans MS" pitchFamily="66" charset="0"/>
              </a:rPr>
              <a:t>Clin Infect Dis</a:t>
            </a:r>
            <a:r>
              <a:rPr lang="en-US" altLang="en-US" sz="2000">
                <a:latin typeface="Comic Sans MS" pitchFamily="66" charset="0"/>
              </a:rPr>
              <a:t> 16:127-132, 1993</a:t>
            </a:r>
            <a:r>
              <a:rPr lang="en-US" altLang="en-US" sz="280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36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8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2057400"/>
          </a:xfrm>
        </p:spPr>
        <p:txBody>
          <a:bodyPr/>
          <a:lstStyle/>
          <a:p>
            <a:pPr algn="l"/>
            <a:r>
              <a:rPr lang="en-US" altLang="en-US" b="0">
                <a:solidFill>
                  <a:srgbClr val="FFFF00"/>
                </a:solidFill>
                <a:latin typeface="Comic Sans MS" pitchFamily="66" charset="0"/>
              </a:rPr>
              <a:t>Since 1993 …</a:t>
            </a:r>
            <a:r>
              <a:rPr lang="en-US" altLang="en-US" sz="3200" b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3200" b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200" b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3200" b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3200" b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4003675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>
                <a:latin typeface="Comic Sans MS" pitchFamily="66" charset="0"/>
              </a:rPr>
              <a:t>~ 7% of newborns parasitemic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altLang="en-US">
              <a:latin typeface="Comic Sans MS" pitchFamily="66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>
                <a:latin typeface="Comic Sans MS" pitchFamily="66" charset="0"/>
              </a:rPr>
              <a:t>Some sick, a few dying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altLang="en-US">
              <a:latin typeface="Comic Sans MS" pitchFamily="66" charset="0"/>
            </a:endParaRP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>
                <a:latin typeface="Comic Sans MS" pitchFamily="66" charset="0"/>
              </a:rPr>
              <a:t>Increased focus on gestational malaria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altLang="en-US">
              <a:latin typeface="Comic Sans MS" pitchFamily="66" charset="0"/>
            </a:endParaRPr>
          </a:p>
          <a:p>
            <a:pPr>
              <a:buClr>
                <a:schemeClr val="tx1"/>
              </a:buCl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533400"/>
          </a:xfrm>
        </p:spPr>
        <p:txBody>
          <a:bodyPr/>
          <a:lstStyle/>
          <a:p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Poor Pregnancy Outcomes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Burundian Refugees in Tanzania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Fetal Death 		  4.6%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Low Birthweight	 22.4%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Neonatal Death	  	  2.9%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Malaria During Pregnancy &gt;&gt; RR 2.0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endParaRPr lang="en-US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</a:t>
            </a:r>
            <a:r>
              <a:rPr lang="en-US" altLang="en-US" sz="2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JAMA</a:t>
            </a:r>
            <a:r>
              <a:rPr lang="en-US" alt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283:397-402, 2000</a:t>
            </a: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Malaria and Early Outcomes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Gambia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Placental Malaria Linked To: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Pre-Term Delivery &amp; IUGR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Low Birthweight (OR 4.4)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Still Born (OR 2.2)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2400" i="1">
                <a:solidFill>
                  <a:schemeClr val="bg1"/>
                </a:solidFill>
                <a:latin typeface="Comic Sans MS" pitchFamily="66" charset="0"/>
              </a:rPr>
              <a:t>J Health Popul Nutr</a:t>
            </a:r>
            <a:r>
              <a:rPr lang="en-US" altLang="en-US" sz="2400">
                <a:solidFill>
                  <a:schemeClr val="bg1"/>
                </a:solidFill>
                <a:latin typeface="Comic Sans MS" pitchFamily="66" charset="0"/>
              </a:rPr>
              <a:t> 20:4-11, 2002</a:t>
            </a:r>
          </a:p>
          <a:p>
            <a:pPr>
              <a:buFontTx/>
              <a:buNone/>
            </a:pPr>
            <a:endParaRPr lang="en-US" altLang="en-US" sz="2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Infant Effects of Maternal Malaria</a:t>
            </a:r>
          </a:p>
        </p:txBody>
      </p:sp>
      <p:sp>
        <p:nvSpPr>
          <p:cNvPr id="427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Later Malaria?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 Placental Malaria (42 of 197)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 Southern Cameroon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Not Related to Antibody Levels 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Increased Malaria at 4-6 months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	    			</a:t>
            </a:r>
            <a:r>
              <a:rPr lang="en-US" altLang="en-US" sz="2000" i="1">
                <a:solidFill>
                  <a:schemeClr val="bg1"/>
                </a:solidFill>
                <a:latin typeface="Comic Sans MS" pitchFamily="66" charset="0"/>
              </a:rPr>
              <a:t>Am J Epidemiol</a:t>
            </a:r>
            <a:r>
              <a:rPr lang="en-US" altLang="en-US" sz="2000">
                <a:solidFill>
                  <a:schemeClr val="bg1"/>
                </a:solidFill>
                <a:latin typeface="Comic Sans MS" pitchFamily="66" charset="0"/>
              </a:rPr>
              <a:t> 146:826-831, 1997</a:t>
            </a:r>
          </a:p>
        </p:txBody>
      </p:sp>
    </p:spTree>
    <p:extLst>
      <p:ext uri="{BB962C8B-B14F-4D97-AF65-F5344CB8AC3E}">
        <p14:creationId xmlns:p14="http://schemas.microsoft.com/office/powerpoint/2010/main" val="31066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Infant Effects of Maternal Malaria</a:t>
            </a: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Anemia?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252 pregnant women in Malawi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2 month infant follow-up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  	64 (25%) anemic (hematocrit &lt; 25%)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    	Placental malaria strong risk (RR 2)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2000" i="1">
                <a:solidFill>
                  <a:schemeClr val="bg1"/>
                </a:solidFill>
                <a:latin typeface="Comic Sans MS" pitchFamily="66" charset="0"/>
              </a:rPr>
              <a:t>Am J Trop Med Hyg</a:t>
            </a:r>
            <a:r>
              <a:rPr lang="en-US" altLang="en-US" sz="2000">
                <a:solidFill>
                  <a:schemeClr val="bg1"/>
                </a:solidFill>
                <a:latin typeface="Comic Sans MS" pitchFamily="66" charset="0"/>
              </a:rPr>
              <a:t> 51:170-174, 1994</a:t>
            </a:r>
          </a:p>
          <a:p>
            <a:pPr>
              <a:buFontTx/>
              <a:buNone/>
            </a:pPr>
            <a:endParaRPr lang="en-US" altLang="en-US" sz="20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Infant Effects of Maternal Malaria</a:t>
            </a: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Low Birthweight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Fetal Anemia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Neonatal Fever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Neonatal (and Later?) Death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Malaria During Second Month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Malaria at 4-6 Months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Anemia at 2 Months</a:t>
            </a:r>
          </a:p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Comic Sans MS" pitchFamily="66" charset="0"/>
              </a:rPr>
              <a:t>					</a:t>
            </a:r>
            <a:r>
              <a:rPr lang="en-US" altLang="en-US" sz="2000" i="1">
                <a:solidFill>
                  <a:schemeClr val="bg1"/>
                </a:solidFill>
                <a:latin typeface="Comic Sans MS" pitchFamily="66" charset="0"/>
              </a:rPr>
              <a:t>J Trop Pediatr</a:t>
            </a:r>
            <a:r>
              <a:rPr lang="en-US" altLang="en-US" sz="2000">
                <a:solidFill>
                  <a:schemeClr val="bg1"/>
                </a:solidFill>
                <a:latin typeface="Comic Sans MS" pitchFamily="66" charset="0"/>
              </a:rPr>
              <a:t> 49:132-134, 2003</a:t>
            </a: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9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2192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Insecticide-Treated Bed Nets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200">
                <a:solidFill>
                  <a:schemeClr val="bg1"/>
                </a:solidFill>
                <a:latin typeface="Comic Sans MS" pitchFamily="66" charset="0"/>
              </a:rPr>
              <a:t>Pregnant Women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Less placental malaria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Fewer babies of low birthweight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Less stillbirth/miscarriage (up to G</a:t>
            </a:r>
            <a:r>
              <a:rPr lang="en-US" altLang="en-US" sz="2800" baseline="-2500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omic Sans MS" pitchFamily="66" charset="0"/>
              </a:rPr>
              <a:t>	Gamble et al. Cochrane Database Syst Rev. 2:CD003755, 2006</a:t>
            </a:r>
          </a:p>
        </p:txBody>
      </p:sp>
    </p:spTree>
    <p:extLst>
      <p:ext uri="{BB962C8B-B14F-4D97-AF65-F5344CB8AC3E}">
        <p14:creationId xmlns:p14="http://schemas.microsoft.com/office/powerpoint/2010/main" val="38057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Intermittent Preventive Treatment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IPTp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Monthly </a:t>
            </a: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SP helps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	less maternal </a:t>
            </a:r>
            <a:r>
              <a:rPr lang="en-US" altLang="en-US" sz="2400" dirty="0" err="1">
                <a:solidFill>
                  <a:schemeClr val="bg1"/>
                </a:solidFill>
                <a:latin typeface="Comic Sans MS" pitchFamily="66" charset="0"/>
              </a:rPr>
              <a:t>parasitemia</a:t>
            </a:r>
            <a:endParaRPr lang="en-US" alt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	less LBW, less prematurity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Less placental malaria in Malawi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	2 vs 6% if HIV-negative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		8 vs 22% if HIV-positive</a:t>
            </a:r>
          </a:p>
          <a:p>
            <a:pPr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Comic Sans MS" pitchFamily="66" charset="0"/>
              </a:rPr>
              <a:t>Community approach helps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Filler et al. </a:t>
            </a:r>
            <a:r>
              <a:rPr lang="en-US" altLang="en-US" sz="1800" i="1" dirty="0">
                <a:solidFill>
                  <a:schemeClr val="bg1"/>
                </a:solidFill>
                <a:latin typeface="Comic Sans MS" pitchFamily="66" charset="0"/>
              </a:rPr>
              <a:t>J Infect Dis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194:286, 2006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1800" dirty="0" err="1">
                <a:solidFill>
                  <a:schemeClr val="bg1"/>
                </a:solidFill>
                <a:latin typeface="Comic Sans MS" pitchFamily="66" charset="0"/>
              </a:rPr>
              <a:t>Meshnick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et al.  </a:t>
            </a:r>
            <a:r>
              <a:rPr lang="en-US" altLang="en-US" sz="1800" i="1" dirty="0">
                <a:solidFill>
                  <a:schemeClr val="bg1"/>
                </a:solidFill>
                <a:latin typeface="Comic Sans MS" pitchFamily="66" charset="0"/>
              </a:rPr>
              <a:t>J Infect Dis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194:273, 2006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1800" dirty="0" err="1">
                <a:solidFill>
                  <a:schemeClr val="bg1"/>
                </a:solidFill>
                <a:latin typeface="Comic Sans MS" pitchFamily="66" charset="0"/>
              </a:rPr>
              <a:t>Falade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et al. </a:t>
            </a:r>
            <a:r>
              <a:rPr lang="en-US" altLang="en-US" sz="1800" i="1" dirty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6:88, 2007</a:t>
            </a:r>
          </a:p>
          <a:p>
            <a:pPr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				</a:t>
            </a:r>
            <a:r>
              <a:rPr lang="en-US" altLang="en-US" sz="1800" dirty="0" err="1">
                <a:solidFill>
                  <a:schemeClr val="bg1"/>
                </a:solidFill>
                <a:latin typeface="Comic Sans MS" pitchFamily="66" charset="0"/>
              </a:rPr>
              <a:t>Mbonye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 et al.  </a:t>
            </a:r>
            <a:r>
              <a:rPr lang="en-US" altLang="en-US" sz="1800" i="1" dirty="0" err="1">
                <a:solidFill>
                  <a:schemeClr val="bg1"/>
                </a:solidFill>
                <a:latin typeface="Comic Sans MS" pitchFamily="66" charset="0"/>
              </a:rPr>
              <a:t>Int</a:t>
            </a:r>
            <a:r>
              <a:rPr lang="en-US" altLang="en-US" sz="1800" i="1" dirty="0">
                <a:solidFill>
                  <a:schemeClr val="bg1"/>
                </a:solidFill>
                <a:latin typeface="Comic Sans MS" pitchFamily="66" charset="0"/>
              </a:rPr>
              <a:t> J Infect Dis</a:t>
            </a:r>
            <a:r>
              <a:rPr lang="en-US" altLang="en-US" sz="1800" dirty="0">
                <a:solidFill>
                  <a:schemeClr val="bg1"/>
                </a:solidFill>
                <a:latin typeface="Comic Sans MS" pitchFamily="66" charset="0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31644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Intermittent Preventive Treatment</a:t>
            </a:r>
            <a:b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IPTp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Reach women during early pregnancy!</a:t>
            </a:r>
          </a:p>
          <a:p>
            <a:pPr algn="ctr"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en-US" altLang="en-US" sz="2000" dirty="0" smtClean="0">
                <a:solidFill>
                  <a:schemeClr val="bg1"/>
                </a:solidFill>
                <a:latin typeface="Comic Sans MS" pitchFamily="66" charset="0"/>
              </a:rPr>
              <a:t>Huynh BT et al.  </a:t>
            </a:r>
            <a:r>
              <a:rPr lang="en-US" altLang="en-US" sz="2000" i="1" dirty="0" smtClean="0">
                <a:solidFill>
                  <a:schemeClr val="bg1"/>
                </a:solidFill>
                <a:latin typeface="Comic Sans MS" pitchFamily="66" charset="0"/>
              </a:rPr>
              <a:t>Clinical Infectious Diseases, online 10-2014</a:t>
            </a:r>
            <a:endParaRPr lang="en-US" alt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rgbClr val="FFFF00"/>
                </a:solidFill>
                <a:latin typeface="Comic Sans MS" pitchFamily="66" charset="0"/>
              </a:rPr>
              <a:t>Plasmodium</a:t>
            </a:r>
            <a:r>
              <a:rPr lang="en-US" altLang="en-US" smtClean="0">
                <a:solidFill>
                  <a:srgbClr val="FFFF00"/>
                </a:solidFill>
                <a:latin typeface="Comic Sans MS" pitchFamily="66" charset="0"/>
              </a:rPr>
              <a:t> and Human Malaria</a:t>
            </a:r>
            <a:endParaRPr lang="en-US" altLang="en-US" i="1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falciparum</a:t>
            </a: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 – common, kills, resists meds</a:t>
            </a:r>
          </a:p>
          <a:p>
            <a:pPr eaLnBrk="1" hangingPunct="1"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vivax</a:t>
            </a: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 – fairly common, rarely fatal</a:t>
            </a:r>
          </a:p>
          <a:p>
            <a:pPr eaLnBrk="1" hangingPunct="1"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ovale</a:t>
            </a: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 – uncommon, mostly West Africa</a:t>
            </a:r>
          </a:p>
          <a:p>
            <a:pPr eaLnBrk="1" hangingPunct="1"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malariae</a:t>
            </a: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 – uncommon, Asia and Africa</a:t>
            </a:r>
          </a:p>
          <a:p>
            <a:pPr eaLnBrk="1" hangingPunct="1">
              <a:buFontTx/>
              <a:buNone/>
            </a:pP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knowlesi</a:t>
            </a: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 – Malaysia and beyond!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					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Clin Infect Dis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49:852, 2009</a:t>
            </a:r>
            <a:endParaRPr lang="en-US" altLang="en-US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algn="l"/>
            <a:endParaRPr lang="en-US" alt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Comic Sans MS" pitchFamily="66" charset="0"/>
              </a:rPr>
              <a:t>A 1 ½ year old comes in obtunded and febrile.  She is pale and yellow.  </a:t>
            </a: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10855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Test for Malaria</a:t>
            </a: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Thick Smear - to see if parasites present</a:t>
            </a:r>
          </a:p>
          <a:p>
            <a:pPr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Thin Smear - to determine species of </a:t>
            </a:r>
            <a:r>
              <a:rPr lang="en-US" altLang="en-US" sz="2800" i="1" dirty="0">
                <a:solidFill>
                  <a:schemeClr val="bg1"/>
                </a:solidFill>
                <a:latin typeface="Comic Sans MS" pitchFamily="66" charset="0"/>
              </a:rPr>
              <a:t>Plasmodium</a:t>
            </a:r>
          </a:p>
          <a:p>
            <a:pPr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Rapid Antigen Tests - if affordable, accurate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000" dirty="0" err="1">
                <a:solidFill>
                  <a:schemeClr val="bg1"/>
                </a:solidFill>
                <a:latin typeface="Comic Sans MS" pitchFamily="66" charset="0"/>
              </a:rPr>
              <a:t>Endeshaw</a:t>
            </a:r>
            <a:r>
              <a:rPr lang="en-US" altLang="en-US" sz="2000" dirty="0">
                <a:solidFill>
                  <a:schemeClr val="bg1"/>
                </a:solidFill>
                <a:latin typeface="Comic Sans MS" pitchFamily="66" charset="0"/>
              </a:rPr>
              <a:t> et al.  </a:t>
            </a:r>
            <a:r>
              <a:rPr lang="en-US" altLang="en-US" sz="2000" i="1" dirty="0">
                <a:solidFill>
                  <a:schemeClr val="bg1"/>
                </a:solidFill>
                <a:latin typeface="Comic Sans MS" pitchFamily="66" charset="0"/>
              </a:rPr>
              <a:t>Trans Royal </a:t>
            </a:r>
            <a:r>
              <a:rPr lang="en-US" altLang="en-US" sz="2000" i="1" dirty="0" err="1">
                <a:solidFill>
                  <a:schemeClr val="bg1"/>
                </a:solidFill>
                <a:latin typeface="Comic Sans MS" pitchFamily="66" charset="0"/>
              </a:rPr>
              <a:t>Soc</a:t>
            </a:r>
            <a:r>
              <a:rPr lang="en-US" altLang="en-US" sz="2000" i="1" dirty="0">
                <a:solidFill>
                  <a:schemeClr val="bg1"/>
                </a:solidFill>
                <a:latin typeface="Comic Sans MS" pitchFamily="66" charset="0"/>
              </a:rPr>
              <a:t> Trop Med </a:t>
            </a:r>
            <a:r>
              <a:rPr lang="en-US" altLang="en-US" sz="2000" i="1" dirty="0" err="1">
                <a:solidFill>
                  <a:schemeClr val="bg1"/>
                </a:solidFill>
                <a:latin typeface="Comic Sans MS" pitchFamily="66" charset="0"/>
              </a:rPr>
              <a:t>Hyg</a:t>
            </a:r>
            <a:r>
              <a:rPr lang="en-US" altLang="en-US" sz="2000" dirty="0">
                <a:solidFill>
                  <a:schemeClr val="bg1"/>
                </a:solidFill>
                <a:latin typeface="Comic Sans MS" pitchFamily="66" charset="0"/>
              </a:rPr>
              <a:t> 104:467, 2010</a:t>
            </a: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PCR </a:t>
            </a: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- maybe in a few years</a:t>
            </a:r>
          </a:p>
          <a:p>
            <a:pPr>
              <a:buFontTx/>
              <a:buNone/>
            </a:pP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Clinical Presentations of Malaria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Children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Usually high fever, persistent for days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Often vomiting, diarrhea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Tachypnea a poor prognostic sign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Big liver/spleen with repeated bouts</a:t>
            </a:r>
          </a:p>
          <a:p>
            <a:pPr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		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Semin Pediatr Infect Dis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16:105:2005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Adults (“Semi-Immune”)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	Usually milder symptoms</a:t>
            </a:r>
          </a:p>
        </p:txBody>
      </p:sp>
    </p:spTree>
    <p:extLst>
      <p:ext uri="{BB962C8B-B14F-4D97-AF65-F5344CB8AC3E}">
        <p14:creationId xmlns:p14="http://schemas.microsoft.com/office/powerpoint/2010/main" val="21023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31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Diagnosis of Malaria in Children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4724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Should We Test?</a:t>
            </a: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Microscope Training vs Clinical Training vs Nothing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37% less malaria Rx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Fewer antibiotic prescriptions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More symptoms at day 7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Less parasitemia at day 7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Smears 75% sensitive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Smears 59% specific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			Tanzania 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7:199, 2008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Diagnostic training saves money, maybe not lives.</a:t>
            </a:r>
          </a:p>
        </p:txBody>
      </p:sp>
    </p:spTree>
    <p:extLst>
      <p:ext uri="{BB962C8B-B14F-4D97-AF65-F5344CB8AC3E}">
        <p14:creationId xmlns:p14="http://schemas.microsoft.com/office/powerpoint/2010/main" val="34107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Diagnosis of Malaria in Children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4724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Should We Test?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Outpatients &gt; 5 years of age in Kenya</a:t>
            </a:r>
          </a:p>
          <a:p>
            <a:pPr marL="609600" indent="-609600"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Rapid Diagnostic Tests led to: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High Transmission Area	Low Transmission Area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61% less over-treatment	36% less under-treatment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  8% more under-treatment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21% lower costs		41% higher costs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		Kenya 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Am J Trop Med Hyg 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78:884, 2008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Results vary in differing settings.</a:t>
            </a:r>
          </a:p>
        </p:txBody>
      </p:sp>
    </p:spTree>
    <p:extLst>
      <p:ext uri="{BB962C8B-B14F-4D97-AF65-F5344CB8AC3E}">
        <p14:creationId xmlns:p14="http://schemas.microsoft.com/office/powerpoint/2010/main" val="13820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Diagnosis of Malaria in Children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4724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How Good Might Rapid Diagnostic Tests Be?</a:t>
            </a:r>
          </a:p>
          <a:p>
            <a:pPr marL="609600" indent="-609600" eaLnBrk="1" hangingPunct="1">
              <a:buFontTx/>
              <a:buNone/>
            </a:pPr>
            <a:endParaRPr lang="en-US" altLang="en-US" sz="1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Compared to expert microscopy: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				hypoendemic		mesoendemic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sensitivity 		90   %			91%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specificity 		99.9%			65%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pos pred value		90   %			72%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Sensitivity higher if: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later in season	     older children	  higher parasitemia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		          Kenya/Uganda 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7:202, 2008</a:t>
            </a: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6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The Diagnosis of Malaria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 Rapid Diagnostic Tests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  75 (low parasitemia) -95% sensitivity in lab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  76 (low parasitemia) -90% sensitivity in field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Bjorkman A.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Clin Infect Dis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51:512, 2010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Rapid Diagnostic Test (ParaHit-f)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  603 febrile Tanzanian children with neg test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  NO bad malaria outcomes if treatment withheld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D’Acremont V.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Clin Infect Dis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51:506, 2010</a:t>
            </a:r>
          </a:p>
        </p:txBody>
      </p:sp>
    </p:spTree>
    <p:extLst>
      <p:ext uri="{BB962C8B-B14F-4D97-AF65-F5344CB8AC3E}">
        <p14:creationId xmlns:p14="http://schemas.microsoft.com/office/powerpoint/2010/main" val="262090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How Good Are</a:t>
            </a:r>
            <a:b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Rapid Diagnostic Tests? </a:t>
            </a:r>
            <a:endParaRPr lang="en-US" altLang="en-US" sz="3600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Non-severe malaria, Tanzania, young children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Sensitivity (vs slide read x 2) 97.8%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Specificity 96.3%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Mtove et al.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10:290, 2011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39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How Good Are</a:t>
            </a:r>
            <a:b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Rapid Diagnostic Tests? </a:t>
            </a:r>
            <a:endParaRPr lang="en-US" altLang="en-US" sz="3600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Mali, Smear-Positive Patients</a:t>
            </a:r>
          </a:p>
          <a:p>
            <a:pPr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Histidine-Rich Protein 2-based Rapid Diagnostic Test</a:t>
            </a:r>
          </a:p>
          <a:p>
            <a:pPr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~5% RDT-negative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Associated with absence of HRP2 gene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Koita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Am J Trop Med Hyg 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86:194, 2012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58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How Good Are</a:t>
            </a:r>
            <a:b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Rapid Diagnostic Tests? </a:t>
            </a:r>
            <a:endParaRPr lang="en-US" altLang="en-US" sz="3600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Currently advised to test and treat accordingly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HRP-2 is probably best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Beware emerging false negatives</a:t>
            </a:r>
          </a:p>
          <a:p>
            <a:pPr eaLnBrk="1" hangingPunct="1">
              <a:buFontTx/>
              <a:buNone/>
            </a:pPr>
            <a:endParaRPr lang="en-US" altLang="en-US" sz="200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Rosenthal PJ.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Am J Trop Med Hyg 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86:192, 2012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865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81200"/>
            <a:ext cx="6146800" cy="1746250"/>
          </a:xfrm>
          <a:noFill/>
        </p:spPr>
      </p:pic>
      <p:pic>
        <p:nvPicPr>
          <p:cNvPr id="2765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4191000"/>
            <a:ext cx="3043238" cy="401638"/>
          </a:xfrm>
          <a:noFill/>
        </p:spPr>
      </p:pic>
    </p:spTree>
    <p:extLst>
      <p:ext uri="{BB962C8B-B14F-4D97-AF65-F5344CB8AC3E}">
        <p14:creationId xmlns:p14="http://schemas.microsoft.com/office/powerpoint/2010/main" val="24767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How Good Are</a:t>
            </a:r>
            <a:b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Rapid Diagnostic Tests? </a:t>
            </a:r>
            <a:endParaRPr lang="en-US" altLang="en-US" sz="3600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Non-severe malaria, Tanzania, young children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Sensitivity (vs slide read x 2) 97.8%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Specificity 96.3%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2800" smtClean="0">
                <a:solidFill>
                  <a:srgbClr val="FFFF00"/>
                </a:solidFill>
                <a:latin typeface="Comic Sans MS" pitchFamily="66" charset="0"/>
              </a:rPr>
              <a:t>~1% with bacterial pathogen (+/- malaria)</a:t>
            </a:r>
          </a:p>
          <a:p>
            <a:pPr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	Mtove et al.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10:290, 2011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With severe malaria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significant risk of Gram-neg bacteremia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33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848600" cy="9144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rgbClr val="FFFF00"/>
                </a:solidFill>
                <a:latin typeface="Comic Sans MS" pitchFamily="66" charset="0"/>
              </a:rPr>
              <a:t>Malaria and Bacteremia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Children in Kenya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29% in community with parasitemia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62% of bacteremia patients with malaria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	~ 60% Gram negs (2/3 NT </a:t>
            </a: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Salmonella)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~ 40% Pneumococcus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Sick with “malaria”?  Think concurrent bacteremia!</a:t>
            </a:r>
          </a:p>
          <a:p>
            <a:pPr algn="r" eaLnBrk="1" hangingPunct="1">
              <a:buClr>
                <a:schemeClr val="tx1"/>
              </a:buClr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Scott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Lancet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379:1316, 2011</a:t>
            </a:r>
          </a:p>
        </p:txBody>
      </p:sp>
    </p:spTree>
    <p:extLst>
      <p:ext uri="{BB962C8B-B14F-4D97-AF65-F5344CB8AC3E}">
        <p14:creationId xmlns:p14="http://schemas.microsoft.com/office/powerpoint/2010/main" val="37984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848600" cy="9144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rgbClr val="FFFF00"/>
                </a:solidFill>
                <a:latin typeface="Comic Sans MS" pitchFamily="66" charset="0"/>
              </a:rPr>
              <a:t>Malaria and Malnutrition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Children in Gambia with Severe Acute Malnutrition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~15% bacteremic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non-typhoidal </a:t>
            </a: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Salmonella</a:t>
            </a: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S pneumoniae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2800" i="1" smtClean="0">
                <a:solidFill>
                  <a:schemeClr val="bg1"/>
                </a:solidFill>
                <a:latin typeface="Comic Sans MS" pitchFamily="66" charset="0"/>
              </a:rPr>
              <a:t>E. coli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Sick with “malnutrition”?  Think concurrent bacteremia!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80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r" eaLnBrk="1" hangingPunct="1">
              <a:buClr>
                <a:schemeClr val="tx1"/>
              </a:buClr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Okomo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Int J Pediatr 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e-pub, July 2011</a:t>
            </a:r>
          </a:p>
        </p:txBody>
      </p:sp>
    </p:spTree>
    <p:extLst>
      <p:ext uri="{BB962C8B-B14F-4D97-AF65-F5344CB8AC3E}">
        <p14:creationId xmlns:p14="http://schemas.microsoft.com/office/powerpoint/2010/main" val="16195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Treating Malaria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Hospitalize if: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Altered mental status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Tachypnea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	Acidotic?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	Anemic?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Parenteral medication if: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	Critically ill (coma, moribund)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 of Severe Malaria - Adults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Artemether IM		~	Quinine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3.2 mg/kg x 1 first day		20 mg/kg load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1.6 mg/kg daily x 4 days		10 mg/kg x 3 x 7 days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PrayGod et al.  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7:210, 2008</a:t>
            </a:r>
          </a:p>
          <a:p>
            <a:pPr marL="609600" indent="-609600" eaLnBrk="1" hangingPunct="1">
              <a:buFontTx/>
              <a:buNone/>
            </a:pPr>
            <a:endParaRPr lang="en-US" altLang="en-US" sz="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Artesunate IV		&gt;	Quinine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2.4 mg/kg at 0, 12, 24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Then IV/po daily to 7 days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	        35% lower mortality with artesunate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Trans Royal Soc Trop Med Hyg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101:633, 2007</a:t>
            </a:r>
          </a:p>
          <a:p>
            <a:pPr marL="609600" indent="-609600" eaLnBrk="1" hangingPunct="1">
              <a:buFontTx/>
              <a:buNone/>
            </a:pPr>
            <a:endParaRPr lang="en-US" altLang="en-US" sz="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Artemisinin derivatives: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often used alone</a:t>
            </a: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7:96, 2008</a:t>
            </a: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often not available</a:t>
            </a: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1800" smtClean="0">
                <a:solidFill>
                  <a:schemeClr val="bg1"/>
                </a:solidFill>
                <a:latin typeface="Comic Sans MS" pitchFamily="66" charset="0"/>
              </a:rPr>
              <a:t> 7:96, 2008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200" smtClean="0">
                <a:solidFill>
                  <a:schemeClr val="bg1"/>
                </a:solidFill>
                <a:latin typeface="Comic Sans MS" pitchFamily="66" charset="0"/>
              </a:rPr>
              <a:t>not well-studied in kids</a:t>
            </a: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Cochrane Database Syst Rev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1800" i="1" smtClean="0">
                <a:solidFill>
                  <a:schemeClr val="bg1"/>
                </a:solidFill>
                <a:latin typeface="Comic Sans MS" pitchFamily="66" charset="0"/>
              </a:rPr>
              <a:t>						17(4):CD005967, 2007</a:t>
            </a:r>
            <a:endParaRPr lang="en-US" altLang="en-US" sz="180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 of Severe Malaria - Children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638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Compelling Data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11 centers in 9 African countries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5425 children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		Artesunate 	vs	Quinine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Death		8.5%				10.9%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Coma			3.5%				5.1%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Neuro Sequelae				same</a:t>
            </a:r>
          </a:p>
          <a:p>
            <a:pPr marL="609600" indent="-609600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So, replace quinine with artesunate?</a:t>
            </a:r>
          </a:p>
          <a:p>
            <a:pPr marL="609600" indent="-609600"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Dondorp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Lancet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2010;376:1647.</a:t>
            </a:r>
          </a:p>
        </p:txBody>
      </p:sp>
    </p:spTree>
    <p:extLst>
      <p:ext uri="{BB962C8B-B14F-4D97-AF65-F5344CB8AC3E}">
        <p14:creationId xmlns:p14="http://schemas.microsoft.com/office/powerpoint/2010/main" val="32939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rgbClr val="FFFF00"/>
                </a:solidFill>
                <a:latin typeface="Comic Sans MS" pitchFamily="66" charset="0"/>
              </a:rPr>
              <a:t>Artesunate vs Quinine</a:t>
            </a:r>
            <a:br>
              <a:rPr lang="en-US" altLang="en-US" sz="32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200" smtClean="0">
                <a:solidFill>
                  <a:srgbClr val="FFFF00"/>
                </a:solidFill>
                <a:latin typeface="Comic Sans MS" pitchFamily="66" charset="0"/>
              </a:rPr>
              <a:t>for Severe Malaria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8 trials including 1664 adults, 5765 children</a:t>
            </a:r>
          </a:p>
          <a:p>
            <a:pPr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Artesunate &gt;&gt; Less Death (RR .61 adult, .76 child)</a:t>
            </a:r>
          </a:p>
          <a:p>
            <a:pPr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Artesunate &gt;&gt; More Neuro Sequelae at DC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(but no difference at 4-wk follow-up)</a:t>
            </a:r>
          </a:p>
          <a:p>
            <a:pPr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Artesunate would save 26 more lives for each 1000 children treated</a:t>
            </a:r>
          </a:p>
          <a:p>
            <a:pPr algn="r" eaLnBrk="1" hangingPunct="1">
              <a:buFontTx/>
              <a:buNone/>
            </a:pP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Cochrane Database of Systematic Reviews 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CD005967, 2012</a:t>
            </a:r>
          </a:p>
          <a:p>
            <a:pPr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 of Severe Malaria - Children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56388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Since Quinine Often More Available …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Loading dose is good (20 mg/kg probably better than 15)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Initial IM “load” en route to hospital is appropriate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Then, IM dosing (10 mg/kg every 8 hrs) is probably okay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Hypoglycemia is prevented with slower IV infusion rates</a:t>
            </a:r>
          </a:p>
          <a:p>
            <a:pPr marL="609600" indent="-609600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Musilla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Malaria J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10:201, 2011</a:t>
            </a:r>
          </a:p>
        </p:txBody>
      </p:sp>
    </p:spTree>
    <p:extLst>
      <p:ext uri="{BB962C8B-B14F-4D97-AF65-F5344CB8AC3E}">
        <p14:creationId xmlns:p14="http://schemas.microsoft.com/office/powerpoint/2010/main" val="2670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5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55844" name="Picture 4" descr="CIMG38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313613" cy="548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5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endParaRPr lang="en-US" alt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56868" name="Picture 4" descr="CIMG38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How Many </a:t>
            </a:r>
            <a:r>
              <a:rPr lang="en-US" altLang="en-US" sz="3600" i="1" smtClean="0">
                <a:solidFill>
                  <a:srgbClr val="FFFF00"/>
                </a:solidFill>
                <a:latin typeface="Comic Sans MS" pitchFamily="66" charset="0"/>
              </a:rPr>
              <a:t>Plasmodium</a:t>
            </a: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 Species</a:t>
            </a:r>
            <a:b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Cause Human Malaria?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1.  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falciparum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2.  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vivax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3.  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ovale curtisi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4.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  P. ovale walleriki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5.  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malariae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6.  </a:t>
            </a:r>
            <a:r>
              <a:rPr lang="en-US" altLang="en-US" i="1" smtClean="0">
                <a:solidFill>
                  <a:schemeClr val="bg1"/>
                </a:solidFill>
                <a:latin typeface="Comic Sans MS" pitchFamily="66" charset="0"/>
              </a:rPr>
              <a:t>P. knowlesi</a:t>
            </a:r>
          </a:p>
          <a:p>
            <a:pPr eaLnBrk="1" hangingPunct="1">
              <a:buFontTx/>
              <a:buNone/>
            </a:pP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Sutherland et al.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 J Infect Dis 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201:1544, 2010</a:t>
            </a:r>
            <a:endParaRPr lang="en-US" altLang="en-US" i="1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Sick with Malaria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 1 year old has high fever, RR 60, HR 170, systolic BP 80, decreased mental status, and poor peripheral perfusion. </a:t>
            </a:r>
          </a:p>
          <a:p>
            <a:pPr marL="609600" indent="-609600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Initial treatment should include:</a:t>
            </a:r>
          </a:p>
          <a:p>
            <a:pPr marL="609600" indent="-609600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A.  Bolus of 20 mL/Kg normal saline IV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B.  Bolus of 20 mL/kg albumin IV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C.  Bolus of 40 mL/kg normal saline IV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D.  No IV bolus fluids </a:t>
            </a:r>
          </a:p>
        </p:txBody>
      </p:sp>
    </p:spTree>
    <p:extLst>
      <p:ext uri="{BB962C8B-B14F-4D97-AF65-F5344CB8AC3E}">
        <p14:creationId xmlns:p14="http://schemas.microsoft.com/office/powerpoint/2010/main" val="16138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Beware of Boluses!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3000+ Children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Severe Febrile Illness with poor perfusion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(not gastroenteritis or malnutrition)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Six Centers – Kenya, Tanzania, Uganda</a:t>
            </a: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Bolus 20-40 mL/Kg Saline or Albumin	11% death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No Bolus						7% death</a:t>
            </a:r>
          </a:p>
          <a:p>
            <a:pPr marL="609600" indent="-609600" eaLnBrk="1" hangingPunct="1">
              <a:buFontTx/>
              <a:buNone/>
            </a:pPr>
            <a:endParaRPr lang="en-US" altLang="en-US" sz="10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algn="r" eaLnBrk="1" hangingPunct="1">
              <a:buFontTx/>
              <a:buNone/>
            </a:pP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Maitland et al.  </a:t>
            </a:r>
            <a:r>
              <a:rPr lang="en-US" altLang="en-US" sz="2000" i="1" smtClean="0">
                <a:solidFill>
                  <a:schemeClr val="bg1"/>
                </a:solidFill>
                <a:latin typeface="Comic Sans MS" pitchFamily="66" charset="0"/>
              </a:rPr>
              <a:t>New Engl J Med</a:t>
            </a:r>
            <a:r>
              <a:rPr lang="en-US" altLang="en-US" sz="2000" smtClean="0">
                <a:solidFill>
                  <a:schemeClr val="bg1"/>
                </a:solidFill>
                <a:latin typeface="Comic Sans MS" pitchFamily="66" charset="0"/>
              </a:rPr>
              <a:t>  364:2483, 2011</a:t>
            </a:r>
          </a:p>
        </p:txBody>
      </p:sp>
    </p:spTree>
    <p:extLst>
      <p:ext uri="{BB962C8B-B14F-4D97-AF65-F5344CB8AC3E}">
        <p14:creationId xmlns:p14="http://schemas.microsoft.com/office/powerpoint/2010/main" val="39373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71366" name="Picture 6" descr="chicago_bull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" t="2606" r="1450"/>
          <a:stretch>
            <a:fillRect/>
          </a:stretch>
        </p:blipFill>
        <p:spPr>
          <a:xfrm>
            <a:off x="1447800" y="228600"/>
            <a:ext cx="6172200" cy="5262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7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Treating Malaria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Supportive Care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	Anti-epileptic medication if needed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	Adequate hydration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	Plenty of sugar if severe illness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	Comfort measures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Preventive Care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FontTx/>
              <a:buNone/>
            </a:pPr>
            <a:r>
              <a:rPr lang="en-US" altLang="en-US" sz="2800" smtClean="0">
                <a:solidFill>
                  <a:srgbClr val="FFFFFF"/>
                </a:solidFill>
                <a:latin typeface="Comic Sans MS" pitchFamily="66" charset="0"/>
              </a:rPr>
              <a:t>	Never forget!</a:t>
            </a:r>
          </a:p>
          <a:p>
            <a:pPr eaLnBrk="1" hangingPunct="1">
              <a:buFontTx/>
              <a:buNone/>
            </a:pPr>
            <a:endParaRPr lang="en-US" altLang="en-US" sz="280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 of Uncomplicated Malaria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Artemisinin Combination Therapy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Artesunate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50 mg pill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½ pill if 5-10 kg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1 pill if 10-20 kg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	2 pills if 20-40 kg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	daily for 3 days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with either amodiaquine, mefloquine, or SP</a:t>
            </a:r>
          </a:p>
        </p:txBody>
      </p:sp>
    </p:spTree>
    <p:extLst>
      <p:ext uri="{BB962C8B-B14F-4D97-AF65-F5344CB8AC3E}">
        <p14:creationId xmlns:p14="http://schemas.microsoft.com/office/powerpoint/2010/main" val="11936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Treatment of Uncomplicated Malaria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 smtClean="0">
                <a:solidFill>
                  <a:schemeClr val="bg1"/>
                </a:solidFill>
                <a:latin typeface="Comic Sans MS" pitchFamily="66" charset="0"/>
              </a:rPr>
              <a:t>Artemisinin Combination Therapy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16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Artemether – Lumefantrine (pills 20 mg A, 120 mg L)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1 dose twice daily for 3 days (1</a:t>
            </a:r>
            <a:r>
              <a:rPr lang="en-US" altLang="en-US" sz="2400" baseline="3000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US" altLang="en-US" sz="2400" smtClean="0">
                <a:solidFill>
                  <a:schemeClr val="bg1"/>
                </a:solidFill>
                <a:latin typeface="Comic Sans MS" pitchFamily="66" charset="0"/>
              </a:rPr>
              <a:t> 2 doses 8 hrs apart)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</a:pPr>
            <a:r>
              <a:rPr lang="sv-SE" altLang="en-US" sz="2400" smtClean="0">
                <a:solidFill>
                  <a:schemeClr val="bg1"/>
                </a:solidFill>
                <a:latin typeface="Comic Sans MS" pitchFamily="66" charset="0"/>
              </a:rPr>
              <a:t>		5 - &lt;15 kg		 1 tablet per dose</a:t>
            </a:r>
          </a:p>
          <a:p>
            <a:pPr marL="609600" indent="-609600" eaLnBrk="1" hangingPunct="1">
              <a:buFontTx/>
              <a:buNone/>
            </a:pPr>
            <a:r>
              <a:rPr lang="sv-SE" altLang="en-US" sz="2400" smtClean="0">
                <a:solidFill>
                  <a:schemeClr val="bg1"/>
                </a:solidFill>
                <a:latin typeface="Comic Sans MS" pitchFamily="66" charset="0"/>
              </a:rPr>
              <a:t>		15 - &lt;25 kg		 2 tablets per dose</a:t>
            </a:r>
          </a:p>
          <a:p>
            <a:pPr marL="609600" indent="-609600" eaLnBrk="1" hangingPunct="1">
              <a:buFontTx/>
              <a:buNone/>
            </a:pPr>
            <a:r>
              <a:rPr lang="sv-SE" altLang="en-US" sz="2400" smtClean="0">
                <a:solidFill>
                  <a:schemeClr val="bg1"/>
                </a:solidFill>
                <a:latin typeface="Comic Sans MS" pitchFamily="66" charset="0"/>
              </a:rPr>
              <a:t>		25 - &lt;35 kg		 3 tablets per dose</a:t>
            </a:r>
          </a:p>
          <a:p>
            <a:pPr marL="609600" indent="-609600" eaLnBrk="1" hangingPunct="1">
              <a:buFontTx/>
              <a:buNone/>
            </a:pPr>
            <a:r>
              <a:rPr lang="sv-SE" altLang="en-US" sz="2400" smtClean="0">
                <a:solidFill>
                  <a:schemeClr val="bg1"/>
                </a:solidFill>
                <a:latin typeface="Comic Sans MS" pitchFamily="66" charset="0"/>
              </a:rPr>
              <a:t>		≥35 kg			 4 tablets per dose</a:t>
            </a:r>
            <a:endParaRPr lang="en-US" altLang="en-US" sz="240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algn="l"/>
            <a:endParaRPr lang="en-US" alt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9927" y="1046409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Comic Sans MS" pitchFamily="66" charset="0"/>
              </a:rPr>
              <a:t>A family presents for pre-travel advice prior to a trip to Africa.</a:t>
            </a:r>
          </a:p>
          <a:p>
            <a:pPr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altLang="en-US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What should you do about malaria for the children?</a:t>
            </a:r>
          </a:p>
        </p:txBody>
      </p:sp>
    </p:spTree>
    <p:extLst>
      <p:ext uri="{BB962C8B-B14F-4D97-AF65-F5344CB8AC3E}">
        <p14:creationId xmlns:p14="http://schemas.microsoft.com/office/powerpoint/2010/main" val="32099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amilyAt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3104"/>
          <a:stretch>
            <a:fillRect/>
          </a:stretch>
        </p:blipFill>
        <p:spPr bwMode="auto">
          <a:xfrm>
            <a:off x="228600" y="381000"/>
            <a:ext cx="8686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19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39622" name="Picture 6" descr="BugOnAirpla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r="5165" b="2658"/>
          <a:stretch>
            <a:fillRect/>
          </a:stretch>
        </p:blipFill>
        <p:spPr>
          <a:xfrm>
            <a:off x="2819400" y="533400"/>
            <a:ext cx="3506788" cy="5089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CribMosquitoNe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74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 in the World?</a:t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83654" name="Picture 6" descr="Spray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2" b="595"/>
          <a:stretch>
            <a:fillRect/>
          </a:stretch>
        </p:blipFill>
        <p:spPr>
          <a:xfrm>
            <a:off x="0" y="533400"/>
            <a:ext cx="9144000" cy="548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latin typeface="Comic Sans MS" pitchFamily="66" charset="0"/>
              </a:rPr>
              <a:t>Insect Repellents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Product			Duration of Protection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DEET 24% 			302 minutes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DEET 20%				234 minutes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DEET 7%				 112 minutes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Citronella, 10%			  20 minutes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Citronella, 0.05%		    3 minutes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Comic Sans MS" pitchFamily="66" charset="0"/>
              </a:rPr>
              <a:t>								Fradin 2002</a:t>
            </a:r>
          </a:p>
          <a:p>
            <a:pPr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Comic Sans MS" pitchFamily="66" charset="0"/>
              </a:rPr>
              <a:t>Picaridin				~ same as DEET</a:t>
            </a:r>
          </a:p>
        </p:txBody>
      </p:sp>
    </p:spTree>
    <p:extLst>
      <p:ext uri="{BB962C8B-B14F-4D97-AF65-F5344CB8AC3E}">
        <p14:creationId xmlns:p14="http://schemas.microsoft.com/office/powerpoint/2010/main" val="26972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03538"/>
            <a:ext cx="8763000" cy="5334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Comic Sans MS" pitchFamily="66" charset="0"/>
              </a:rPr>
              <a:t>Malaria Prevention in </a:t>
            </a:r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Travelers</a:t>
            </a:r>
            <a:endParaRPr lang="en-US" altLang="en-US" sz="3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097924"/>
            <a:ext cx="8229600" cy="4617076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Avoid Insect Bites</a:t>
            </a: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	DEET safe on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kids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Picaridin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alt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Icaridin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) works, too</a:t>
            </a: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altLang="en-US" sz="2800" dirty="0" err="1">
                <a:solidFill>
                  <a:schemeClr val="bg1"/>
                </a:solidFill>
                <a:latin typeface="Comic Sans MS" pitchFamily="66" charset="0"/>
              </a:rPr>
              <a:t>Permethrin</a:t>
            </a: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 safe for kids’ 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clothes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	Control stagnant water</a:t>
            </a:r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Medication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Mefloquine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weekly (18% hassles)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US" alt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Malarone</a:t>
            </a:r>
            <a:r>
              <a:rPr lang="en-US" altLang="en-US" sz="2800" dirty="0" smtClean="0">
                <a:solidFill>
                  <a:schemeClr val="bg1"/>
                </a:solidFill>
                <a:latin typeface="Comic Sans MS" pitchFamily="66" charset="0"/>
              </a:rPr>
              <a:t> daily (expensive)</a:t>
            </a:r>
            <a:endParaRPr lang="en-US" alt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omic Sans MS" pitchFamily="66" charset="0"/>
              </a:rPr>
              <a:t>		Avoid doxycycline prior to age 8</a:t>
            </a: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081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81606" name="Picture 6" descr="Family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710" b="2710"/>
          <a:stretch>
            <a:fillRect/>
          </a:stretch>
        </p:blipFill>
        <p:spPr>
          <a:xfrm>
            <a:off x="457200" y="609600"/>
            <a:ext cx="8153400" cy="5605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endParaRPr lang="en-US" altLang="en-US" sz="360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79558" name="Picture 6" descr="Chil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" b="3259"/>
          <a:stretch>
            <a:fillRect/>
          </a:stretch>
        </p:blipFill>
        <p:spPr>
          <a:xfrm>
            <a:off x="2438400" y="304800"/>
            <a:ext cx="4114800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Comic Sans MS" pitchFamily="66" charset="0"/>
              </a:rPr>
              <a:t>Take-Home Lessons?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Take-Away Lessons?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Malaria is still bad.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Be broad and narrow in diagnostic thinking.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Use </a:t>
            </a:r>
            <a:r>
              <a:rPr lang="en-US" altLang="en-US" dirty="0" err="1" smtClean="0">
                <a:solidFill>
                  <a:schemeClr val="bg1"/>
                </a:solidFill>
                <a:latin typeface="Comic Sans MS" pitchFamily="66" charset="0"/>
              </a:rPr>
              <a:t>artemisinin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 combination therapy.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Beware of boluses!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Never forget prevention!</a:t>
            </a:r>
          </a:p>
          <a:p>
            <a:pPr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eaLnBrk="1" hangingPunct="1"/>
            <a:endParaRPr lang="en-US" altLang="en-US" sz="36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altLang="en-US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chemeClr val="bg1"/>
                </a:solidFill>
                <a:latin typeface="Comic Sans MS" pitchFamily="66" charset="0"/>
              </a:rPr>
              <a:t>fischer.phil@mayo.edu</a:t>
            </a:r>
          </a:p>
        </p:txBody>
      </p:sp>
    </p:spTree>
    <p:extLst>
      <p:ext uri="{BB962C8B-B14F-4D97-AF65-F5344CB8AC3E}">
        <p14:creationId xmlns:p14="http://schemas.microsoft.com/office/powerpoint/2010/main" val="8247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486400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2135188" cy="452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FFFF00"/>
                </a:solidFill>
                <a:latin typeface="Comic Sans MS" pitchFamily="66" charset="0"/>
              </a:rPr>
              <a:t>What is the Most Dangerous Animal?</a:t>
            </a:r>
            <a: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altLang="en-U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262130"/>
            <a:ext cx="9143999" cy="422427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Comic Sans MS" pitchFamily="66" charset="0"/>
              </a:rPr>
              <a:t>Bat?		Ebola		~13,000 cases in 2014</a:t>
            </a:r>
          </a:p>
          <a:p>
            <a:pPr lvl="1" eaLnBrk="1" hangingPunct="1">
              <a:buFontTx/>
              <a:buNone/>
            </a:pP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plainblu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6600"/>
      </a:accent1>
      <a:accent2>
        <a:srgbClr val="FFCC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B900"/>
      </a:accent6>
      <a:hlink>
        <a:srgbClr val="00CC66"/>
      </a:hlink>
      <a:folHlink>
        <a:srgbClr val="6699FF"/>
      </a:folHlink>
    </a:clrScheme>
    <a:fontScheme name="plain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n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plainblu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6600"/>
      </a:accent1>
      <a:accent2>
        <a:srgbClr val="FFCC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B900"/>
      </a:accent6>
      <a:hlink>
        <a:srgbClr val="00CC66"/>
      </a:hlink>
      <a:folHlink>
        <a:srgbClr val="6699FF"/>
      </a:folHlink>
    </a:clrScheme>
    <a:fontScheme name="plain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in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lainblu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6600"/>
      </a:accent1>
      <a:accent2>
        <a:srgbClr val="FFCC00"/>
      </a:accent2>
      <a:accent3>
        <a:srgbClr val="AAAAE2"/>
      </a:accent3>
      <a:accent4>
        <a:srgbClr val="DADADA"/>
      </a:accent4>
      <a:accent5>
        <a:srgbClr val="FFB8AA"/>
      </a:accent5>
      <a:accent6>
        <a:srgbClr val="E7B900"/>
      </a:accent6>
      <a:hlink>
        <a:srgbClr val="00CC66"/>
      </a:hlink>
      <a:folHlink>
        <a:srgbClr val="6699FF"/>
      </a:folHlink>
    </a:clrScheme>
    <a:fontScheme name="plain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in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blue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FF6600"/>
        </a:accent1>
        <a:accent2>
          <a:srgbClr val="FF9933"/>
        </a:accent2>
        <a:accent3>
          <a:srgbClr val="AAAAB8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33CCFF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Zero-MayoBlue</Template>
  <TotalTime>1223</TotalTime>
  <Words>1217</Words>
  <Application>Microsoft Office PowerPoint</Application>
  <PresentationFormat>On-screen Show (4:3)</PresentationFormat>
  <Paragraphs>508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87</vt:i4>
      </vt:variant>
    </vt:vector>
  </HeadingPairs>
  <TitlesOfParts>
    <vt:vector size="103" baseType="lpstr">
      <vt:lpstr>Default Design</vt:lpstr>
      <vt:lpstr>1_Default Design</vt:lpstr>
      <vt:lpstr>2_Default Design</vt:lpstr>
      <vt:lpstr>1_plainblue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plainblue</vt:lpstr>
      <vt:lpstr>11_Default Design</vt:lpstr>
      <vt:lpstr>3_plainblue</vt:lpstr>
      <vt:lpstr>12_Default Design</vt:lpstr>
      <vt:lpstr>Malaria </vt:lpstr>
      <vt:lpstr>Objectives </vt:lpstr>
      <vt:lpstr>The Villains </vt:lpstr>
      <vt:lpstr>Plasmodium  and Human Malaria </vt:lpstr>
      <vt:lpstr>Plasmodium and Human Malaria</vt:lpstr>
      <vt:lpstr>PowerPoint Presentation</vt:lpstr>
      <vt:lpstr>How Many Plasmodium Species Cause Human Malaria?</vt:lpstr>
      <vt:lpstr>What is the Most Dangerous Animal in the World? </vt:lpstr>
      <vt:lpstr>What is the Most Dangerous Animal? </vt:lpstr>
      <vt:lpstr>What is the Most Dangerous Animal? </vt:lpstr>
      <vt:lpstr>What is the Most Dangerous Animal? </vt:lpstr>
      <vt:lpstr>What is the Most Dangerous Animal? </vt:lpstr>
      <vt:lpstr>What is the Most Dangerous Animal? </vt:lpstr>
      <vt:lpstr>The Vector </vt:lpstr>
      <vt:lpstr>PowerPoint Presentation</vt:lpstr>
      <vt:lpstr>good news</vt:lpstr>
      <vt:lpstr>Anopheles Mosquitoes</vt:lpstr>
      <vt:lpstr>“Bottoms Up”</vt:lpstr>
      <vt:lpstr>The Victims </vt:lpstr>
      <vt:lpstr>The Victims </vt:lpstr>
      <vt:lpstr>Malaria in Pregnancy Insects</vt:lpstr>
      <vt:lpstr>Attraction of Mosquitoes to Women  Lindsay et al. Lancet 355:1972, 2000</vt:lpstr>
      <vt:lpstr>Entry into Bednets by Mosquitoes  Ansell et al. Trans R Soc Trop Med Hyg 96:113, 2002</vt:lpstr>
      <vt:lpstr>Malaria in Pregnancy Insects</vt:lpstr>
      <vt:lpstr>The Victims </vt:lpstr>
      <vt:lpstr>The Victims </vt:lpstr>
      <vt:lpstr>Once upon a time… </vt:lpstr>
      <vt:lpstr>PowerPoint Presentation</vt:lpstr>
      <vt:lpstr>PowerPoint Presentation</vt:lpstr>
      <vt:lpstr>The newborn had fever during the night, but we gave chloroquine.  The baby is fine now. </vt:lpstr>
      <vt:lpstr>In indigineous populations, “the incidence of congenital malaria is exceedingly low.”</vt:lpstr>
      <vt:lpstr>PowerPoint Presentation</vt:lpstr>
      <vt:lpstr>The newborn had fever during the night.  The malaria smear was positive, and we gave chloroquine.  The baby is fine now. </vt:lpstr>
      <vt:lpstr>PowerPoint Presentation</vt:lpstr>
      <vt:lpstr>Stop.  Look.  Listen.</vt:lpstr>
      <vt:lpstr>PowerPoint Presentation</vt:lpstr>
      <vt:lpstr>What are the effects  of maternal malaria  on newborns?</vt:lpstr>
      <vt:lpstr>PowerPoint Presentation</vt:lpstr>
      <vt:lpstr>PowerPoint Presentation</vt:lpstr>
      <vt:lpstr>PowerPoint Presentation</vt:lpstr>
      <vt:lpstr>Since 1993 …  </vt:lpstr>
      <vt:lpstr>Poor Pregnancy Outcomes</vt:lpstr>
      <vt:lpstr>Malaria and Early Outcomes</vt:lpstr>
      <vt:lpstr>Infant Effects of Maternal Malaria</vt:lpstr>
      <vt:lpstr>Infant Effects of Maternal Malaria</vt:lpstr>
      <vt:lpstr>Infant Effects of Maternal Malaria</vt:lpstr>
      <vt:lpstr>Insecticide-Treated Bed Nets Pregnant Women</vt:lpstr>
      <vt:lpstr>Intermittent Preventive Treatment IPTp</vt:lpstr>
      <vt:lpstr>Intermittent Preventive Treatment IPTp</vt:lpstr>
      <vt:lpstr>PowerPoint Presentation</vt:lpstr>
      <vt:lpstr>Test for Malaria</vt:lpstr>
      <vt:lpstr>Clinical Presentations of Malaria</vt:lpstr>
      <vt:lpstr>Diagnosis of Malaria in Children</vt:lpstr>
      <vt:lpstr>Diagnosis of Malaria in Children</vt:lpstr>
      <vt:lpstr>Diagnosis of Malaria in Children</vt:lpstr>
      <vt:lpstr>The Diagnosis of Malaria</vt:lpstr>
      <vt:lpstr>How Good Are Rapid Diagnostic Tests? </vt:lpstr>
      <vt:lpstr>How Good Are Rapid Diagnostic Tests? </vt:lpstr>
      <vt:lpstr>How Good Are Rapid Diagnostic Tests? </vt:lpstr>
      <vt:lpstr>How Good Are Rapid Diagnostic Tests? </vt:lpstr>
      <vt:lpstr>Malaria and Bacteremia</vt:lpstr>
      <vt:lpstr>Malaria and Malnutrition</vt:lpstr>
      <vt:lpstr>Treating Malaria</vt:lpstr>
      <vt:lpstr>Treatment of Severe Malaria - Adults</vt:lpstr>
      <vt:lpstr>Treatment of Severe Malaria - Children</vt:lpstr>
      <vt:lpstr>Artesunate vs Quinine for Severe Malaria</vt:lpstr>
      <vt:lpstr>Treatment of Severe Malaria - Children</vt:lpstr>
      <vt:lpstr>PowerPoint Presentation</vt:lpstr>
      <vt:lpstr>PowerPoint Presentation</vt:lpstr>
      <vt:lpstr>Sick with Malaria</vt:lpstr>
      <vt:lpstr>Beware of Boluses!</vt:lpstr>
      <vt:lpstr>PowerPoint Presentation</vt:lpstr>
      <vt:lpstr>Treating Malaria</vt:lpstr>
      <vt:lpstr>Treatment of Uncomplicated Malaria</vt:lpstr>
      <vt:lpstr>Treatment of Uncomplicated 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Insect Repellents</vt:lpstr>
      <vt:lpstr>Malaria Prevention in Travelers</vt:lpstr>
      <vt:lpstr>PowerPoint Presentation</vt:lpstr>
      <vt:lpstr>PowerPoint Presentation</vt:lpstr>
      <vt:lpstr>Take-Home Lessons?</vt:lpstr>
      <vt:lpstr>Take-Away Lessons?</vt:lpstr>
      <vt:lpstr>PowerPoint Presentation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M Sauer</dc:creator>
  <dc:description>v2.16</dc:description>
  <cp:lastModifiedBy>Phil Fischer</cp:lastModifiedBy>
  <cp:revision>155</cp:revision>
  <cp:lastPrinted>2014-03-12T14:30:39Z</cp:lastPrinted>
  <dcterms:created xsi:type="dcterms:W3CDTF">2014-03-04T14:53:06Z</dcterms:created>
  <dcterms:modified xsi:type="dcterms:W3CDTF">2014-11-08T13:53:04Z</dcterms:modified>
</cp:coreProperties>
</file>