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63" r:id="rId4"/>
    <p:sldId id="260" r:id="rId5"/>
    <p:sldId id="262" r:id="rId6"/>
    <p:sldId id="264" r:id="rId7"/>
    <p:sldId id="283" r:id="rId8"/>
    <p:sldId id="287" r:id="rId9"/>
    <p:sldId id="284" r:id="rId10"/>
    <p:sldId id="285" r:id="rId11"/>
    <p:sldId id="301" r:id="rId12"/>
    <p:sldId id="286" r:id="rId13"/>
    <p:sldId id="302" r:id="rId14"/>
    <p:sldId id="289" r:id="rId15"/>
    <p:sldId id="297" r:id="rId16"/>
    <p:sldId id="303" r:id="rId17"/>
    <p:sldId id="293" r:id="rId18"/>
    <p:sldId id="290" r:id="rId19"/>
    <p:sldId id="298" r:id="rId20"/>
    <p:sldId id="305" r:id="rId21"/>
    <p:sldId id="294" r:id="rId22"/>
    <p:sldId id="306" r:id="rId23"/>
    <p:sldId id="291" r:id="rId24"/>
    <p:sldId id="299" r:id="rId25"/>
    <p:sldId id="307" r:id="rId26"/>
    <p:sldId id="295" r:id="rId27"/>
    <p:sldId id="308" r:id="rId28"/>
    <p:sldId id="292" r:id="rId29"/>
    <p:sldId id="300" r:id="rId30"/>
    <p:sldId id="309" r:id="rId31"/>
    <p:sldId id="296" r:id="rId32"/>
    <p:sldId id="310" r:id="rId33"/>
    <p:sldId id="281"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6" d="100"/>
          <a:sy n="66" d="100"/>
        </p:scale>
        <p:origin x="-1506" y="-16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83325BDE-B946-4527-8BB8-6F4869E07572}" type="datetimeFigureOut">
              <a:rPr lang="en-US" smtClean="0"/>
              <a:t>11/1/2014</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213A2E90-4EAB-42FE-BC8D-E53D764AFC1B}"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3325BDE-B946-4527-8BB8-6F4869E07572}" type="datetimeFigureOut">
              <a:rPr lang="en-US" smtClean="0"/>
              <a:t>11/1/2014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3A2E90-4EAB-42FE-BC8D-E53D764AFC1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3325BDE-B946-4527-8BB8-6F4869E07572}" type="datetimeFigureOut">
              <a:rPr lang="en-US" smtClean="0"/>
              <a:t>11/1/2014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3A2E90-4EAB-42FE-BC8D-E53D764AFC1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3325BDE-B946-4527-8BB8-6F4869E07572}" type="datetimeFigureOut">
              <a:rPr lang="en-US" smtClean="0"/>
              <a:t>11/1/2014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3A2E90-4EAB-42FE-BC8D-E53D764AFC1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83325BDE-B946-4527-8BB8-6F4869E07572}" type="datetimeFigureOut">
              <a:rPr lang="en-US" smtClean="0"/>
              <a:t>11/1/2014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3A2E90-4EAB-42FE-BC8D-E53D764AFC1B}"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3325BDE-B946-4527-8BB8-6F4869E07572}" type="datetimeFigureOut">
              <a:rPr lang="en-US" smtClean="0"/>
              <a:t>11/1/2014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3A2E90-4EAB-42FE-BC8D-E53D764AFC1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83325BDE-B946-4527-8BB8-6F4869E07572}" type="datetimeFigureOut">
              <a:rPr lang="en-US" smtClean="0"/>
              <a:t>11/1/2014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13A2E90-4EAB-42FE-BC8D-E53D764AFC1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3325BDE-B946-4527-8BB8-6F4869E07572}" type="datetimeFigureOut">
              <a:rPr lang="en-US" smtClean="0"/>
              <a:t>11/1/2014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13A2E90-4EAB-42FE-BC8D-E53D764AFC1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325BDE-B946-4527-8BB8-6F4869E07572}" type="datetimeFigureOut">
              <a:rPr lang="en-US" smtClean="0"/>
              <a:t>11/1/2014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13A2E90-4EAB-42FE-BC8D-E53D764AFC1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3325BDE-B946-4527-8BB8-6F4869E07572}" type="datetimeFigureOut">
              <a:rPr lang="en-US" smtClean="0"/>
              <a:t>11/1/2014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3A2E90-4EAB-42FE-BC8D-E53D764AFC1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3325BDE-B946-4527-8BB8-6F4869E07572}" type="datetimeFigureOut">
              <a:rPr lang="en-US" smtClean="0"/>
              <a:t>11/1/2014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213A2E90-4EAB-42FE-BC8D-E53D764AFC1B}" type="slidenum">
              <a:rPr lang="en-US" smtClean="0"/>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83325BDE-B946-4527-8BB8-6F4869E07572}" type="datetimeFigureOut">
              <a:rPr lang="en-US" smtClean="0"/>
              <a:t>11/1/2014</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213A2E90-4EAB-42FE-BC8D-E53D764AFC1B}" type="slidenum">
              <a:rPr lang="en-US" smtClean="0"/>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70572" y="4038600"/>
            <a:ext cx="7117180" cy="2057401"/>
          </a:xfrm>
        </p:spPr>
        <p:txBody>
          <a:bodyPr>
            <a:normAutofit fontScale="90000"/>
          </a:bodyPr>
          <a:lstStyle/>
          <a:p>
            <a:pPr algn="ctr"/>
            <a:r>
              <a:rPr lang="en-US" sz="5400" dirty="0" smtClean="0"/>
              <a:t>The Great Balancing Act:</a:t>
            </a:r>
            <a:br>
              <a:rPr lang="en-US" sz="5400" dirty="0" smtClean="0"/>
            </a:br>
            <a:r>
              <a:rPr lang="en-US" sz="5400" dirty="0" smtClean="0"/>
              <a:t>Parenthood and Missions</a:t>
            </a:r>
            <a:endParaRPr lang="en-US" sz="5400" dirty="0"/>
          </a:p>
        </p:txBody>
      </p:sp>
      <p:pic>
        <p:nvPicPr>
          <p:cNvPr id="1026" name="Picture 2" descr="http://sancarlosrealestateblog.com/wp-content/uploads/2010/05/Scale-showing-perfect-balanc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1447800"/>
            <a:ext cx="3971925" cy="2743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87696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p>
            <a:pPr algn="ctr"/>
            <a:r>
              <a:rPr lang="en-US" sz="4400" u="sng" dirty="0" smtClean="0"/>
              <a:t>Ephesian 6:1-4</a:t>
            </a:r>
            <a:endParaRPr lang="en-US" sz="4400" u="sng" dirty="0"/>
          </a:p>
        </p:txBody>
      </p:sp>
      <p:sp>
        <p:nvSpPr>
          <p:cNvPr id="3" name="Content Placeholder 2"/>
          <p:cNvSpPr>
            <a:spLocks noGrp="1"/>
          </p:cNvSpPr>
          <p:nvPr>
            <p:ph idx="1"/>
          </p:nvPr>
        </p:nvSpPr>
        <p:spPr/>
        <p:txBody>
          <a:bodyPr>
            <a:normAutofit fontScale="85000" lnSpcReduction="20000"/>
          </a:bodyPr>
          <a:lstStyle/>
          <a:p>
            <a:pPr marL="0" indent="0" algn="ctr">
              <a:buNone/>
            </a:pPr>
            <a:r>
              <a:rPr lang="en-US" sz="4400" dirty="0"/>
              <a:t>“Children, obey your parents in the Lord, for this is right. ‘Honor your </a:t>
            </a:r>
            <a:r>
              <a:rPr lang="en-US" sz="4400" b="1" dirty="0"/>
              <a:t>father and mother</a:t>
            </a:r>
            <a:r>
              <a:rPr lang="en-US" sz="4400" dirty="0"/>
              <a:t>’ (this is the first commandment with a promise), ‘that it may go well with you and that you may live long in the land.’ </a:t>
            </a:r>
            <a:r>
              <a:rPr lang="en-US" sz="4400" b="1" dirty="0"/>
              <a:t>Fathers</a:t>
            </a:r>
            <a:r>
              <a:rPr lang="en-US" sz="4400" dirty="0"/>
              <a:t>, do not provoke your children to anger, but bring them up in the discipline and instruction of the Lord.”</a:t>
            </a:r>
          </a:p>
        </p:txBody>
      </p:sp>
    </p:spTree>
    <p:extLst>
      <p:ext uri="{BB962C8B-B14F-4D97-AF65-F5344CB8AC3E}">
        <p14:creationId xmlns:p14="http://schemas.microsoft.com/office/powerpoint/2010/main" val="2561115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J\Documents\Mission Speaking\Global Missions Health Conference\DSC_011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33600" y="1143000"/>
            <a:ext cx="4948428" cy="51349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41085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8610600" cy="1143000"/>
          </a:xfrm>
        </p:spPr>
        <p:txBody>
          <a:bodyPr>
            <a:normAutofit fontScale="90000"/>
          </a:bodyPr>
          <a:lstStyle/>
          <a:p>
            <a:pPr algn="ctr"/>
            <a:r>
              <a:rPr lang="en-US" sz="4400" u="sng" dirty="0" smtClean="0"/>
              <a:t>Parenting </a:t>
            </a:r>
            <a:r>
              <a:rPr lang="en-US" sz="4900" u="sng" dirty="0" smtClean="0"/>
              <a:t>Wisdom</a:t>
            </a:r>
            <a:r>
              <a:rPr lang="en-US" sz="4400" u="sng" dirty="0" smtClean="0"/>
              <a:t> from Our Experience</a:t>
            </a:r>
            <a:endParaRPr lang="en-US" sz="4400" u="sng" dirty="0"/>
          </a:p>
        </p:txBody>
      </p:sp>
      <p:sp>
        <p:nvSpPr>
          <p:cNvPr id="3" name="Content Placeholder 2"/>
          <p:cNvSpPr>
            <a:spLocks noGrp="1"/>
          </p:cNvSpPr>
          <p:nvPr>
            <p:ph idx="1"/>
          </p:nvPr>
        </p:nvSpPr>
        <p:spPr>
          <a:xfrm>
            <a:off x="457200" y="2362200"/>
            <a:ext cx="8229600" cy="3962400"/>
          </a:xfrm>
        </p:spPr>
        <p:txBody>
          <a:bodyPr>
            <a:normAutofit/>
          </a:bodyPr>
          <a:lstStyle/>
          <a:p>
            <a:r>
              <a:rPr lang="en-US" sz="4000" dirty="0"/>
              <a:t>Set aside regular times </a:t>
            </a:r>
            <a:r>
              <a:rPr lang="en-US" sz="4000" b="1" dirty="0" smtClean="0"/>
              <a:t>together</a:t>
            </a:r>
            <a:r>
              <a:rPr lang="en-US" sz="4000" dirty="0" smtClean="0"/>
              <a:t> </a:t>
            </a:r>
            <a:r>
              <a:rPr lang="en-US" sz="4000" dirty="0"/>
              <a:t>as husband and wife to evaluate your parenting and your family life as a whole</a:t>
            </a:r>
          </a:p>
        </p:txBody>
      </p:sp>
    </p:spTree>
    <p:extLst>
      <p:ext uri="{BB962C8B-B14F-4D97-AF65-F5344CB8AC3E}">
        <p14:creationId xmlns:p14="http://schemas.microsoft.com/office/powerpoint/2010/main" val="6085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Users\J\Documents\Mission Speaking\Global Missions Health Conference\DSC04354.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00200" y="1143000"/>
            <a:ext cx="6051953" cy="52153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88859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p>
            <a:pPr algn="ctr"/>
            <a:r>
              <a:rPr lang="en-US" sz="4400" u="sng" dirty="0" smtClean="0"/>
              <a:t>Parenting Truth from God’s Word</a:t>
            </a:r>
            <a:endParaRPr lang="en-US" sz="4400" u="sng" dirty="0"/>
          </a:p>
        </p:txBody>
      </p:sp>
      <p:sp>
        <p:nvSpPr>
          <p:cNvPr id="3" name="Content Placeholder 2"/>
          <p:cNvSpPr>
            <a:spLocks noGrp="1"/>
          </p:cNvSpPr>
          <p:nvPr>
            <p:ph idx="1"/>
          </p:nvPr>
        </p:nvSpPr>
        <p:spPr>
          <a:xfrm>
            <a:off x="457200" y="2133600"/>
            <a:ext cx="8229600" cy="4191000"/>
          </a:xfrm>
        </p:spPr>
        <p:txBody>
          <a:bodyPr>
            <a:normAutofit/>
          </a:bodyPr>
          <a:lstStyle/>
          <a:p>
            <a:r>
              <a:rPr lang="en-US" sz="3200" dirty="0"/>
              <a:t>God designed </a:t>
            </a:r>
            <a:r>
              <a:rPr lang="en-US" sz="3200" dirty="0" smtClean="0"/>
              <a:t>parents to </a:t>
            </a:r>
            <a:r>
              <a:rPr lang="en-US" sz="3200" dirty="0"/>
              <a:t>shepherd their children </a:t>
            </a:r>
            <a:r>
              <a:rPr lang="en-US" sz="3200" dirty="0" smtClean="0"/>
              <a:t>by </a:t>
            </a:r>
            <a:r>
              <a:rPr lang="en-US" sz="3200" dirty="0"/>
              <a:t>God’s Word</a:t>
            </a:r>
            <a:r>
              <a:rPr lang="en-US" sz="3200" dirty="0" smtClean="0"/>
              <a:t>.</a:t>
            </a:r>
          </a:p>
          <a:p>
            <a:r>
              <a:rPr lang="en-US" sz="3200" dirty="0" smtClean="0"/>
              <a:t>Therefore:</a:t>
            </a:r>
          </a:p>
          <a:p>
            <a:pPr lvl="1"/>
            <a:r>
              <a:rPr lang="en-US" sz="3200" dirty="0"/>
              <a:t>Make a plan </a:t>
            </a:r>
            <a:r>
              <a:rPr lang="en-US" sz="3200" b="1" dirty="0"/>
              <a:t>together</a:t>
            </a:r>
            <a:r>
              <a:rPr lang="en-US" sz="3200" dirty="0"/>
              <a:t> </a:t>
            </a:r>
            <a:r>
              <a:rPr lang="en-US" sz="3200" dirty="0" smtClean="0"/>
              <a:t>as husband and wife for </a:t>
            </a:r>
            <a:r>
              <a:rPr lang="en-US" sz="3200" dirty="0"/>
              <a:t>Bible intake and family worship</a:t>
            </a:r>
            <a:endParaRPr lang="en-US" sz="3000" dirty="0"/>
          </a:p>
        </p:txBody>
      </p:sp>
    </p:spTree>
    <p:extLst>
      <p:ext uri="{BB962C8B-B14F-4D97-AF65-F5344CB8AC3E}">
        <p14:creationId xmlns:p14="http://schemas.microsoft.com/office/powerpoint/2010/main" val="3012864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p>
            <a:pPr algn="ctr"/>
            <a:r>
              <a:rPr lang="en-US" sz="4400" u="sng" dirty="0"/>
              <a:t>Deuteronomy 6:6-9</a:t>
            </a:r>
          </a:p>
        </p:txBody>
      </p:sp>
      <p:sp>
        <p:nvSpPr>
          <p:cNvPr id="3" name="Content Placeholder 2"/>
          <p:cNvSpPr>
            <a:spLocks noGrp="1"/>
          </p:cNvSpPr>
          <p:nvPr>
            <p:ph idx="1"/>
          </p:nvPr>
        </p:nvSpPr>
        <p:spPr/>
        <p:txBody>
          <a:bodyPr>
            <a:normAutofit fontScale="85000" lnSpcReduction="20000"/>
          </a:bodyPr>
          <a:lstStyle/>
          <a:p>
            <a:pPr marL="0" indent="0" algn="ctr">
              <a:buNone/>
            </a:pPr>
            <a:r>
              <a:rPr lang="en-US" sz="4000" dirty="0"/>
              <a:t>Moses said: “</a:t>
            </a:r>
            <a:r>
              <a:rPr lang="en-US" sz="4000" b="1" dirty="0"/>
              <a:t>These words</a:t>
            </a:r>
            <a:r>
              <a:rPr lang="en-US" sz="4000" dirty="0"/>
              <a:t> that I command you today shall be on your heart. You shall </a:t>
            </a:r>
            <a:r>
              <a:rPr lang="en-US" sz="4000" b="1" dirty="0"/>
              <a:t>teach them diligently to your children</a:t>
            </a:r>
            <a:r>
              <a:rPr lang="en-US" sz="4000" dirty="0"/>
              <a:t>, and shall talk of them when you sit in your house, and when you walk by the way, and when you lie down, and when you rise. You shall bind them as a sign on your hand, and they shall be as frontlets between your eyes. You shall write them on the doorposts of your house and on your gates.”</a:t>
            </a:r>
            <a:endParaRPr lang="en-US" sz="4400" dirty="0"/>
          </a:p>
        </p:txBody>
      </p:sp>
    </p:spTree>
    <p:extLst>
      <p:ext uri="{BB962C8B-B14F-4D97-AF65-F5344CB8AC3E}">
        <p14:creationId xmlns:p14="http://schemas.microsoft.com/office/powerpoint/2010/main" val="4115356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J\Pictures\2013-06-05 002\DSC_0256.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1524000"/>
            <a:ext cx="8120092" cy="4285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9626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8610600" cy="1143000"/>
          </a:xfrm>
        </p:spPr>
        <p:txBody>
          <a:bodyPr>
            <a:normAutofit fontScale="90000"/>
          </a:bodyPr>
          <a:lstStyle/>
          <a:p>
            <a:pPr algn="ctr"/>
            <a:r>
              <a:rPr lang="en-US" sz="4400" u="sng" dirty="0" smtClean="0"/>
              <a:t>Parenting </a:t>
            </a:r>
            <a:r>
              <a:rPr lang="en-US" sz="4900" u="sng" dirty="0" smtClean="0"/>
              <a:t>Wisdom</a:t>
            </a:r>
            <a:r>
              <a:rPr lang="en-US" sz="4400" u="sng" dirty="0" smtClean="0"/>
              <a:t> from Our Experience</a:t>
            </a:r>
            <a:endParaRPr lang="en-US" sz="4400" u="sng" dirty="0"/>
          </a:p>
        </p:txBody>
      </p:sp>
      <p:sp>
        <p:nvSpPr>
          <p:cNvPr id="3" name="Content Placeholder 2"/>
          <p:cNvSpPr>
            <a:spLocks noGrp="1"/>
          </p:cNvSpPr>
          <p:nvPr>
            <p:ph idx="1"/>
          </p:nvPr>
        </p:nvSpPr>
        <p:spPr>
          <a:xfrm>
            <a:off x="457200" y="2133600"/>
            <a:ext cx="3962400" cy="4191000"/>
          </a:xfrm>
        </p:spPr>
        <p:txBody>
          <a:bodyPr>
            <a:normAutofit/>
          </a:bodyPr>
          <a:lstStyle/>
          <a:p>
            <a:r>
              <a:rPr lang="en-US" sz="4000" dirty="0"/>
              <a:t>Confirm a shared call </a:t>
            </a:r>
            <a:r>
              <a:rPr lang="en-US" sz="4000" dirty="0" smtClean="0"/>
              <a:t>to </a:t>
            </a:r>
            <a:r>
              <a:rPr lang="en-US" sz="4000" dirty="0"/>
              <a:t>the mission </a:t>
            </a:r>
            <a:r>
              <a:rPr lang="en-US" sz="4000" dirty="0" smtClean="0"/>
              <a:t>field </a:t>
            </a:r>
            <a:r>
              <a:rPr lang="en-US" sz="4000" dirty="0"/>
              <a:t>as a whole family </a:t>
            </a:r>
          </a:p>
        </p:txBody>
      </p:sp>
      <p:pic>
        <p:nvPicPr>
          <p:cNvPr id="4" name="Picture 2" descr="C:\Users\J\Documents\Stuff from Old Computer\Winds Prayer Car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29200" y="1752598"/>
            <a:ext cx="3283103" cy="49444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094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p>
            <a:pPr algn="ctr"/>
            <a:r>
              <a:rPr lang="en-US" sz="4400" u="sng" dirty="0" smtClean="0"/>
              <a:t>Parenting Truth from God’s Word</a:t>
            </a:r>
            <a:endParaRPr lang="en-US" sz="4400" u="sng" dirty="0"/>
          </a:p>
        </p:txBody>
      </p:sp>
      <p:sp>
        <p:nvSpPr>
          <p:cNvPr id="3" name="Content Placeholder 2"/>
          <p:cNvSpPr>
            <a:spLocks noGrp="1"/>
          </p:cNvSpPr>
          <p:nvPr>
            <p:ph idx="1"/>
          </p:nvPr>
        </p:nvSpPr>
        <p:spPr/>
        <p:txBody>
          <a:bodyPr>
            <a:normAutofit/>
          </a:bodyPr>
          <a:lstStyle/>
          <a:p>
            <a:r>
              <a:rPr lang="en-US" sz="3200" dirty="0"/>
              <a:t>God designed parents to be consistent authorities in the home who are loving and kind</a:t>
            </a:r>
          </a:p>
          <a:p>
            <a:r>
              <a:rPr lang="en-US" sz="3200" dirty="0" smtClean="0"/>
              <a:t>Therefore</a:t>
            </a:r>
            <a:r>
              <a:rPr lang="en-US" sz="3200" dirty="0"/>
              <a:t>:</a:t>
            </a:r>
          </a:p>
          <a:p>
            <a:pPr lvl="1"/>
            <a:r>
              <a:rPr lang="en-US" sz="3200" dirty="0"/>
              <a:t>Make a plan </a:t>
            </a:r>
            <a:r>
              <a:rPr lang="en-US" sz="3200" b="1" dirty="0"/>
              <a:t>together</a:t>
            </a:r>
            <a:r>
              <a:rPr lang="en-US" sz="3200" dirty="0"/>
              <a:t> </a:t>
            </a:r>
            <a:r>
              <a:rPr lang="en-US" sz="3200" dirty="0" smtClean="0"/>
              <a:t>as husband and wife for corrective </a:t>
            </a:r>
            <a:r>
              <a:rPr lang="en-US" sz="3200" dirty="0"/>
              <a:t>discipline of your child(</a:t>
            </a:r>
            <a:r>
              <a:rPr lang="en-US" sz="3200" dirty="0" err="1"/>
              <a:t>ren</a:t>
            </a:r>
            <a:r>
              <a:rPr lang="en-US" sz="3200" dirty="0"/>
              <a:t>)</a:t>
            </a:r>
            <a:endParaRPr lang="en-US" sz="3000" dirty="0"/>
          </a:p>
          <a:p>
            <a:endParaRPr lang="en-US" sz="4400" dirty="0"/>
          </a:p>
        </p:txBody>
      </p:sp>
    </p:spTree>
    <p:extLst>
      <p:ext uri="{BB962C8B-B14F-4D97-AF65-F5344CB8AC3E}">
        <p14:creationId xmlns:p14="http://schemas.microsoft.com/office/powerpoint/2010/main" val="3012864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p>
            <a:pPr algn="ctr"/>
            <a:r>
              <a:rPr lang="en-US" sz="4400" u="sng" dirty="0" smtClean="0"/>
              <a:t>Hebrews 12:6-11</a:t>
            </a:r>
            <a:endParaRPr lang="en-US" sz="4400" u="sng" dirty="0"/>
          </a:p>
        </p:txBody>
      </p:sp>
      <p:sp>
        <p:nvSpPr>
          <p:cNvPr id="3" name="Content Placeholder 2"/>
          <p:cNvSpPr>
            <a:spLocks noGrp="1"/>
          </p:cNvSpPr>
          <p:nvPr>
            <p:ph idx="1"/>
          </p:nvPr>
        </p:nvSpPr>
        <p:spPr/>
        <p:txBody>
          <a:bodyPr>
            <a:normAutofit fontScale="62500" lnSpcReduction="20000"/>
          </a:bodyPr>
          <a:lstStyle/>
          <a:p>
            <a:pPr marL="0" indent="0" algn="ctr">
              <a:buNone/>
            </a:pPr>
            <a:r>
              <a:rPr lang="en-US" sz="4000" dirty="0" smtClean="0"/>
              <a:t>“</a:t>
            </a:r>
            <a:r>
              <a:rPr lang="en-US" sz="4000" b="1" dirty="0" smtClean="0"/>
              <a:t>the </a:t>
            </a:r>
            <a:r>
              <a:rPr lang="en-US" sz="4000" b="1" dirty="0"/>
              <a:t>Lord disciplines the one he loves</a:t>
            </a:r>
            <a:r>
              <a:rPr lang="en-US" sz="4000" dirty="0"/>
              <a:t>, and chastises every son whom he receives.’ It is for discipline that you have to endure. God is treating you as sons. For what son is there whom his father does not discipline? If you are left without discipline, in which all have participated, then you are illegitimate children and not sons. Besides this, </a:t>
            </a:r>
            <a:r>
              <a:rPr lang="en-US" sz="4000" b="1" dirty="0"/>
              <a:t>we have had earthly fathers who disciplined us and we respected them</a:t>
            </a:r>
            <a:r>
              <a:rPr lang="en-US" sz="4000" dirty="0"/>
              <a:t>. Shall we not much more be subject to the Father of spirits and live? For they disciplined us for a short time as it seemed best to them, but he disciplines us for our good, that we may share his holiness. </a:t>
            </a:r>
            <a:r>
              <a:rPr lang="en-US" sz="4000" b="1" dirty="0"/>
              <a:t>For the moment all discipline seems painful rather than pleasant</a:t>
            </a:r>
            <a:r>
              <a:rPr lang="en-US" sz="4000" dirty="0"/>
              <a:t>, but later it yields the peaceful fruit of righteousness to </a:t>
            </a:r>
            <a:r>
              <a:rPr lang="en-US" sz="4000" b="1" dirty="0"/>
              <a:t>those who have been trained by it</a:t>
            </a:r>
            <a:r>
              <a:rPr lang="en-US" sz="4000" dirty="0"/>
              <a:t>.”</a:t>
            </a:r>
            <a:endParaRPr lang="en-US" sz="4400" dirty="0"/>
          </a:p>
        </p:txBody>
      </p:sp>
    </p:spTree>
    <p:extLst>
      <p:ext uri="{BB962C8B-B14F-4D97-AF65-F5344CB8AC3E}">
        <p14:creationId xmlns:p14="http://schemas.microsoft.com/office/powerpoint/2010/main" val="4115356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1"/>
            <a:ext cx="8382000" cy="1219200"/>
          </a:xfrm>
        </p:spPr>
        <p:txBody>
          <a:bodyPr/>
          <a:lstStyle/>
          <a:p>
            <a:pPr algn="ctr"/>
            <a:r>
              <a:rPr lang="en-US" sz="2400" dirty="0" smtClean="0"/>
              <a:t>John and Rachel Wind</a:t>
            </a:r>
            <a:br>
              <a:rPr lang="en-US" sz="2400" dirty="0" smtClean="0"/>
            </a:br>
            <a:r>
              <a:rPr lang="en-US" sz="2400" dirty="0"/>
              <a:t>Christin (6</a:t>
            </a:r>
            <a:r>
              <a:rPr lang="en-US" sz="2400" dirty="0" smtClean="0"/>
              <a:t>), </a:t>
            </a:r>
            <a:r>
              <a:rPr lang="en-US" sz="2400" dirty="0"/>
              <a:t>Chloe (8</a:t>
            </a:r>
            <a:r>
              <a:rPr lang="en-US" sz="2400" dirty="0" smtClean="0"/>
              <a:t>), Clara Anne (9), Charis (2)</a:t>
            </a:r>
            <a:endParaRPr lang="en-US" sz="2400" dirty="0"/>
          </a:p>
        </p:txBody>
      </p:sp>
      <p:pic>
        <p:nvPicPr>
          <p:cNvPr id="2050" name="Picture 2" descr="C:\Users\J\Documents\Mission Speaking\Global Missions Health Conference\EPSON0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76400" y="1600200"/>
            <a:ext cx="5917692" cy="4760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47349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John\Pictures\Nikon Transfer\049\DSCN1245.JPG"/>
          <p:cNvPicPr>
            <a:picLocks noGrp="1" noChangeAspect="1" noChangeArrowheads="1"/>
          </p:cNvPicPr>
          <p:nvPr>
            <p:ph idx="1"/>
          </p:nvPr>
        </p:nvPicPr>
        <p:blipFill>
          <a:blip r:embed="rId2" cstate="print"/>
          <a:srcRect/>
          <a:stretch>
            <a:fillRect/>
          </a:stretch>
        </p:blipFill>
        <p:spPr bwMode="auto">
          <a:xfrm>
            <a:off x="1143000" y="1143000"/>
            <a:ext cx="6858000" cy="5144085"/>
          </a:xfrm>
          <a:prstGeom prst="rect">
            <a:avLst/>
          </a:prstGeom>
          <a:noFill/>
        </p:spPr>
      </p:pic>
    </p:spTree>
    <p:extLst>
      <p:ext uri="{BB962C8B-B14F-4D97-AF65-F5344CB8AC3E}">
        <p14:creationId xmlns:p14="http://schemas.microsoft.com/office/powerpoint/2010/main" val="3243949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8610600" cy="1143000"/>
          </a:xfrm>
        </p:spPr>
        <p:txBody>
          <a:bodyPr>
            <a:normAutofit fontScale="90000"/>
          </a:bodyPr>
          <a:lstStyle/>
          <a:p>
            <a:pPr algn="ctr"/>
            <a:r>
              <a:rPr lang="en-US" sz="4400" u="sng" dirty="0" smtClean="0"/>
              <a:t>Parenting </a:t>
            </a:r>
            <a:r>
              <a:rPr lang="en-US" sz="4900" u="sng" dirty="0" smtClean="0"/>
              <a:t>Wisdom</a:t>
            </a:r>
            <a:r>
              <a:rPr lang="en-US" sz="4400" u="sng" dirty="0" smtClean="0"/>
              <a:t> from Our Experience</a:t>
            </a:r>
            <a:endParaRPr lang="en-US" sz="4400" u="sng" dirty="0"/>
          </a:p>
        </p:txBody>
      </p:sp>
      <p:sp>
        <p:nvSpPr>
          <p:cNvPr id="3" name="Content Placeholder 2"/>
          <p:cNvSpPr>
            <a:spLocks noGrp="1"/>
          </p:cNvSpPr>
          <p:nvPr>
            <p:ph idx="1"/>
          </p:nvPr>
        </p:nvSpPr>
        <p:spPr/>
        <p:txBody>
          <a:bodyPr>
            <a:normAutofit/>
          </a:bodyPr>
          <a:lstStyle/>
          <a:p>
            <a:r>
              <a:rPr lang="en-US" sz="4000" dirty="0" smtClean="0"/>
              <a:t>Establish other structures of time spent </a:t>
            </a:r>
            <a:r>
              <a:rPr lang="en-US" sz="4000" b="1" dirty="0" smtClean="0"/>
              <a:t>together</a:t>
            </a:r>
            <a:r>
              <a:rPr lang="en-US" sz="4000" dirty="0" smtClean="0"/>
              <a:t> as a family as part of the regular family routine.</a:t>
            </a:r>
            <a:endParaRPr lang="en-US" sz="4000" dirty="0"/>
          </a:p>
        </p:txBody>
      </p:sp>
    </p:spTree>
    <p:extLst>
      <p:ext uri="{BB962C8B-B14F-4D97-AF65-F5344CB8AC3E}">
        <p14:creationId xmlns:p14="http://schemas.microsoft.com/office/powerpoint/2010/main" val="157094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J\Pictures\2013-06-05 002\DSC05327_edit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066800"/>
            <a:ext cx="5638800" cy="5311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28960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p>
            <a:pPr algn="ctr"/>
            <a:r>
              <a:rPr lang="en-US" sz="4400" u="sng" dirty="0" smtClean="0"/>
              <a:t>Parenting Truth from God’s Word</a:t>
            </a:r>
            <a:endParaRPr lang="en-US" sz="4400" u="sng" dirty="0"/>
          </a:p>
        </p:txBody>
      </p:sp>
      <p:sp>
        <p:nvSpPr>
          <p:cNvPr id="3" name="Content Placeholder 2"/>
          <p:cNvSpPr>
            <a:spLocks noGrp="1"/>
          </p:cNvSpPr>
          <p:nvPr>
            <p:ph idx="1"/>
          </p:nvPr>
        </p:nvSpPr>
        <p:spPr/>
        <p:txBody>
          <a:bodyPr>
            <a:normAutofit/>
          </a:bodyPr>
          <a:lstStyle/>
          <a:p>
            <a:r>
              <a:rPr lang="en-US" sz="3200" dirty="0"/>
              <a:t>God designed parents to communicate regularly and deeply with their children</a:t>
            </a:r>
          </a:p>
          <a:p>
            <a:r>
              <a:rPr lang="en-US" sz="3200" dirty="0" smtClean="0"/>
              <a:t>Therefore</a:t>
            </a:r>
            <a:r>
              <a:rPr lang="en-US" sz="3200" dirty="0"/>
              <a:t>:</a:t>
            </a:r>
          </a:p>
          <a:p>
            <a:pPr lvl="1"/>
            <a:r>
              <a:rPr lang="en-US" sz="3200" dirty="0"/>
              <a:t>Make a plan </a:t>
            </a:r>
            <a:r>
              <a:rPr lang="en-US" sz="3200" b="1" dirty="0"/>
              <a:t>together</a:t>
            </a:r>
            <a:r>
              <a:rPr lang="en-US" sz="3200" dirty="0"/>
              <a:t> </a:t>
            </a:r>
            <a:r>
              <a:rPr lang="en-US" sz="3200" dirty="0" smtClean="0"/>
              <a:t>as husband and wife for </a:t>
            </a:r>
            <a:r>
              <a:rPr lang="en-US" sz="3200" dirty="0"/>
              <a:t>regular channels of heart-level communication with your child(</a:t>
            </a:r>
            <a:r>
              <a:rPr lang="en-US" sz="3200" dirty="0" err="1"/>
              <a:t>ren</a:t>
            </a:r>
            <a:r>
              <a:rPr lang="en-US" sz="3200" dirty="0"/>
              <a:t>)</a:t>
            </a:r>
            <a:endParaRPr lang="en-US" sz="3000" dirty="0"/>
          </a:p>
        </p:txBody>
      </p:sp>
    </p:spTree>
    <p:extLst>
      <p:ext uri="{BB962C8B-B14F-4D97-AF65-F5344CB8AC3E}">
        <p14:creationId xmlns:p14="http://schemas.microsoft.com/office/powerpoint/2010/main" val="3012864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p>
            <a:pPr algn="ctr"/>
            <a:r>
              <a:rPr lang="en-US" sz="4400" u="sng" dirty="0" smtClean="0"/>
              <a:t>Proverbs 1:8-9; 20:5</a:t>
            </a:r>
            <a:endParaRPr lang="en-US" sz="4400" u="sng" dirty="0"/>
          </a:p>
        </p:txBody>
      </p:sp>
      <p:sp>
        <p:nvSpPr>
          <p:cNvPr id="3" name="Content Placeholder 2"/>
          <p:cNvSpPr>
            <a:spLocks noGrp="1"/>
          </p:cNvSpPr>
          <p:nvPr>
            <p:ph idx="1"/>
          </p:nvPr>
        </p:nvSpPr>
        <p:spPr>
          <a:xfrm>
            <a:off x="457200" y="1752600"/>
            <a:ext cx="8229600" cy="4572000"/>
          </a:xfrm>
        </p:spPr>
        <p:txBody>
          <a:bodyPr>
            <a:normAutofit/>
          </a:bodyPr>
          <a:lstStyle/>
          <a:p>
            <a:pPr algn="ctr"/>
            <a:r>
              <a:rPr lang="en-US" sz="3200" dirty="0" smtClean="0"/>
              <a:t>“</a:t>
            </a:r>
            <a:r>
              <a:rPr lang="en-US" sz="3200" dirty="0"/>
              <a:t>Hear, my son, your father's instruction, </a:t>
            </a:r>
            <a:endParaRPr lang="en-US" sz="3200" dirty="0" smtClean="0"/>
          </a:p>
          <a:p>
            <a:pPr marL="0" indent="0" algn="ctr">
              <a:buNone/>
            </a:pPr>
            <a:r>
              <a:rPr lang="en-US" sz="3200" dirty="0" smtClean="0"/>
              <a:t>and </a:t>
            </a:r>
            <a:r>
              <a:rPr lang="en-US" sz="3200" dirty="0"/>
              <a:t>forsake not your mother's teaching, </a:t>
            </a:r>
          </a:p>
          <a:p>
            <a:pPr marL="0" indent="0" algn="ctr">
              <a:buNone/>
            </a:pPr>
            <a:r>
              <a:rPr lang="en-US" sz="3200" dirty="0" smtClean="0"/>
              <a:t>for </a:t>
            </a:r>
            <a:r>
              <a:rPr lang="en-US" sz="3200" dirty="0"/>
              <a:t>they are a graceful garland for your </a:t>
            </a:r>
            <a:r>
              <a:rPr lang="en-US" sz="3200" dirty="0" smtClean="0"/>
              <a:t>head</a:t>
            </a:r>
          </a:p>
          <a:p>
            <a:pPr marL="0" indent="0" algn="ctr">
              <a:buNone/>
            </a:pPr>
            <a:r>
              <a:rPr lang="en-US" sz="3200" dirty="0" smtClean="0"/>
              <a:t>and </a:t>
            </a:r>
            <a:r>
              <a:rPr lang="en-US" sz="3200" dirty="0"/>
              <a:t>pendants for your </a:t>
            </a:r>
            <a:r>
              <a:rPr lang="en-US" sz="3200" dirty="0" smtClean="0"/>
              <a:t>neck.”</a:t>
            </a:r>
          </a:p>
          <a:p>
            <a:pPr algn="ctr"/>
            <a:r>
              <a:rPr lang="en-US" sz="3200" dirty="0" smtClean="0"/>
              <a:t>“</a:t>
            </a:r>
            <a:r>
              <a:rPr lang="en-US" sz="3200" dirty="0"/>
              <a:t>The purpose in a person's </a:t>
            </a:r>
            <a:r>
              <a:rPr lang="en-US" sz="3200" dirty="0" smtClean="0"/>
              <a:t>heart </a:t>
            </a:r>
          </a:p>
          <a:p>
            <a:pPr marL="0" indent="0" algn="ctr">
              <a:buNone/>
            </a:pPr>
            <a:r>
              <a:rPr lang="en-US" sz="3200" dirty="0" smtClean="0"/>
              <a:t>is </a:t>
            </a:r>
            <a:r>
              <a:rPr lang="en-US" sz="3200" dirty="0"/>
              <a:t>like deep water, </a:t>
            </a:r>
            <a:endParaRPr lang="en-US" sz="3200" dirty="0" smtClean="0"/>
          </a:p>
          <a:p>
            <a:pPr marL="0" indent="0" algn="ctr">
              <a:buNone/>
            </a:pPr>
            <a:r>
              <a:rPr lang="en-US" sz="3200" dirty="0" smtClean="0"/>
              <a:t>but </a:t>
            </a:r>
            <a:r>
              <a:rPr lang="en-US" sz="3200" dirty="0"/>
              <a:t>one of understanding will draw it out</a:t>
            </a:r>
            <a:r>
              <a:rPr lang="en-US" sz="3200" dirty="0" smtClean="0"/>
              <a:t>.”</a:t>
            </a:r>
            <a:endParaRPr lang="en-US" sz="3200" dirty="0"/>
          </a:p>
        </p:txBody>
      </p:sp>
    </p:spTree>
    <p:extLst>
      <p:ext uri="{BB962C8B-B14F-4D97-AF65-F5344CB8AC3E}">
        <p14:creationId xmlns:p14="http://schemas.microsoft.com/office/powerpoint/2010/main" val="4115356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0"/>
                                        <p:tgtEl>
                                          <p:spTgt spid="3">
                                            <p:txEl>
                                              <p:pRg st="5" end="5"/>
                                            </p:txEl>
                                          </p:spTgt>
                                        </p:tgtEl>
                                      </p:cBhvr>
                                    </p:animEffect>
                                    <p:anim calcmode="lin" valueType="num">
                                      <p:cBhvr>
                                        <p:cTn id="3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1000"/>
                                        <p:tgtEl>
                                          <p:spTgt spid="3">
                                            <p:txEl>
                                              <p:pRg st="6" end="6"/>
                                            </p:txEl>
                                          </p:spTgt>
                                        </p:tgtEl>
                                      </p:cBhvr>
                                    </p:animEffect>
                                    <p:anim calcmode="lin" valueType="num">
                                      <p:cBhvr>
                                        <p:cTn id="4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J\Documents\Mission Speaking\Global Missions Health Conference\DSC_0137.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0" y="1219200"/>
            <a:ext cx="6096000" cy="50720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299396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8610600" cy="1143000"/>
          </a:xfrm>
        </p:spPr>
        <p:txBody>
          <a:bodyPr>
            <a:normAutofit fontScale="90000"/>
          </a:bodyPr>
          <a:lstStyle/>
          <a:p>
            <a:pPr algn="ctr"/>
            <a:r>
              <a:rPr lang="en-US" sz="4400" u="sng" dirty="0" smtClean="0"/>
              <a:t>Parenting </a:t>
            </a:r>
            <a:r>
              <a:rPr lang="en-US" sz="4900" u="sng" dirty="0" smtClean="0"/>
              <a:t>Wisdom</a:t>
            </a:r>
            <a:r>
              <a:rPr lang="en-US" sz="4400" u="sng" dirty="0" smtClean="0"/>
              <a:t> from Our Experience</a:t>
            </a:r>
            <a:endParaRPr lang="en-US" sz="4400" u="sng" dirty="0"/>
          </a:p>
        </p:txBody>
      </p:sp>
      <p:sp>
        <p:nvSpPr>
          <p:cNvPr id="3" name="Content Placeholder 2"/>
          <p:cNvSpPr>
            <a:spLocks noGrp="1"/>
          </p:cNvSpPr>
          <p:nvPr>
            <p:ph idx="1"/>
          </p:nvPr>
        </p:nvSpPr>
        <p:spPr>
          <a:xfrm>
            <a:off x="457200" y="2286000"/>
            <a:ext cx="8229600" cy="4038600"/>
          </a:xfrm>
        </p:spPr>
        <p:txBody>
          <a:bodyPr>
            <a:normAutofit/>
          </a:bodyPr>
          <a:lstStyle/>
          <a:p>
            <a:pPr lvl="0" algn="ctr"/>
            <a:r>
              <a:rPr lang="en-US" sz="4000" dirty="0" smtClean="0"/>
              <a:t>Creatively make </a:t>
            </a:r>
            <a:r>
              <a:rPr lang="en-US" sz="4000" dirty="0"/>
              <a:t>use of </a:t>
            </a:r>
            <a:endParaRPr lang="en-US" sz="4000" dirty="0" smtClean="0"/>
          </a:p>
          <a:p>
            <a:pPr marL="0" lvl="0" indent="0" algn="ctr">
              <a:buNone/>
            </a:pPr>
            <a:r>
              <a:rPr lang="en-US" sz="4000" dirty="0" smtClean="0"/>
              <a:t>the </a:t>
            </a:r>
            <a:r>
              <a:rPr lang="en-US" sz="4000" dirty="0"/>
              <a:t>resources and opportunities </a:t>
            </a:r>
            <a:endParaRPr lang="en-US" sz="4000" dirty="0" smtClean="0"/>
          </a:p>
          <a:p>
            <a:pPr marL="0" lvl="0" indent="0" algn="ctr">
              <a:buNone/>
            </a:pPr>
            <a:r>
              <a:rPr lang="en-US" sz="4000" dirty="0" smtClean="0"/>
              <a:t>at </a:t>
            </a:r>
            <a:r>
              <a:rPr lang="en-US" sz="4000" dirty="0"/>
              <a:t>your disposal in order to </a:t>
            </a:r>
            <a:endParaRPr lang="en-US" sz="4000" dirty="0" smtClean="0"/>
          </a:p>
          <a:p>
            <a:pPr marL="0" lvl="0" indent="0" algn="ctr">
              <a:buNone/>
            </a:pPr>
            <a:r>
              <a:rPr lang="en-US" sz="4000" dirty="0" smtClean="0"/>
              <a:t>carve </a:t>
            </a:r>
            <a:r>
              <a:rPr lang="en-US" sz="4000" dirty="0"/>
              <a:t>out family </a:t>
            </a:r>
            <a:r>
              <a:rPr lang="en-US" sz="4000" dirty="0" smtClean="0"/>
              <a:t>time</a:t>
            </a:r>
            <a:endParaRPr lang="en-US" sz="4000" dirty="0"/>
          </a:p>
        </p:txBody>
      </p:sp>
    </p:spTree>
    <p:extLst>
      <p:ext uri="{BB962C8B-B14F-4D97-AF65-F5344CB8AC3E}">
        <p14:creationId xmlns:p14="http://schemas.microsoft.com/office/powerpoint/2010/main" val="157094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J\Documents\Mission Speaking\Global Missions Health Conference\DSC_0017.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219200" y="1447800"/>
            <a:ext cx="6754724" cy="45040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235424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p>
            <a:pPr algn="ctr"/>
            <a:r>
              <a:rPr lang="en-US" sz="4400" u="sng" dirty="0" smtClean="0"/>
              <a:t>Parenting Truth from God’s Word</a:t>
            </a:r>
            <a:endParaRPr lang="en-US" sz="4400" u="sng" dirty="0"/>
          </a:p>
        </p:txBody>
      </p:sp>
      <p:sp>
        <p:nvSpPr>
          <p:cNvPr id="3" name="Content Placeholder 2"/>
          <p:cNvSpPr>
            <a:spLocks noGrp="1"/>
          </p:cNvSpPr>
          <p:nvPr>
            <p:ph idx="1"/>
          </p:nvPr>
        </p:nvSpPr>
        <p:spPr/>
        <p:txBody>
          <a:bodyPr>
            <a:normAutofit/>
          </a:bodyPr>
          <a:lstStyle/>
          <a:p>
            <a:r>
              <a:rPr lang="en-US" sz="3200" dirty="0"/>
              <a:t>God designed the responsibility of ministry within the home to maintain priority over the responsibility of ministry outside the </a:t>
            </a:r>
            <a:r>
              <a:rPr lang="en-US" sz="3200" dirty="0" smtClean="0"/>
              <a:t>home</a:t>
            </a:r>
          </a:p>
          <a:p>
            <a:r>
              <a:rPr lang="en-US" sz="3200" dirty="0" smtClean="0"/>
              <a:t>Therefore</a:t>
            </a:r>
            <a:r>
              <a:rPr lang="en-US" sz="3200" dirty="0"/>
              <a:t>:</a:t>
            </a:r>
          </a:p>
          <a:p>
            <a:pPr lvl="1"/>
            <a:r>
              <a:rPr lang="en-US" sz="3200" dirty="0" smtClean="0"/>
              <a:t>Commit </a:t>
            </a:r>
            <a:r>
              <a:rPr lang="en-US" sz="3200" b="1" dirty="0"/>
              <a:t>together</a:t>
            </a:r>
            <a:r>
              <a:rPr lang="en-US" sz="3200" dirty="0"/>
              <a:t> </a:t>
            </a:r>
            <a:r>
              <a:rPr lang="en-US" sz="3200" dirty="0" smtClean="0"/>
              <a:t>as husband and wife </a:t>
            </a:r>
            <a:r>
              <a:rPr lang="en-US" sz="3200" dirty="0"/>
              <a:t>to </a:t>
            </a:r>
            <a:r>
              <a:rPr lang="en-US" sz="3200" dirty="0" smtClean="0"/>
              <a:t>the priority of your parenting over your mission work</a:t>
            </a:r>
            <a:endParaRPr lang="en-US" sz="3000" dirty="0"/>
          </a:p>
        </p:txBody>
      </p:sp>
    </p:spTree>
    <p:extLst>
      <p:ext uri="{BB962C8B-B14F-4D97-AF65-F5344CB8AC3E}">
        <p14:creationId xmlns:p14="http://schemas.microsoft.com/office/powerpoint/2010/main" val="3012864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p>
            <a:pPr algn="ctr"/>
            <a:r>
              <a:rPr lang="en-US" sz="4400" u="sng" dirty="0"/>
              <a:t>1 Timothy 3:4-5</a:t>
            </a:r>
          </a:p>
        </p:txBody>
      </p:sp>
      <p:sp>
        <p:nvSpPr>
          <p:cNvPr id="3" name="Content Placeholder 2"/>
          <p:cNvSpPr>
            <a:spLocks noGrp="1"/>
          </p:cNvSpPr>
          <p:nvPr>
            <p:ph idx="1"/>
          </p:nvPr>
        </p:nvSpPr>
        <p:spPr/>
        <p:txBody>
          <a:bodyPr>
            <a:normAutofit/>
          </a:bodyPr>
          <a:lstStyle/>
          <a:p>
            <a:pPr marL="0" lvl="3" indent="0" algn="ctr">
              <a:buNone/>
            </a:pPr>
            <a:r>
              <a:rPr lang="en-US" sz="3200" dirty="0" smtClean="0"/>
              <a:t>“[</a:t>
            </a:r>
            <a:r>
              <a:rPr lang="en-US" sz="3200" dirty="0"/>
              <a:t>The </a:t>
            </a:r>
            <a:r>
              <a:rPr lang="en-US" sz="3200" dirty="0" smtClean="0"/>
              <a:t>overseer of the local church] </a:t>
            </a:r>
          </a:p>
          <a:p>
            <a:pPr marL="0" lvl="3" indent="0" algn="ctr">
              <a:buNone/>
            </a:pPr>
            <a:r>
              <a:rPr lang="en-US" sz="3200" dirty="0" smtClean="0"/>
              <a:t>must </a:t>
            </a:r>
            <a:r>
              <a:rPr lang="en-US" sz="3200" dirty="0"/>
              <a:t>manage his own household well, </a:t>
            </a:r>
            <a:endParaRPr lang="en-US" sz="3200" dirty="0" smtClean="0"/>
          </a:p>
          <a:p>
            <a:pPr marL="0" lvl="3" indent="0" algn="ctr">
              <a:buNone/>
            </a:pPr>
            <a:r>
              <a:rPr lang="en-US" sz="3200" dirty="0" smtClean="0"/>
              <a:t>with </a:t>
            </a:r>
            <a:r>
              <a:rPr lang="en-US" sz="3200" dirty="0"/>
              <a:t>all dignity </a:t>
            </a:r>
            <a:endParaRPr lang="en-US" sz="3200" dirty="0" smtClean="0"/>
          </a:p>
          <a:p>
            <a:pPr marL="0" lvl="3" indent="0" algn="ctr">
              <a:buNone/>
            </a:pPr>
            <a:r>
              <a:rPr lang="en-US" sz="3200" dirty="0" smtClean="0"/>
              <a:t>keeping </a:t>
            </a:r>
            <a:r>
              <a:rPr lang="en-US" sz="3200" dirty="0"/>
              <a:t>his children submissive, </a:t>
            </a:r>
            <a:endParaRPr lang="en-US" sz="3200" dirty="0" smtClean="0"/>
          </a:p>
          <a:p>
            <a:pPr marL="0" lvl="3" indent="0" algn="ctr">
              <a:buNone/>
            </a:pPr>
            <a:r>
              <a:rPr lang="en-US" sz="3200" dirty="0" smtClean="0"/>
              <a:t>for </a:t>
            </a:r>
            <a:r>
              <a:rPr lang="en-US" sz="3200" dirty="0"/>
              <a:t>if someone does not know how </a:t>
            </a:r>
            <a:endParaRPr lang="en-US" sz="3200" dirty="0" smtClean="0"/>
          </a:p>
          <a:p>
            <a:pPr marL="0" lvl="3" indent="0" algn="ctr">
              <a:buNone/>
            </a:pPr>
            <a:r>
              <a:rPr lang="en-US" sz="3200" dirty="0" smtClean="0"/>
              <a:t>to </a:t>
            </a:r>
            <a:r>
              <a:rPr lang="en-US" sz="3200" dirty="0"/>
              <a:t>manage his own household, </a:t>
            </a:r>
            <a:endParaRPr lang="en-US" sz="3200" dirty="0" smtClean="0"/>
          </a:p>
          <a:p>
            <a:pPr marL="0" lvl="3" indent="0" algn="ctr">
              <a:buNone/>
            </a:pPr>
            <a:r>
              <a:rPr lang="en-US" sz="3200" dirty="0" smtClean="0"/>
              <a:t>how </a:t>
            </a:r>
            <a:r>
              <a:rPr lang="en-US" sz="3200" dirty="0"/>
              <a:t>will he care for God's church?”</a:t>
            </a:r>
          </a:p>
        </p:txBody>
      </p:sp>
    </p:spTree>
    <p:extLst>
      <p:ext uri="{BB962C8B-B14F-4D97-AF65-F5344CB8AC3E}">
        <p14:creationId xmlns:p14="http://schemas.microsoft.com/office/powerpoint/2010/main" val="4115356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January 2004</a:t>
            </a:r>
            <a:endParaRPr lang="en-US" dirty="0"/>
          </a:p>
        </p:txBody>
      </p:sp>
      <p:pic>
        <p:nvPicPr>
          <p:cNvPr id="5" name="Picture 3" descr="C:\Users\J\Pictures\maybe it's a bathtu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905000"/>
            <a:ext cx="3077813" cy="4419600"/>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C:\Users\J\Pictures\john in roo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1905000"/>
            <a:ext cx="4014470" cy="441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824320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J\Documents\Stuff from Old Computer\Teachall Pictures\IMG_9110.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4034631"/>
            <a:ext cx="3561015" cy="25146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E:\Mission Adventure Camp\Addressing the Need\DSC_005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4400" y="4049484"/>
            <a:ext cx="3733800" cy="2499747"/>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C:\Users\J\Documents\Mission Speaking\Global Missions Health Conference\DSC_054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00400" y="990600"/>
            <a:ext cx="2652712" cy="28385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2044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8610600" cy="1143000"/>
          </a:xfrm>
        </p:spPr>
        <p:txBody>
          <a:bodyPr>
            <a:normAutofit fontScale="90000"/>
          </a:bodyPr>
          <a:lstStyle/>
          <a:p>
            <a:pPr algn="ctr"/>
            <a:r>
              <a:rPr lang="en-US" sz="4400" u="sng" dirty="0" smtClean="0"/>
              <a:t>Parenting </a:t>
            </a:r>
            <a:r>
              <a:rPr lang="en-US" sz="4900" u="sng" dirty="0" smtClean="0"/>
              <a:t>Wisdom</a:t>
            </a:r>
            <a:r>
              <a:rPr lang="en-US" sz="4400" u="sng" dirty="0" smtClean="0"/>
              <a:t> from Our Experience</a:t>
            </a:r>
            <a:endParaRPr lang="en-US" sz="4400" u="sng" dirty="0"/>
          </a:p>
        </p:txBody>
      </p:sp>
      <p:sp>
        <p:nvSpPr>
          <p:cNvPr id="3" name="Content Placeholder 2"/>
          <p:cNvSpPr>
            <a:spLocks noGrp="1"/>
          </p:cNvSpPr>
          <p:nvPr>
            <p:ph idx="1"/>
          </p:nvPr>
        </p:nvSpPr>
        <p:spPr>
          <a:xfrm>
            <a:off x="457200" y="2286000"/>
            <a:ext cx="8229600" cy="4038600"/>
          </a:xfrm>
        </p:spPr>
        <p:txBody>
          <a:bodyPr>
            <a:normAutofit/>
          </a:bodyPr>
          <a:lstStyle/>
          <a:p>
            <a:pPr lvl="0"/>
            <a:r>
              <a:rPr lang="en-US" sz="4000" dirty="0" smtClean="0"/>
              <a:t>Develop </a:t>
            </a:r>
            <a:r>
              <a:rPr lang="en-US" sz="4000" dirty="0"/>
              <a:t>accurate </a:t>
            </a:r>
            <a:r>
              <a:rPr lang="en-US" sz="4000" dirty="0" smtClean="0"/>
              <a:t>expectations for your family life and work on the mission field</a:t>
            </a:r>
            <a:endParaRPr lang="en-US" sz="4000" dirty="0"/>
          </a:p>
        </p:txBody>
      </p:sp>
    </p:spTree>
    <p:extLst>
      <p:ext uri="{BB962C8B-B14F-4D97-AF65-F5344CB8AC3E}">
        <p14:creationId xmlns:p14="http://schemas.microsoft.com/office/powerpoint/2010/main" val="157094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John\Pictures\My Pictures\J&amp;R's Album\Clara Anne!\Grandma and Auntie's Visit\DSC02599.JPG"/>
          <p:cNvPicPr>
            <a:picLocks noChangeAspect="1" noChangeArrowheads="1"/>
          </p:cNvPicPr>
          <p:nvPr/>
        </p:nvPicPr>
        <p:blipFill>
          <a:blip r:embed="rId2" cstate="print"/>
          <a:srcRect/>
          <a:stretch>
            <a:fillRect/>
          </a:stretch>
        </p:blipFill>
        <p:spPr bwMode="auto">
          <a:xfrm>
            <a:off x="914400" y="1066800"/>
            <a:ext cx="7315200" cy="5486400"/>
          </a:xfrm>
          <a:prstGeom prst="rect">
            <a:avLst/>
          </a:prstGeom>
          <a:noFill/>
        </p:spPr>
      </p:pic>
    </p:spTree>
    <p:extLst>
      <p:ext uri="{BB962C8B-B14F-4D97-AF65-F5344CB8AC3E}">
        <p14:creationId xmlns:p14="http://schemas.microsoft.com/office/powerpoint/2010/main" val="351112204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514600"/>
            <a:ext cx="7125113" cy="924475"/>
          </a:xfrm>
        </p:spPr>
        <p:txBody>
          <a:bodyPr/>
          <a:lstStyle/>
          <a:p>
            <a:pPr algn="ctr"/>
            <a:r>
              <a:rPr lang="en-US" sz="4800" dirty="0" smtClean="0"/>
              <a:t>Questions?</a:t>
            </a:r>
            <a:endParaRPr lang="en-US" sz="4800" dirty="0"/>
          </a:p>
        </p:txBody>
      </p:sp>
    </p:spTree>
    <p:extLst>
      <p:ext uri="{BB962C8B-B14F-4D97-AF65-F5344CB8AC3E}">
        <p14:creationId xmlns:p14="http://schemas.microsoft.com/office/powerpoint/2010/main" val="42316928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057400"/>
            <a:ext cx="6567053" cy="4329545"/>
          </a:xfrm>
        </p:spPr>
        <p:txBody>
          <a:bodyPr numCol="1" anchor="t" anchorCtr="0">
            <a:normAutofit fontScale="90000"/>
          </a:bodyPr>
          <a:lstStyle/>
          <a:p>
            <a:r>
              <a:rPr lang="en-US" sz="3100" dirty="0" smtClean="0"/>
              <a:t>1.	Number of Children</a:t>
            </a:r>
            <a:br>
              <a:rPr lang="en-US" sz="3100" dirty="0" smtClean="0"/>
            </a:br>
            <a:r>
              <a:rPr lang="en-US" sz="3100" dirty="0" smtClean="0"/>
              <a:t>2.	Age of Children</a:t>
            </a:r>
            <a:br>
              <a:rPr lang="en-US" sz="3100" dirty="0" smtClean="0"/>
            </a:br>
            <a:r>
              <a:rPr lang="en-US" sz="3100" dirty="0" smtClean="0"/>
              <a:t>3.	Personalities of Children</a:t>
            </a:r>
            <a:br>
              <a:rPr lang="en-US" sz="3100" dirty="0" smtClean="0"/>
            </a:br>
            <a:r>
              <a:rPr lang="en-US" sz="3100" dirty="0" smtClean="0"/>
              <a:t>4.	Personalities of Parents</a:t>
            </a:r>
            <a:br>
              <a:rPr lang="en-US" sz="3100" dirty="0" smtClean="0"/>
            </a:br>
            <a:r>
              <a:rPr lang="en-US" sz="3100" dirty="0" smtClean="0"/>
              <a:t>5.	Children with Other Special Needs</a:t>
            </a:r>
            <a:br>
              <a:rPr lang="en-US" sz="3100" dirty="0" smtClean="0"/>
            </a:br>
            <a:r>
              <a:rPr lang="en-US" sz="3100" dirty="0" smtClean="0"/>
              <a:t>6.	Particular Work Demands</a:t>
            </a:r>
            <a:br>
              <a:rPr lang="en-US" sz="3100" dirty="0" smtClean="0"/>
            </a:br>
            <a:r>
              <a:rPr lang="en-US" sz="3100" dirty="0" smtClean="0"/>
              <a:t>7.	Particular Cultural Challenges</a:t>
            </a:r>
            <a:br>
              <a:rPr lang="en-US" sz="3100" dirty="0" smtClean="0"/>
            </a:br>
            <a:r>
              <a:rPr lang="en-US" sz="3100" dirty="0" smtClean="0"/>
              <a:t>8.	Available Schooling Options</a:t>
            </a:r>
            <a:br>
              <a:rPr lang="en-US" sz="3100" dirty="0" smtClean="0"/>
            </a:br>
            <a:r>
              <a:rPr lang="en-US" sz="3100" dirty="0" smtClean="0"/>
              <a:t>9.	Available community</a:t>
            </a:r>
            <a:br>
              <a:rPr lang="en-US" sz="3100" dirty="0" smtClean="0"/>
            </a:br>
            <a:r>
              <a:rPr lang="en-US" sz="3100" dirty="0" smtClean="0"/>
              <a:t>10.	Living space</a:t>
            </a:r>
            <a:r>
              <a:rPr lang="en-US" sz="2800" dirty="0" smtClean="0"/>
              <a:t/>
            </a:r>
            <a:br>
              <a:rPr lang="en-US" sz="2800" dirty="0" smtClean="0"/>
            </a:br>
            <a:r>
              <a:rPr lang="en-US" sz="2800" dirty="0" smtClean="0"/>
              <a:t/>
            </a:r>
            <a:br>
              <a:rPr lang="en-US" sz="2800" dirty="0" smtClean="0"/>
            </a:br>
            <a:endParaRPr lang="en-US" sz="2800" dirty="0"/>
          </a:p>
        </p:txBody>
      </p:sp>
      <p:sp>
        <p:nvSpPr>
          <p:cNvPr id="4" name="Title 1"/>
          <p:cNvSpPr txBox="1">
            <a:spLocks/>
          </p:cNvSpPr>
          <p:nvPr/>
        </p:nvSpPr>
        <p:spPr>
          <a:xfrm>
            <a:off x="0" y="685800"/>
            <a:ext cx="9144000" cy="1066800"/>
          </a:xfrm>
          <a:prstGeom prst="rect">
            <a:avLst/>
          </a:prstGeom>
        </p:spPr>
        <p:txBody>
          <a:bodyPr vert="horz" lIns="0" rIns="0" bIns="0" numCol="1" anchor="t" anchorCtr="0">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400" dirty="0" smtClean="0"/>
              <a:t>Some Factors Making </a:t>
            </a:r>
          </a:p>
          <a:p>
            <a:pPr algn="ctr"/>
            <a:r>
              <a:rPr lang="en-US" sz="3400" dirty="0" smtClean="0"/>
              <a:t>Every Mission Field Parenting Circumstance Unique</a:t>
            </a:r>
            <a:endParaRPr lang="en-US" sz="3200" dirty="0" smtClean="0"/>
          </a:p>
        </p:txBody>
      </p:sp>
    </p:spTree>
    <p:extLst>
      <p:ext uri="{BB962C8B-B14F-4D97-AF65-F5344CB8AC3E}">
        <p14:creationId xmlns:p14="http://schemas.microsoft.com/office/powerpoint/2010/main" val="15813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u="sng" dirty="0" smtClean="0"/>
              <a:t>Our Primary Audience</a:t>
            </a:r>
            <a:endParaRPr lang="en-US" sz="5400" u="sng" dirty="0"/>
          </a:p>
        </p:txBody>
      </p:sp>
      <p:sp>
        <p:nvSpPr>
          <p:cNvPr id="3" name="Content Placeholder 2"/>
          <p:cNvSpPr>
            <a:spLocks noGrp="1"/>
          </p:cNvSpPr>
          <p:nvPr>
            <p:ph idx="1"/>
          </p:nvPr>
        </p:nvSpPr>
        <p:spPr/>
        <p:txBody>
          <a:bodyPr>
            <a:normAutofit/>
          </a:bodyPr>
          <a:lstStyle/>
          <a:p>
            <a:pPr marL="0" indent="0" algn="ctr">
              <a:buNone/>
            </a:pPr>
            <a:r>
              <a:rPr lang="en-US" sz="4000" dirty="0" smtClean="0"/>
              <a:t>Those </a:t>
            </a:r>
            <a:r>
              <a:rPr lang="en-US" sz="4000" dirty="0"/>
              <a:t>who are </a:t>
            </a:r>
            <a:r>
              <a:rPr lang="en-US" sz="4000" dirty="0" smtClean="0"/>
              <a:t>planning </a:t>
            </a:r>
          </a:p>
          <a:p>
            <a:pPr marL="0" indent="0" algn="ctr">
              <a:buNone/>
            </a:pPr>
            <a:r>
              <a:rPr lang="en-US" sz="4000" dirty="0" smtClean="0"/>
              <a:t>to </a:t>
            </a:r>
            <a:r>
              <a:rPr lang="en-US" sz="4000" dirty="0"/>
              <a:t>go on the mission field </a:t>
            </a:r>
            <a:endParaRPr lang="en-US" sz="4000" dirty="0" smtClean="0"/>
          </a:p>
          <a:p>
            <a:pPr marL="0" indent="0" algn="ctr">
              <a:buNone/>
            </a:pPr>
            <a:r>
              <a:rPr lang="en-US" sz="4000" dirty="0" smtClean="0"/>
              <a:t>or </a:t>
            </a:r>
            <a:r>
              <a:rPr lang="en-US" sz="4000" dirty="0"/>
              <a:t>already are </a:t>
            </a:r>
            <a:endParaRPr lang="en-US" sz="4000" dirty="0" smtClean="0"/>
          </a:p>
          <a:p>
            <a:pPr marL="0" indent="0" algn="ctr">
              <a:buNone/>
            </a:pPr>
            <a:r>
              <a:rPr lang="en-US" sz="4000" b="1" dirty="0" smtClean="0"/>
              <a:t>and</a:t>
            </a:r>
            <a:r>
              <a:rPr lang="en-US" sz="4000" dirty="0" smtClean="0"/>
              <a:t> </a:t>
            </a:r>
            <a:r>
              <a:rPr lang="en-US" sz="4000" dirty="0"/>
              <a:t>who are hoping </a:t>
            </a:r>
            <a:endParaRPr lang="en-US" sz="4000" dirty="0" smtClean="0"/>
          </a:p>
          <a:p>
            <a:pPr marL="0" indent="0" algn="ctr">
              <a:buNone/>
            </a:pPr>
            <a:r>
              <a:rPr lang="en-US" sz="4000" dirty="0" smtClean="0"/>
              <a:t>to </a:t>
            </a:r>
            <a:r>
              <a:rPr lang="en-US" sz="4000" dirty="0"/>
              <a:t>be parents </a:t>
            </a:r>
            <a:endParaRPr lang="en-US" sz="4000" dirty="0" smtClean="0"/>
          </a:p>
          <a:p>
            <a:pPr marL="0" indent="0" algn="ctr">
              <a:buNone/>
            </a:pPr>
            <a:r>
              <a:rPr lang="en-US" sz="4000" dirty="0" smtClean="0"/>
              <a:t>or </a:t>
            </a:r>
            <a:r>
              <a:rPr lang="en-US" sz="4000" dirty="0"/>
              <a:t>already are.</a:t>
            </a:r>
          </a:p>
        </p:txBody>
      </p:sp>
    </p:spTree>
    <p:extLst>
      <p:ext uri="{BB962C8B-B14F-4D97-AF65-F5344CB8AC3E}">
        <p14:creationId xmlns:p14="http://schemas.microsoft.com/office/powerpoint/2010/main" val="2559298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p>
            <a:pPr algn="ctr"/>
            <a:r>
              <a:rPr lang="en-US" sz="5400" u="sng" dirty="0" smtClean="0"/>
              <a:t>Our Primary Goal</a:t>
            </a:r>
            <a:endParaRPr lang="en-US" sz="5400" u="sng" dirty="0"/>
          </a:p>
        </p:txBody>
      </p:sp>
      <p:sp>
        <p:nvSpPr>
          <p:cNvPr id="3" name="Content Placeholder 2"/>
          <p:cNvSpPr>
            <a:spLocks noGrp="1"/>
          </p:cNvSpPr>
          <p:nvPr>
            <p:ph idx="1"/>
          </p:nvPr>
        </p:nvSpPr>
        <p:spPr/>
        <p:txBody>
          <a:bodyPr>
            <a:normAutofit/>
          </a:bodyPr>
          <a:lstStyle/>
          <a:p>
            <a:pPr marL="0" indent="0" algn="ctr">
              <a:buNone/>
            </a:pPr>
            <a:r>
              <a:rPr lang="en-US" sz="4000" dirty="0" smtClean="0"/>
              <a:t>To give you guidance </a:t>
            </a:r>
          </a:p>
          <a:p>
            <a:pPr marL="0" indent="0" algn="ctr">
              <a:buNone/>
            </a:pPr>
            <a:r>
              <a:rPr lang="en-US" sz="4000" dirty="0" smtClean="0"/>
              <a:t>in constructing a personalized</a:t>
            </a:r>
          </a:p>
          <a:p>
            <a:pPr marL="0" indent="0" algn="ctr">
              <a:buNone/>
            </a:pPr>
            <a:r>
              <a:rPr lang="en-US" sz="4000" dirty="0" smtClean="0"/>
              <a:t> Missionary Parenting Plan </a:t>
            </a:r>
          </a:p>
          <a:p>
            <a:pPr marL="0" indent="0" algn="ctr">
              <a:buNone/>
            </a:pPr>
            <a:r>
              <a:rPr lang="en-US" sz="4000" dirty="0" smtClean="0"/>
              <a:t>and to inspire you </a:t>
            </a:r>
          </a:p>
          <a:p>
            <a:pPr marL="0" indent="0" algn="ctr">
              <a:buNone/>
            </a:pPr>
            <a:r>
              <a:rPr lang="en-US" sz="4000" dirty="0" smtClean="0"/>
              <a:t>to set aside time to develop yours.</a:t>
            </a:r>
            <a:endParaRPr lang="en-US" sz="4000" dirty="0"/>
          </a:p>
        </p:txBody>
      </p:sp>
    </p:spTree>
    <p:extLst>
      <p:ext uri="{BB962C8B-B14F-4D97-AF65-F5344CB8AC3E}">
        <p14:creationId xmlns:p14="http://schemas.microsoft.com/office/powerpoint/2010/main" val="2331543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p>
            <a:pPr algn="ctr"/>
            <a:r>
              <a:rPr lang="en-US" sz="5400" u="sng" dirty="0" smtClean="0"/>
              <a:t>Our Plan to Achieve this Goal</a:t>
            </a:r>
            <a:endParaRPr lang="en-US" sz="5400" u="sng" dirty="0"/>
          </a:p>
        </p:txBody>
      </p:sp>
      <p:sp>
        <p:nvSpPr>
          <p:cNvPr id="3" name="Content Placeholder 2"/>
          <p:cNvSpPr>
            <a:spLocks noGrp="1"/>
          </p:cNvSpPr>
          <p:nvPr>
            <p:ph idx="1"/>
          </p:nvPr>
        </p:nvSpPr>
        <p:spPr/>
        <p:txBody>
          <a:bodyPr>
            <a:normAutofit lnSpcReduction="10000"/>
          </a:bodyPr>
          <a:lstStyle/>
          <a:p>
            <a:pPr marL="514350" indent="-514350">
              <a:buFont typeface="+mj-lt"/>
              <a:buAutoNum type="arabicPeriod"/>
            </a:pPr>
            <a:r>
              <a:rPr lang="en-US" sz="2800" dirty="0" smtClean="0"/>
              <a:t>Describe </a:t>
            </a:r>
            <a:r>
              <a:rPr lang="en-US" sz="2800" dirty="0"/>
              <a:t>some of the special </a:t>
            </a:r>
            <a:r>
              <a:rPr lang="en-US" sz="2800" dirty="0" smtClean="0"/>
              <a:t>challenges </a:t>
            </a:r>
            <a:r>
              <a:rPr lang="en-US" sz="2800" dirty="0"/>
              <a:t>of balancing parenting and </a:t>
            </a:r>
            <a:r>
              <a:rPr lang="en-US" sz="2800" dirty="0" smtClean="0"/>
              <a:t>missions</a:t>
            </a:r>
          </a:p>
          <a:p>
            <a:pPr marL="514350" indent="-514350">
              <a:buFont typeface="+mj-lt"/>
              <a:buAutoNum type="arabicPeriod"/>
            </a:pPr>
            <a:r>
              <a:rPr lang="en-US" sz="2800" dirty="0" smtClean="0"/>
              <a:t>Discuss </a:t>
            </a:r>
            <a:r>
              <a:rPr lang="en-US" sz="2800" dirty="0"/>
              <a:t>10 elements to consider in your </a:t>
            </a:r>
            <a:r>
              <a:rPr lang="en-US" sz="2800" dirty="0" smtClean="0"/>
              <a:t>Missionary </a:t>
            </a:r>
            <a:r>
              <a:rPr lang="en-US" sz="2800" dirty="0"/>
              <a:t>Parenting </a:t>
            </a:r>
            <a:r>
              <a:rPr lang="en-US" sz="2800" dirty="0" smtClean="0"/>
              <a:t>Plans </a:t>
            </a:r>
            <a:r>
              <a:rPr lang="en-US" sz="2800" dirty="0"/>
              <a:t>– alternating between:</a:t>
            </a:r>
          </a:p>
          <a:p>
            <a:pPr lvl="2"/>
            <a:r>
              <a:rPr lang="en-US" sz="2800" dirty="0" smtClean="0"/>
              <a:t>Proclaim </a:t>
            </a:r>
            <a:r>
              <a:rPr lang="en-US" sz="2800" dirty="0"/>
              <a:t>some of the unchanging truths for parenting from God’s Word</a:t>
            </a:r>
          </a:p>
          <a:p>
            <a:pPr lvl="2"/>
            <a:r>
              <a:rPr lang="en-US" sz="2800" dirty="0" smtClean="0"/>
              <a:t>Share </a:t>
            </a:r>
            <a:r>
              <a:rPr lang="en-US" sz="2800" dirty="0"/>
              <a:t>some wisdom from our own experience of parenting on the mission </a:t>
            </a:r>
            <a:r>
              <a:rPr lang="en-US" sz="2800" dirty="0" smtClean="0"/>
              <a:t>field</a:t>
            </a:r>
          </a:p>
          <a:p>
            <a:pPr marL="514350" indent="-514350">
              <a:buFont typeface="+mj-lt"/>
              <a:buAutoNum type="arabicPeriod"/>
            </a:pPr>
            <a:r>
              <a:rPr lang="en-US" sz="2800" dirty="0" smtClean="0"/>
              <a:t>Q &amp; A</a:t>
            </a:r>
            <a:endParaRPr lang="en-US" sz="2800" dirty="0"/>
          </a:p>
        </p:txBody>
      </p:sp>
    </p:spTree>
    <p:extLst>
      <p:ext uri="{BB962C8B-B14F-4D97-AF65-F5344CB8AC3E}">
        <p14:creationId xmlns:p14="http://schemas.microsoft.com/office/powerpoint/2010/main" val="3874676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447800"/>
          </a:xfrm>
        </p:spPr>
        <p:txBody>
          <a:bodyPr>
            <a:normAutofit fontScale="90000"/>
          </a:bodyPr>
          <a:lstStyle/>
          <a:p>
            <a:pPr algn="ctr"/>
            <a:r>
              <a:rPr lang="en-US" sz="5400" u="sng" dirty="0" smtClean="0"/>
              <a:t>Some Special </a:t>
            </a:r>
            <a:r>
              <a:rPr lang="en-US" sz="5400" u="sng" dirty="0"/>
              <a:t>Challenges </a:t>
            </a:r>
            <a:r>
              <a:rPr lang="en-US" sz="5400" u="sng" dirty="0" smtClean="0"/>
              <a:t>to </a:t>
            </a:r>
            <a:r>
              <a:rPr lang="en-US" sz="5400" u="sng" dirty="0"/>
              <a:t>Balancing on the Mission Field</a:t>
            </a:r>
          </a:p>
        </p:txBody>
      </p:sp>
      <p:sp>
        <p:nvSpPr>
          <p:cNvPr id="3" name="Content Placeholder 2"/>
          <p:cNvSpPr>
            <a:spLocks noGrp="1"/>
          </p:cNvSpPr>
          <p:nvPr>
            <p:ph idx="1"/>
          </p:nvPr>
        </p:nvSpPr>
        <p:spPr>
          <a:xfrm>
            <a:off x="457200" y="2286000"/>
            <a:ext cx="8229600" cy="4038600"/>
          </a:xfrm>
        </p:spPr>
        <p:txBody>
          <a:bodyPr>
            <a:normAutofit/>
          </a:bodyPr>
          <a:lstStyle/>
          <a:p>
            <a:pPr marL="514350" indent="-514350">
              <a:buFont typeface="+mj-lt"/>
              <a:buAutoNum type="arabicPeriod"/>
            </a:pPr>
            <a:r>
              <a:rPr lang="en-US" sz="2800" dirty="0" smtClean="0"/>
              <a:t>Re-learning </a:t>
            </a:r>
            <a:r>
              <a:rPr lang="en-US" sz="2800" dirty="0"/>
              <a:t>how to live</a:t>
            </a:r>
          </a:p>
          <a:p>
            <a:pPr marL="514350" indent="-514350">
              <a:buFont typeface="+mj-lt"/>
              <a:buAutoNum type="arabicPeriod"/>
            </a:pPr>
            <a:r>
              <a:rPr lang="en-US" sz="2800" dirty="0" smtClean="0"/>
              <a:t>Daily </a:t>
            </a:r>
            <a:r>
              <a:rPr lang="en-US" sz="2800" dirty="0"/>
              <a:t>life </a:t>
            </a:r>
            <a:r>
              <a:rPr lang="en-US" sz="2800" dirty="0" smtClean="0"/>
              <a:t>often more </a:t>
            </a:r>
            <a:r>
              <a:rPr lang="en-US" sz="2800" dirty="0"/>
              <a:t>complicated</a:t>
            </a:r>
          </a:p>
          <a:p>
            <a:pPr marL="514350" indent="-514350">
              <a:buFont typeface="+mj-lt"/>
              <a:buAutoNum type="arabicPeriod"/>
            </a:pPr>
            <a:r>
              <a:rPr lang="en-US" sz="2800" dirty="0" smtClean="0"/>
              <a:t>Language </a:t>
            </a:r>
            <a:r>
              <a:rPr lang="en-US" sz="2800" dirty="0"/>
              <a:t>learning</a:t>
            </a:r>
          </a:p>
          <a:p>
            <a:pPr marL="514350" indent="-514350">
              <a:buFont typeface="+mj-lt"/>
              <a:buAutoNum type="arabicPeriod"/>
            </a:pPr>
            <a:r>
              <a:rPr lang="en-US" sz="2800" dirty="0" smtClean="0"/>
              <a:t>Culture fatigue – for you and your children</a:t>
            </a:r>
            <a:endParaRPr lang="en-US" sz="2800" dirty="0"/>
          </a:p>
          <a:p>
            <a:pPr marL="514350" indent="-514350">
              <a:buFont typeface="+mj-lt"/>
              <a:buAutoNum type="arabicPeriod"/>
            </a:pPr>
            <a:r>
              <a:rPr lang="en-US" sz="2800" dirty="0" smtClean="0"/>
              <a:t>Less </a:t>
            </a:r>
            <a:r>
              <a:rPr lang="en-US" sz="2800" dirty="0"/>
              <a:t>relational support</a:t>
            </a:r>
          </a:p>
          <a:p>
            <a:pPr marL="514350" indent="-514350">
              <a:buFont typeface="+mj-lt"/>
              <a:buAutoNum type="arabicPeriod"/>
            </a:pPr>
            <a:r>
              <a:rPr lang="en-US" sz="2800" dirty="0" smtClean="0"/>
              <a:t>Schooling </a:t>
            </a:r>
            <a:r>
              <a:rPr lang="en-US" sz="2800" dirty="0"/>
              <a:t>challenges</a:t>
            </a:r>
          </a:p>
          <a:p>
            <a:pPr marL="514350" indent="-514350">
              <a:buFont typeface="+mj-lt"/>
              <a:buAutoNum type="arabicPeriod"/>
            </a:pPr>
            <a:r>
              <a:rPr lang="en-US" sz="2800" dirty="0" smtClean="0"/>
              <a:t>Work responsibilities</a:t>
            </a:r>
            <a:endParaRPr lang="en-US" sz="2800" dirty="0"/>
          </a:p>
        </p:txBody>
      </p:sp>
    </p:spTree>
    <p:extLst>
      <p:ext uri="{BB962C8B-B14F-4D97-AF65-F5344CB8AC3E}">
        <p14:creationId xmlns:p14="http://schemas.microsoft.com/office/powerpoint/2010/main" val="3130150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p>
            <a:pPr algn="ctr"/>
            <a:r>
              <a:rPr lang="en-US" sz="4400" u="sng" dirty="0" smtClean="0"/>
              <a:t>Parenting Truth from God’s Word</a:t>
            </a:r>
            <a:endParaRPr lang="en-US" sz="4400" u="sng" dirty="0"/>
          </a:p>
        </p:txBody>
      </p:sp>
      <p:sp>
        <p:nvSpPr>
          <p:cNvPr id="3" name="Content Placeholder 2"/>
          <p:cNvSpPr>
            <a:spLocks noGrp="1"/>
          </p:cNvSpPr>
          <p:nvPr>
            <p:ph idx="1"/>
          </p:nvPr>
        </p:nvSpPr>
        <p:spPr>
          <a:xfrm>
            <a:off x="457200" y="1676400"/>
            <a:ext cx="8229600" cy="4953000"/>
          </a:xfrm>
        </p:spPr>
        <p:txBody>
          <a:bodyPr>
            <a:normAutofit/>
          </a:bodyPr>
          <a:lstStyle/>
          <a:p>
            <a:r>
              <a:rPr lang="en-US" sz="3200" dirty="0" smtClean="0"/>
              <a:t>God </a:t>
            </a:r>
            <a:r>
              <a:rPr lang="en-US" sz="3200" dirty="0"/>
              <a:t>designed the home, when possible, to be led intentionally and actively by fathers, with fathers and mothers expressing one-flesh unity in their </a:t>
            </a:r>
            <a:r>
              <a:rPr lang="en-US" sz="3200" dirty="0" smtClean="0"/>
              <a:t>parenting.</a:t>
            </a:r>
          </a:p>
          <a:p>
            <a:pPr marL="274320" lvl="1" indent="-274320">
              <a:buClr>
                <a:schemeClr val="accent3"/>
              </a:buClr>
              <a:buSzPct val="95000"/>
            </a:pPr>
            <a:r>
              <a:rPr lang="en-US" sz="3200" dirty="0" smtClean="0"/>
              <a:t>Therefore:</a:t>
            </a:r>
          </a:p>
          <a:p>
            <a:pPr marL="548640" lvl="2" indent="-274320">
              <a:buClr>
                <a:schemeClr val="accent3"/>
              </a:buClr>
              <a:buSzPct val="95000"/>
            </a:pPr>
            <a:r>
              <a:rPr lang="en-US" sz="3200" dirty="0" smtClean="0"/>
              <a:t>Fathers </a:t>
            </a:r>
            <a:r>
              <a:rPr lang="en-US" sz="3200" dirty="0"/>
              <a:t>– resolve to take godly </a:t>
            </a:r>
            <a:r>
              <a:rPr lang="en-US" sz="3200" dirty="0" smtClean="0"/>
              <a:t>leadership</a:t>
            </a:r>
          </a:p>
          <a:p>
            <a:pPr marL="548640" lvl="2" indent="-274320">
              <a:buClr>
                <a:schemeClr val="accent3"/>
              </a:buClr>
              <a:buSzPct val="95000"/>
            </a:pPr>
            <a:r>
              <a:rPr lang="en-US" sz="3200" dirty="0" smtClean="0"/>
              <a:t>Mothers </a:t>
            </a:r>
            <a:r>
              <a:rPr lang="en-US" sz="3200" dirty="0"/>
              <a:t>– resolve to encourage and support that </a:t>
            </a:r>
            <a:r>
              <a:rPr lang="en-US" sz="3200" dirty="0" smtClean="0"/>
              <a:t>leadership</a:t>
            </a:r>
          </a:p>
          <a:p>
            <a:pPr marL="548640" lvl="2" indent="-274320">
              <a:buClr>
                <a:schemeClr val="accent3"/>
              </a:buClr>
              <a:buSzPct val="95000"/>
            </a:pPr>
            <a:r>
              <a:rPr lang="en-US" sz="3200" dirty="0" smtClean="0"/>
              <a:t>Parents </a:t>
            </a:r>
            <a:r>
              <a:rPr lang="en-US" sz="3200" dirty="0"/>
              <a:t>– resolve to be unified in </a:t>
            </a:r>
            <a:r>
              <a:rPr lang="en-US" sz="3200" dirty="0" smtClean="0"/>
              <a:t>parenting</a:t>
            </a:r>
            <a:endParaRPr lang="en-US" sz="3200" dirty="0"/>
          </a:p>
        </p:txBody>
      </p:sp>
    </p:spTree>
    <p:extLst>
      <p:ext uri="{BB962C8B-B14F-4D97-AF65-F5344CB8AC3E}">
        <p14:creationId xmlns:p14="http://schemas.microsoft.com/office/powerpoint/2010/main" val="239499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1436</TotalTime>
  <Words>918</Words>
  <Application>Microsoft Office PowerPoint</Application>
  <PresentationFormat>On-screen Show (4:3)</PresentationFormat>
  <Paragraphs>91</Paragraphs>
  <Slides>33</Slides>
  <Notes>0</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Flow</vt:lpstr>
      <vt:lpstr>The Great Balancing Act: Parenthood and Missions</vt:lpstr>
      <vt:lpstr>John and Rachel Wind Christin (6), Chloe (8), Clara Anne (9), Charis (2)</vt:lpstr>
      <vt:lpstr>January 2004</vt:lpstr>
      <vt:lpstr>1. Number of Children 2. Age of Children 3. Personalities of Children 4. Personalities of Parents 5. Children with Other Special Needs 6. Particular Work Demands 7. Particular Cultural Challenges 8. Available Schooling Options 9. Available community 10. Living space  </vt:lpstr>
      <vt:lpstr>Our Primary Audience</vt:lpstr>
      <vt:lpstr>Our Primary Goal</vt:lpstr>
      <vt:lpstr>Our Plan to Achieve this Goal</vt:lpstr>
      <vt:lpstr>Some Special Challenges to Balancing on the Mission Field</vt:lpstr>
      <vt:lpstr>Parenting Truth from God’s Word</vt:lpstr>
      <vt:lpstr>Ephesian 6:1-4</vt:lpstr>
      <vt:lpstr>PowerPoint Presentation</vt:lpstr>
      <vt:lpstr>Parenting Wisdom from Our Experience</vt:lpstr>
      <vt:lpstr>PowerPoint Presentation</vt:lpstr>
      <vt:lpstr>Parenting Truth from God’s Word</vt:lpstr>
      <vt:lpstr>Deuteronomy 6:6-9</vt:lpstr>
      <vt:lpstr>PowerPoint Presentation</vt:lpstr>
      <vt:lpstr>Parenting Wisdom from Our Experience</vt:lpstr>
      <vt:lpstr>Parenting Truth from God’s Word</vt:lpstr>
      <vt:lpstr>Hebrews 12:6-11</vt:lpstr>
      <vt:lpstr>PowerPoint Presentation</vt:lpstr>
      <vt:lpstr>Parenting Wisdom from Our Experience</vt:lpstr>
      <vt:lpstr>PowerPoint Presentation</vt:lpstr>
      <vt:lpstr>Parenting Truth from God’s Word</vt:lpstr>
      <vt:lpstr>Proverbs 1:8-9; 20:5</vt:lpstr>
      <vt:lpstr>PowerPoint Presentation</vt:lpstr>
      <vt:lpstr>Parenting Wisdom from Our Experience</vt:lpstr>
      <vt:lpstr>PowerPoint Presentation</vt:lpstr>
      <vt:lpstr>Parenting Truth from God’s Word</vt:lpstr>
      <vt:lpstr>1 Timothy 3:4-5</vt:lpstr>
      <vt:lpstr>PowerPoint Presentation</vt:lpstr>
      <vt:lpstr>Parenting Wisdom from Our Experience</vt:lpstr>
      <vt:lpstr>PowerPoint Presentation</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Advice for Thriving  in Marriage and Family, even while  Serving Sacrificially  on the Mission Field</dc:title>
  <dc:creator>J</dc:creator>
  <cp:lastModifiedBy>J</cp:lastModifiedBy>
  <cp:revision>66</cp:revision>
  <dcterms:created xsi:type="dcterms:W3CDTF">2012-11-08T03:48:18Z</dcterms:created>
  <dcterms:modified xsi:type="dcterms:W3CDTF">2014-11-01T20:04:51Z</dcterms:modified>
</cp:coreProperties>
</file>